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82" r:id="rId4"/>
    <p:sldId id="258" r:id="rId5"/>
    <p:sldId id="259" r:id="rId6"/>
    <p:sldId id="260" r:id="rId7"/>
    <p:sldId id="261" r:id="rId8"/>
    <p:sldId id="262" r:id="rId9"/>
    <p:sldId id="263" r:id="rId10"/>
    <p:sldId id="264" r:id="rId11"/>
    <p:sldId id="265" r:id="rId12"/>
    <p:sldId id="268" r:id="rId13"/>
    <p:sldId id="267" r:id="rId14"/>
    <p:sldId id="281" r:id="rId15"/>
    <p:sldId id="269" r:id="rId16"/>
    <p:sldId id="270" r:id="rId17"/>
    <p:sldId id="271" r:id="rId18"/>
    <p:sldId id="272" r:id="rId19"/>
    <p:sldId id="273" r:id="rId20"/>
    <p:sldId id="274" r:id="rId21"/>
    <p:sldId id="275" r:id="rId22"/>
    <p:sldId id="276" r:id="rId23"/>
    <p:sldId id="280" r:id="rId24"/>
    <p:sldId id="277" r:id="rId25"/>
    <p:sldId id="279" r:id="rId26"/>
    <p:sldId id="278"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102" d="100"/>
          <a:sy n="102" d="100"/>
        </p:scale>
        <p:origin x="-180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0C678F-632B-49E3-ABB7-A2D7AE12C1CB}" type="datetimeFigureOut">
              <a:rPr lang="ru-RU" smtClean="0"/>
              <a:t>04.09.2019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C476C8-C16C-4BC6-AC60-EE7907E16F4B}"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7C476C8-C16C-4BC6-AC60-EE7907E16F4B}" type="slidenum">
              <a:rPr lang="ru-RU" smtClean="0"/>
              <a:t>16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04.09.2019</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04.09.2019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04.09.2019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04.09.2019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04.09.2019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04.09.2019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04.09.2019</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04.09.2019</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04.09.2019</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04.09.2019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04.09.2019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04.09.2019</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pPr algn="ctr"/>
            <a:r>
              <a:rPr lang="ru-RU" dirty="0" smtClean="0">
                <a:effectLst>
                  <a:outerShdw blurRad="38100" dist="38100" dir="2700000" algn="tl">
                    <a:srgbClr val="000000">
                      <a:alpha val="43137"/>
                    </a:srgbClr>
                  </a:outerShdw>
                </a:effectLst>
              </a:rPr>
              <a:t>Значение топливно-энергетического комплекса    в мировой экономике. </a:t>
            </a:r>
            <a:endParaRPr lang="en-US" dirty="0" smtClean="0">
              <a:effectLst>
                <a:outerShdw blurRad="38100" dist="38100" dir="2700000" algn="tl">
                  <a:srgbClr val="000000">
                    <a:alpha val="43137"/>
                  </a:srgbClr>
                </a:outerShdw>
              </a:effectLst>
            </a:endParaRPr>
          </a:p>
          <a:p>
            <a:pPr algn="ctr"/>
            <a:r>
              <a:rPr lang="ru-RU" dirty="0" smtClean="0">
                <a:effectLst>
                  <a:outerShdw blurRad="38100" dist="38100" dir="2700000" algn="tl">
                    <a:srgbClr val="000000">
                      <a:alpha val="43137"/>
                    </a:srgbClr>
                  </a:outerShdw>
                </a:effectLst>
              </a:rPr>
              <a:t>Современные нефтеперерабатывающие предприятия; основные тенденции их развития. </a:t>
            </a:r>
            <a:endParaRPr lang="ru-RU" dirty="0">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10000"/>
          </a:bodyPr>
          <a:lstStyle/>
          <a:p>
            <a:pPr marL="82296" indent="0" algn="just">
              <a:buNone/>
            </a:pPr>
            <a:r>
              <a:rPr lang="ru-RU" dirty="0"/>
              <a:t>Тяжелые нефти и природные битумы характеризуются высоким содержанием ароматических углеводородов, </a:t>
            </a:r>
            <a:r>
              <a:rPr lang="ru-RU" dirty="0" err="1"/>
              <a:t>смолистоасфальтеновых</a:t>
            </a:r>
            <a:r>
              <a:rPr lang="ru-RU" dirty="0"/>
              <a:t> веществ, высокой концентрацией металлов и сернистых соединений, высокими показателями плотности и вязкости, повышенной коксуемостью, что приводит к высокой себестоимости добычи, практически невозможной транспортировке по существующим нефтепроводам и нерентабельной, по классическим схемам, нефтепереработке.</a:t>
            </a:r>
          </a:p>
        </p:txBody>
      </p:sp>
    </p:spTree>
    <p:extLst>
      <p:ext uri="{BB962C8B-B14F-4D97-AF65-F5344CB8AC3E}">
        <p14:creationId xmlns:p14="http://schemas.microsoft.com/office/powerpoint/2010/main" xmlns="" val="905814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kk-KZ" dirty="0" smtClean="0"/>
              <a:t>Асфальтосмолопарафиновые отложения </a:t>
            </a:r>
            <a:r>
              <a:rPr lang="ru-RU" dirty="0" smtClean="0"/>
              <a:t>(</a:t>
            </a:r>
            <a:r>
              <a:rPr lang="ru-RU" dirty="0" smtClean="0">
                <a:latin typeface="Times New Roman" pitchFamily="18" charset="0"/>
                <a:cs typeface="Times New Roman" pitchFamily="18" charset="0"/>
              </a:rPr>
              <a:t>АСПО)</a:t>
            </a:r>
            <a:endParaRPr lang="ru-RU" dirty="0"/>
          </a:p>
        </p:txBody>
      </p:sp>
      <p:sp>
        <p:nvSpPr>
          <p:cNvPr id="3" name="Содержимое 2"/>
          <p:cNvSpPr>
            <a:spLocks noGrp="1"/>
          </p:cNvSpPr>
          <p:nvPr>
            <p:ph idx="1"/>
          </p:nvPr>
        </p:nvSpPr>
        <p:spPr/>
        <p:txBody>
          <a:bodyPr>
            <a:normAutofit/>
          </a:bodyPr>
          <a:lstStyle/>
          <a:p>
            <a:pPr marL="0" indent="0" algn="just">
              <a:buNone/>
            </a:pPr>
            <a:r>
              <a:rPr lang="ru-RU" sz="2000" dirty="0" smtClean="0">
                <a:latin typeface="+mj-lt"/>
                <a:cs typeface="Times New Roman" pitchFamily="18" charset="0"/>
              </a:rPr>
              <a:t>в </a:t>
            </a:r>
            <a:r>
              <a:rPr lang="ru-RU" sz="2000" dirty="0" smtClean="0">
                <a:latin typeface="+mj-lt"/>
                <a:cs typeface="Times New Roman" pitchFamily="18" charset="0"/>
              </a:rPr>
              <a:t>целом представляют собой тёмно-коричневую или чёрную твёрдую или густую мазеобразную массу высокой вязкости, которая при повышении температуры </a:t>
            </a:r>
            <a:r>
              <a:rPr lang="ru-RU" sz="2000" dirty="0" smtClean="0">
                <a:latin typeface="+mj-lt"/>
                <a:cs typeface="Times New Roman" pitchFamily="18" charset="0"/>
              </a:rPr>
              <a:t>снижается незначительно</a:t>
            </a:r>
            <a:r>
              <a:rPr lang="ru-RU" sz="2000" dirty="0" smtClean="0">
                <a:latin typeface="+mj-lt"/>
                <a:cs typeface="Times New Roman" pitchFamily="18" charset="0"/>
              </a:rPr>
              <a:t>.</a:t>
            </a:r>
          </a:p>
          <a:p>
            <a:pPr marL="93663" indent="-11113" algn="just">
              <a:buNone/>
            </a:pPr>
            <a:r>
              <a:rPr lang="ru-RU" sz="2000" dirty="0" smtClean="0">
                <a:latin typeface="+mj-lt"/>
                <a:cs typeface="Times New Roman" pitchFamily="18" charset="0"/>
              </a:rPr>
              <a:t>Химический состав </a:t>
            </a:r>
            <a:r>
              <a:rPr lang="ru-RU" sz="2000" dirty="0" err="1" smtClean="0">
                <a:latin typeface="+mj-lt"/>
                <a:cs typeface="Times New Roman" pitchFamily="18" charset="0"/>
              </a:rPr>
              <a:t>асфальтосмолопарафиновых</a:t>
            </a:r>
            <a:r>
              <a:rPr lang="ru-RU" sz="2000" dirty="0" smtClean="0">
                <a:latin typeface="+mj-lt"/>
                <a:cs typeface="Times New Roman" pitchFamily="18" charset="0"/>
              </a:rPr>
              <a:t> отложений может изменяться в широких пределах и зависит от происхождения, возраста, свойств и состава добываемой нефти и ряда других факторов – геологических, геотехнических, термобарических, гидродинамических; свойств пластовых флюидов и условий разработки и эксплуатации </a:t>
            </a:r>
            <a:r>
              <a:rPr lang="ru-RU" sz="2000" dirty="0" smtClean="0">
                <a:latin typeface="+mj-lt"/>
                <a:cs typeface="Times New Roman" pitchFamily="18" charset="0"/>
              </a:rPr>
              <a:t>месторождений.</a:t>
            </a:r>
            <a:endParaRPr lang="ru-RU" sz="2000" dirty="0">
              <a:latin typeface="+mj-lt"/>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64088" y="4337720"/>
            <a:ext cx="2748944" cy="2520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В </a:t>
            </a:r>
            <a:r>
              <a:rPr lang="ru-RU" sz="3100" dirty="0" smtClean="0">
                <a:latin typeface="Times New Roman" pitchFamily="18" charset="0"/>
                <a:cs typeface="Times New Roman" pitchFamily="18" charset="0"/>
              </a:rPr>
              <a:t>зависимости от содержания различных групп соединений АСПО делят на три класса: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3" name="Содержимое 2"/>
          <p:cNvSpPr>
            <a:spLocks noGrp="1"/>
          </p:cNvSpPr>
          <p:nvPr>
            <p:ph idx="1"/>
          </p:nvPr>
        </p:nvSpPr>
        <p:spPr/>
        <p:txBody>
          <a:bodyPr>
            <a:normAutofit lnSpcReduction="10000"/>
          </a:bodyPr>
          <a:lstStyle/>
          <a:p>
            <a:r>
              <a:rPr lang="ru-RU" i="1" u="sng" dirty="0" smtClean="0">
                <a:latin typeface="Times New Roman" pitchFamily="18" charset="0"/>
                <a:cs typeface="Times New Roman" pitchFamily="18" charset="0"/>
              </a:rPr>
              <a:t>асфальтеновый</a:t>
            </a:r>
            <a:r>
              <a:rPr lang="ru-RU"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С</a:t>
            </a:r>
            <a:r>
              <a:rPr lang="ru-RU" baseline="-25000" dirty="0" err="1" smtClean="0">
                <a:latin typeface="Times New Roman" pitchFamily="18" charset="0"/>
                <a:cs typeface="Times New Roman" pitchFamily="18" charset="0"/>
              </a:rPr>
              <a:t>парафино-нафтенов</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С</a:t>
            </a:r>
            <a:r>
              <a:rPr lang="ru-RU" baseline="-25000" dirty="0" err="1" smtClean="0">
                <a:latin typeface="Times New Roman" pitchFamily="18" charset="0"/>
                <a:cs typeface="Times New Roman" pitchFamily="18" charset="0"/>
              </a:rPr>
              <a:t>асфальтенов</a:t>
            </a:r>
            <a:r>
              <a:rPr lang="ru-RU" dirty="0" err="1" smtClean="0">
                <a:latin typeface="Times New Roman" pitchFamily="18" charset="0"/>
                <a:cs typeface="Times New Roman" pitchFamily="18" charset="0"/>
              </a:rPr>
              <a:t>+С</a:t>
            </a:r>
            <a:r>
              <a:rPr lang="ru-RU" baseline="-25000" dirty="0" err="1" smtClean="0">
                <a:latin typeface="Times New Roman" pitchFamily="18" charset="0"/>
                <a:cs typeface="Times New Roman" pitchFamily="18" charset="0"/>
              </a:rPr>
              <a:t>смол</a:t>
            </a:r>
            <a:r>
              <a:rPr lang="ru-RU" dirty="0" smtClean="0">
                <a:latin typeface="Times New Roman" pitchFamily="18" charset="0"/>
                <a:cs typeface="Times New Roman" pitchFamily="18" charset="0"/>
              </a:rPr>
              <a:t>))&lt;1; </a:t>
            </a:r>
            <a:endParaRPr lang="ru-RU" dirty="0" smtClean="0">
              <a:latin typeface="Times New Roman" pitchFamily="18" charset="0"/>
              <a:cs typeface="Times New Roman" pitchFamily="18" charset="0"/>
            </a:endParaRPr>
          </a:p>
          <a:p>
            <a:r>
              <a:rPr lang="ru-RU" i="1" u="sng" dirty="0" smtClean="0">
                <a:latin typeface="Times New Roman" pitchFamily="18" charset="0"/>
                <a:cs typeface="Times New Roman" pitchFamily="18" charset="0"/>
              </a:rPr>
              <a:t>парафиновый</a:t>
            </a:r>
            <a:endParaRPr lang="en-US" i="1" u="sng"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С</a:t>
            </a:r>
            <a:r>
              <a:rPr lang="ru-RU" baseline="-25000" dirty="0" err="1" smtClean="0">
                <a:latin typeface="Times New Roman" pitchFamily="18" charset="0"/>
                <a:cs typeface="Times New Roman" pitchFamily="18" charset="0"/>
              </a:rPr>
              <a:t>парафино-нафтенов</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С</a:t>
            </a:r>
            <a:r>
              <a:rPr lang="ru-RU" baseline="-25000" dirty="0" err="1" smtClean="0">
                <a:latin typeface="Times New Roman" pitchFamily="18" charset="0"/>
                <a:cs typeface="Times New Roman" pitchFamily="18" charset="0"/>
              </a:rPr>
              <a:t>асфальтенов</a:t>
            </a:r>
            <a:r>
              <a:rPr lang="ru-RU" dirty="0" err="1" smtClean="0">
                <a:latin typeface="Times New Roman" pitchFamily="18" charset="0"/>
                <a:cs typeface="Times New Roman" pitchFamily="18" charset="0"/>
              </a:rPr>
              <a:t>+С</a:t>
            </a:r>
            <a:r>
              <a:rPr lang="ru-RU" baseline="-25000" dirty="0" err="1" smtClean="0">
                <a:latin typeface="Times New Roman" pitchFamily="18" charset="0"/>
                <a:cs typeface="Times New Roman" pitchFamily="18" charset="0"/>
              </a:rPr>
              <a:t>смол</a:t>
            </a:r>
            <a:r>
              <a:rPr lang="ru-RU" dirty="0" smtClean="0">
                <a:latin typeface="Times New Roman" pitchFamily="18" charset="0"/>
                <a:cs typeface="Times New Roman" pitchFamily="18" charset="0"/>
              </a:rPr>
              <a:t>))&gt;</a:t>
            </a:r>
            <a:r>
              <a:rPr lang="ru-RU" dirty="0" smtClean="0">
                <a:latin typeface="Times New Roman" pitchFamily="18" charset="0"/>
                <a:cs typeface="Times New Roman" pitchFamily="18" charset="0"/>
              </a:rPr>
              <a:t>1;</a:t>
            </a:r>
          </a:p>
          <a:p>
            <a:r>
              <a:rPr lang="ru-RU" i="1" u="sng" dirty="0" smtClean="0">
                <a:latin typeface="Times New Roman" pitchFamily="18" charset="0"/>
                <a:cs typeface="Times New Roman" pitchFamily="18" charset="0"/>
              </a:rPr>
              <a:t>смешанный</a:t>
            </a:r>
            <a:r>
              <a:rPr lang="ru-RU"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С</a:t>
            </a:r>
            <a:r>
              <a:rPr lang="ru-RU" baseline="-25000" dirty="0" err="1" smtClean="0">
                <a:latin typeface="Times New Roman" pitchFamily="18" charset="0"/>
                <a:cs typeface="Times New Roman" pitchFamily="18" charset="0"/>
              </a:rPr>
              <a:t>парафино-нафтенов</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С</a:t>
            </a:r>
            <a:r>
              <a:rPr lang="ru-RU" baseline="-25000" dirty="0" err="1" smtClean="0">
                <a:latin typeface="Times New Roman" pitchFamily="18" charset="0"/>
                <a:cs typeface="Times New Roman" pitchFamily="18" charset="0"/>
              </a:rPr>
              <a:t>асфальтенов</a:t>
            </a:r>
            <a:r>
              <a:rPr lang="ru-RU" dirty="0" err="1" smtClean="0">
                <a:latin typeface="Times New Roman" pitchFamily="18" charset="0"/>
                <a:cs typeface="Times New Roman" pitchFamily="18" charset="0"/>
              </a:rPr>
              <a:t>+С</a:t>
            </a:r>
            <a:r>
              <a:rPr lang="ru-RU" baseline="-25000" dirty="0" err="1" smtClean="0">
                <a:latin typeface="Times New Roman" pitchFamily="18" charset="0"/>
                <a:cs typeface="Times New Roman" pitchFamily="18" charset="0"/>
              </a:rPr>
              <a:t>смол</a:t>
            </a:r>
            <a:r>
              <a:rPr lang="ru-RU" dirty="0" smtClean="0">
                <a:latin typeface="Times New Roman" pitchFamily="18" charset="0"/>
                <a:cs typeface="Times New Roman" pitchFamily="18" charset="0"/>
              </a:rPr>
              <a:t>))≈1, </a:t>
            </a:r>
          </a:p>
          <a:p>
            <a:endParaRPr lang="ru-RU" dirty="0" smtClean="0">
              <a:latin typeface="Times New Roman" pitchFamily="18" charset="0"/>
              <a:cs typeface="Times New Roman" pitchFamily="18" charset="0"/>
            </a:endParaRPr>
          </a:p>
          <a:p>
            <a:pPr marL="177800" indent="-95250">
              <a:buNone/>
            </a:pPr>
            <a:r>
              <a:rPr lang="ru-RU" dirty="0" smtClean="0">
                <a:latin typeface="Times New Roman" pitchFamily="18" charset="0"/>
                <a:cs typeface="Times New Roman" pitchFamily="18" charset="0"/>
              </a:rPr>
              <a:t>где С - концентрация веществ в </a:t>
            </a:r>
            <a:r>
              <a:rPr lang="ru-RU" dirty="0" smtClean="0">
                <a:latin typeface="Times New Roman" pitchFamily="18" charset="0"/>
                <a:cs typeface="Times New Roman" pitchFamily="18" charset="0"/>
              </a:rPr>
              <a:t>АСПО    в </a:t>
            </a:r>
            <a:r>
              <a:rPr lang="ru-RU" dirty="0" smtClean="0">
                <a:latin typeface="Times New Roman" pitchFamily="18" charset="0"/>
                <a:cs typeface="Times New Roman" pitchFamily="18" charset="0"/>
              </a:rPr>
              <a:t>% масс.</a:t>
            </a: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435608" y="692696"/>
            <a:ext cx="7240848" cy="5555704"/>
          </a:xfrm>
        </p:spPr>
        <p:txBody>
          <a:bodyPr>
            <a:normAutofit/>
          </a:bodyPr>
          <a:lstStyle/>
          <a:p>
            <a:pPr marL="0" indent="82550" algn="just">
              <a:buNone/>
            </a:pPr>
            <a:r>
              <a:rPr lang="ru-RU" dirty="0" smtClean="0">
                <a:latin typeface="Times New Roman" pitchFamily="18" charset="0"/>
                <a:cs typeface="Times New Roman" pitchFamily="18" charset="0"/>
              </a:rPr>
              <a:t>  </a:t>
            </a:r>
            <a:r>
              <a:rPr lang="ru-RU" sz="2400" dirty="0" smtClean="0">
                <a:cs typeface="Times New Roman" pitchFamily="18" charset="0"/>
              </a:rPr>
              <a:t>Многие ученые считают, </a:t>
            </a:r>
            <a:r>
              <a:rPr lang="ru-RU" sz="2400" dirty="0" smtClean="0">
                <a:cs typeface="Times New Roman" pitchFamily="18" charset="0"/>
              </a:rPr>
              <a:t>что основным отличием </a:t>
            </a:r>
            <a:r>
              <a:rPr lang="ru-RU" sz="2400" dirty="0" err="1" smtClean="0">
                <a:cs typeface="Times New Roman" pitchFamily="18" charset="0"/>
              </a:rPr>
              <a:t>асфальтенов</a:t>
            </a:r>
            <a:r>
              <a:rPr lang="ru-RU" sz="2400" dirty="0" smtClean="0">
                <a:cs typeface="Times New Roman" pitchFamily="18" charset="0"/>
              </a:rPr>
              <a:t> от других групп соединений входящих в состав АСПО, является обязательное наличие </a:t>
            </a:r>
            <a:r>
              <a:rPr lang="ru-RU" sz="2400" i="1" u="sng" dirty="0" smtClean="0">
                <a:cs typeface="Times New Roman" pitchFamily="18" charset="0"/>
              </a:rPr>
              <a:t>свободного радикала</a:t>
            </a:r>
            <a:r>
              <a:rPr lang="ru-RU" sz="2400" dirty="0" smtClean="0">
                <a:cs typeface="Times New Roman" pitchFamily="18" charset="0"/>
              </a:rPr>
              <a:t> исключающего возможность существования этих соединений в нефти в несвязанном виде. В  то время как характерной особенностью структуры нефтяных смол считается наличие кислородных мостиков между ароматическими кольцами. </a:t>
            </a:r>
          </a:p>
          <a:p>
            <a:pPr>
              <a:buNone/>
            </a:pPr>
            <a:endParaRPr lang="ru-RU" dirty="0"/>
          </a:p>
        </p:txBody>
      </p:sp>
      <p:pic>
        <p:nvPicPr>
          <p:cNvPr id="14338" name="Picture 2" descr="ÐÐ°ÑÑÐ¸Ð½ÐºÐ¸ Ð¿Ð¾ Ð·Ð°Ð¿ÑÐ¾ÑÑ Ð°ÑÑÐ°Ð»ÑÑÐµÐ½Ñ ÑÐ¾ÑÐ¼ÑÐ»Ð°"/>
          <p:cNvPicPr>
            <a:picLocks noChangeAspect="1" noChangeArrowheads="1"/>
          </p:cNvPicPr>
          <p:nvPr/>
        </p:nvPicPr>
        <p:blipFill>
          <a:blip r:embed="rId2" cstate="print"/>
          <a:srcRect/>
          <a:stretch>
            <a:fillRect/>
          </a:stretch>
        </p:blipFill>
        <p:spPr bwMode="auto">
          <a:xfrm>
            <a:off x="6084168" y="4221088"/>
            <a:ext cx="2272572" cy="194421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7890" name="Picture 2" descr="ÐÐ°ÑÑÐ¸Ð½ÐºÐ¸ Ð¿Ð¾ Ð·Ð°Ð¿ÑÐ¾ÑÑ Ð°ÑÑÐ°Ð»ÑÑÐµÐ½Ñ ÑÐ¾ÑÐ¼ÑÐ»Ð°"/>
          <p:cNvPicPr>
            <a:picLocks noChangeAspect="1" noChangeArrowheads="1"/>
          </p:cNvPicPr>
          <p:nvPr/>
        </p:nvPicPr>
        <p:blipFill>
          <a:blip r:embed="rId2" cstate="print"/>
          <a:srcRect/>
          <a:stretch>
            <a:fillRect/>
          </a:stretch>
        </p:blipFill>
        <p:spPr bwMode="auto">
          <a:xfrm>
            <a:off x="1403648" y="421904"/>
            <a:ext cx="7416824" cy="643609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1435608" y="1412776"/>
            <a:ext cx="7498080" cy="4835624"/>
          </a:xfrm>
        </p:spPr>
        <p:txBody>
          <a:bodyPr>
            <a:normAutofit/>
          </a:bodyPr>
          <a:lstStyle/>
          <a:p>
            <a:pPr algn="just">
              <a:buNone/>
            </a:pPr>
            <a:r>
              <a:rPr lang="ru-RU" dirty="0" smtClean="0">
                <a:latin typeface="Times New Roman" pitchFamily="18" charset="0"/>
                <a:cs typeface="Times New Roman" pitchFamily="18" charset="0"/>
              </a:rPr>
              <a:t>  </a:t>
            </a:r>
            <a:r>
              <a:rPr lang="ru-RU" sz="2400" dirty="0" smtClean="0">
                <a:cs typeface="Times New Roman" pitchFamily="18" charset="0"/>
              </a:rPr>
              <a:t>АСПО </a:t>
            </a:r>
            <a:r>
              <a:rPr lang="ru-RU" sz="2400" dirty="0" smtClean="0">
                <a:cs typeface="Times New Roman" pitchFamily="18" charset="0"/>
              </a:rPr>
              <a:t>растворяются в нефти при температуре выше температуры их плавления (52</a:t>
            </a:r>
            <a:r>
              <a:rPr lang="en-US" sz="2400" baseline="30000" dirty="0" smtClean="0">
                <a:cs typeface="Times New Roman" pitchFamily="18" charset="0"/>
              </a:rPr>
              <a:t>0</a:t>
            </a:r>
            <a:r>
              <a:rPr lang="ru-RU" sz="2400" dirty="0" smtClean="0">
                <a:cs typeface="Times New Roman" pitchFamily="18" charset="0"/>
              </a:rPr>
              <a:t>С), а при низкой температуре выпадают из нефти. При температуре ниже 10</a:t>
            </a:r>
            <a:r>
              <a:rPr lang="ru-RU" sz="2400" baseline="30000" dirty="0" smtClean="0">
                <a:cs typeface="Times New Roman" pitchFamily="18" charset="0"/>
              </a:rPr>
              <a:t>0</a:t>
            </a:r>
            <a:r>
              <a:rPr lang="ru-RU" sz="2400" dirty="0" smtClean="0">
                <a:cs typeface="Times New Roman" pitchFamily="18" charset="0"/>
              </a:rPr>
              <a:t>С происходит полное выпадение парафина из </a:t>
            </a:r>
            <a:r>
              <a:rPr lang="ru-RU" sz="2400" dirty="0" smtClean="0">
                <a:cs typeface="Times New Roman" pitchFamily="18" charset="0"/>
              </a:rPr>
              <a:t>нефти.</a:t>
            </a:r>
            <a:endParaRPr lang="ru-RU" sz="2400" dirty="0" smtClean="0">
              <a:cs typeface="Times New Roman" pitchFamily="18" charset="0"/>
            </a:endParaRPr>
          </a:p>
          <a:p>
            <a:pPr algn="just">
              <a:buNone/>
            </a:pPr>
            <a:r>
              <a:rPr lang="ru-RU" sz="2400" dirty="0" smtClean="0">
                <a:cs typeface="Times New Roman" pitchFamily="18" charset="0"/>
              </a:rPr>
              <a:t>		Содержащиеся </a:t>
            </a:r>
            <a:r>
              <a:rPr lang="ru-RU" sz="2400" dirty="0" smtClean="0">
                <a:cs typeface="Times New Roman" pitchFamily="18" charset="0"/>
              </a:rPr>
              <a:t>в нефти парафины могут выделяться из нее кристаллизацией при температуре, ниже определенной, – </a:t>
            </a:r>
            <a:r>
              <a:rPr lang="ru-RU" sz="2400" b="1" i="1" dirty="0" smtClean="0">
                <a:cs typeface="Times New Roman" pitchFamily="18" charset="0"/>
              </a:rPr>
              <a:t>температуре начала кристаллизации парафинов </a:t>
            </a:r>
            <a:r>
              <a:rPr lang="ru-RU" sz="2400" b="1" i="1" dirty="0" smtClean="0">
                <a:cs typeface="Times New Roman" pitchFamily="18" charset="0"/>
              </a:rPr>
              <a:t>ТНКП</a:t>
            </a:r>
            <a:r>
              <a:rPr lang="ru-RU" sz="2400" dirty="0" smtClean="0">
                <a:cs typeface="Times New Roman" pitchFamily="18" charset="0"/>
              </a:rPr>
              <a:t>.</a:t>
            </a:r>
          </a:p>
          <a:p>
            <a:pPr algn="just">
              <a:buNone/>
            </a:pPr>
            <a:r>
              <a:rPr lang="ru-RU" sz="2400" i="1" dirty="0" smtClean="0">
                <a:cs typeface="Times New Roman" pitchFamily="18" charset="0"/>
              </a:rPr>
              <a:t>	</a:t>
            </a:r>
            <a:r>
              <a:rPr lang="ru-RU" sz="2400" i="1" dirty="0" smtClean="0">
                <a:cs typeface="Times New Roman" pitchFamily="18" charset="0"/>
              </a:rPr>
              <a:t>	ТНКП </a:t>
            </a:r>
            <a:r>
              <a:rPr lang="ru-RU" sz="2400" i="1" dirty="0" smtClean="0">
                <a:cs typeface="Times New Roman" pitchFamily="18" charset="0"/>
              </a:rPr>
              <a:t>зависит от химического состава нефти и от молекулярной массы растворенных в этой нефти парафинов.</a:t>
            </a:r>
            <a:r>
              <a:rPr lang="ru-RU" sz="2400" dirty="0" smtClean="0">
                <a:cs typeface="Times New Roman" pitchFamily="18" charset="0"/>
              </a:rPr>
              <a:t> </a:t>
            </a:r>
          </a:p>
          <a:p>
            <a:pPr algn="just">
              <a:buNone/>
            </a:pPr>
            <a:endParaRPr lang="ru-RU" sz="3600" dirty="0" smtClean="0">
              <a:cs typeface="Times New Roman" pitchFamily="18" charset="0"/>
            </a:endParaRP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10000"/>
          </a:bodyPr>
          <a:lstStyle/>
          <a:p>
            <a:pPr algn="just">
              <a:buNone/>
            </a:pPr>
            <a:endParaRPr lang="ru-RU" sz="1800" dirty="0" smtClean="0"/>
          </a:p>
          <a:p>
            <a:pPr algn="just">
              <a:buNone/>
            </a:pPr>
            <a:endParaRPr lang="ru-RU" sz="1800" dirty="0" smtClean="0"/>
          </a:p>
          <a:p>
            <a:pPr algn="just">
              <a:buNone/>
            </a:pPr>
            <a:endParaRPr lang="ru-RU" sz="1800" dirty="0" smtClean="0"/>
          </a:p>
          <a:p>
            <a:pPr algn="just">
              <a:buNone/>
            </a:pPr>
            <a:endParaRPr lang="ru-RU" sz="1800" dirty="0" smtClean="0"/>
          </a:p>
          <a:p>
            <a:pPr algn="just">
              <a:buNone/>
            </a:pPr>
            <a:endParaRPr lang="ru-RU" sz="1800" dirty="0" smtClean="0"/>
          </a:p>
          <a:p>
            <a:pPr algn="just">
              <a:buNone/>
            </a:pPr>
            <a:endParaRPr lang="ru-RU" sz="1800" dirty="0" smtClean="0"/>
          </a:p>
          <a:p>
            <a:pPr algn="just">
              <a:buNone/>
            </a:pPr>
            <a:endParaRPr lang="ru-RU" sz="1800" dirty="0" smtClean="0"/>
          </a:p>
          <a:p>
            <a:pPr algn="just">
              <a:buNone/>
            </a:pPr>
            <a:endParaRPr lang="ru-RU" sz="1800" dirty="0" smtClean="0"/>
          </a:p>
          <a:p>
            <a:pPr marL="0" indent="82550" algn="just">
              <a:lnSpc>
                <a:spcPct val="110000"/>
              </a:lnSpc>
              <a:spcBef>
                <a:spcPts val="0"/>
              </a:spcBef>
              <a:buNone/>
            </a:pPr>
            <a:r>
              <a:rPr lang="ru-RU" sz="1800" dirty="0" smtClean="0"/>
              <a:t>               1 Нефтяные </a:t>
            </a:r>
            <a:r>
              <a:rPr lang="ru-RU" sz="1800" dirty="0" smtClean="0"/>
              <a:t>парафины (</a:t>
            </a:r>
            <a:r>
              <a:rPr lang="ru-RU" sz="1800" dirty="0" err="1" smtClean="0"/>
              <a:t>дистиллятные</a:t>
            </a:r>
            <a:r>
              <a:rPr lang="ru-RU" sz="1800" dirty="0" smtClean="0"/>
              <a:t> — от С</a:t>
            </a:r>
            <a:r>
              <a:rPr lang="ru-RU" sz="1800" baseline="-25000" dirty="0" smtClean="0"/>
              <a:t>19</a:t>
            </a:r>
            <a:r>
              <a:rPr lang="ru-RU" sz="1800" dirty="0" smtClean="0"/>
              <a:t>Н</a:t>
            </a:r>
            <a:r>
              <a:rPr lang="ru-RU" sz="1800" baseline="-25000" dirty="0" smtClean="0"/>
              <a:t>40</a:t>
            </a:r>
            <a:r>
              <a:rPr lang="ru-RU" sz="1800" dirty="0" smtClean="0"/>
              <a:t> до С</a:t>
            </a:r>
            <a:r>
              <a:rPr lang="ru-RU" sz="1800" baseline="-25000" dirty="0" smtClean="0"/>
              <a:t>35</a:t>
            </a:r>
            <a:r>
              <a:rPr lang="ru-RU" sz="1800" dirty="0" smtClean="0"/>
              <a:t>Н</a:t>
            </a:r>
            <a:r>
              <a:rPr lang="ru-RU" sz="1800" baseline="-25000" dirty="0" smtClean="0"/>
              <a:t>72</a:t>
            </a:r>
            <a:r>
              <a:rPr lang="ru-RU" sz="1800" dirty="0" smtClean="0"/>
              <a:t>) имеют сравнительно небольшой молекулярный вес и соответственно невысокие температуры кипения.  </a:t>
            </a:r>
            <a:endParaRPr lang="ru-RU" sz="1800" dirty="0" smtClean="0"/>
          </a:p>
          <a:p>
            <a:pPr marL="0" indent="82550" algn="just">
              <a:lnSpc>
                <a:spcPct val="110000"/>
              </a:lnSpc>
              <a:spcBef>
                <a:spcPts val="0"/>
              </a:spcBef>
              <a:buNone/>
            </a:pPr>
            <a:endParaRPr lang="ru-RU" sz="1800" dirty="0" smtClean="0"/>
          </a:p>
          <a:p>
            <a:pPr marL="0" indent="82550" algn="just">
              <a:lnSpc>
                <a:spcPct val="110000"/>
              </a:lnSpc>
              <a:spcBef>
                <a:spcPts val="0"/>
              </a:spcBef>
              <a:buNone/>
            </a:pPr>
            <a:endParaRPr lang="ru-RU" sz="1800" dirty="0" smtClean="0"/>
          </a:p>
          <a:p>
            <a:pPr marL="0" indent="82550" algn="just">
              <a:lnSpc>
                <a:spcPct val="110000"/>
              </a:lnSpc>
              <a:spcBef>
                <a:spcPts val="0"/>
              </a:spcBef>
              <a:buNone/>
            </a:pPr>
            <a:r>
              <a:rPr lang="ru-RU" sz="1800" dirty="0" smtClean="0"/>
              <a:t>                                                                             (1)                                                             (2)</a:t>
            </a:r>
            <a:endParaRPr lang="ru-RU" sz="1800" dirty="0" smtClean="0"/>
          </a:p>
          <a:p>
            <a:pPr marL="0" indent="82550" algn="just">
              <a:lnSpc>
                <a:spcPct val="110000"/>
              </a:lnSpc>
              <a:spcBef>
                <a:spcPts val="0"/>
              </a:spcBef>
              <a:buNone/>
            </a:pPr>
            <a:r>
              <a:rPr lang="ru-RU" sz="1800" dirty="0" smtClean="0"/>
              <a:t>	</a:t>
            </a:r>
            <a:r>
              <a:rPr lang="ru-RU" sz="1800" dirty="0" smtClean="0"/>
              <a:t>2 Нефтяные </a:t>
            </a:r>
            <a:r>
              <a:rPr lang="ru-RU" sz="1800" dirty="0" smtClean="0"/>
              <a:t>церезины характеризуются большим молекулярным </a:t>
            </a:r>
            <a:r>
              <a:rPr lang="ru-RU" sz="1800" dirty="0" smtClean="0"/>
              <a:t>весом (например</a:t>
            </a:r>
            <a:r>
              <a:rPr lang="ru-RU" sz="1800" dirty="0" smtClean="0"/>
              <a:t>, в </a:t>
            </a:r>
            <a:r>
              <a:rPr lang="ru-RU" sz="1800" dirty="0" smtClean="0"/>
              <a:t>церезин </a:t>
            </a:r>
            <a:r>
              <a:rPr lang="ru-RU" sz="1800" dirty="0" smtClean="0"/>
              <a:t>входят углеводороды от С</a:t>
            </a:r>
            <a:r>
              <a:rPr lang="ru-RU" sz="1800" baseline="-25000" dirty="0" smtClean="0"/>
              <a:t>35</a:t>
            </a:r>
            <a:r>
              <a:rPr lang="ru-RU" sz="1800" dirty="0" smtClean="0"/>
              <a:t>Н</a:t>
            </a:r>
            <a:r>
              <a:rPr lang="ru-RU" sz="1800" baseline="-25000" dirty="0" smtClean="0"/>
              <a:t>72</a:t>
            </a:r>
            <a:r>
              <a:rPr lang="ru-RU" sz="1800" dirty="0" smtClean="0"/>
              <a:t> до С</a:t>
            </a:r>
            <a:r>
              <a:rPr lang="ru-RU" sz="1800" baseline="-25000" dirty="0" smtClean="0"/>
              <a:t>53</a:t>
            </a:r>
            <a:r>
              <a:rPr lang="ru-RU" sz="1800" dirty="0" smtClean="0"/>
              <a:t>Н</a:t>
            </a:r>
            <a:r>
              <a:rPr lang="ru-RU" sz="1800" baseline="-25000" dirty="0" smtClean="0"/>
              <a:t>108</a:t>
            </a:r>
            <a:r>
              <a:rPr lang="ru-RU" sz="1800" dirty="0" smtClean="0"/>
              <a:t>)</a:t>
            </a:r>
            <a:r>
              <a:rPr lang="ru-RU" dirty="0" smtClean="0"/>
              <a:t>.</a:t>
            </a:r>
            <a:endParaRPr lang="ru-RU"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3648" y="0"/>
            <a:ext cx="7560840" cy="38610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6" name="Picture 2" descr="ÐÐ°ÑÑÐ¸Ð½ÐºÐ¸ Ð¿Ð¾ Ð·Ð°Ð¿ÑÐ¾ÑÑ ÑÐ¾ÑÐ¼ÑÐ»Ð° ÑÐµÑÐµÐ·Ð¸Ð½Ñ"/>
          <p:cNvPicPr>
            <a:picLocks noChangeAspect="1" noChangeArrowheads="1"/>
          </p:cNvPicPr>
          <p:nvPr/>
        </p:nvPicPr>
        <p:blipFill>
          <a:blip r:embed="rId4" cstate="print"/>
          <a:srcRect/>
          <a:stretch>
            <a:fillRect/>
          </a:stretch>
        </p:blipFill>
        <p:spPr bwMode="auto">
          <a:xfrm>
            <a:off x="6660232" y="4437112"/>
            <a:ext cx="1008112" cy="994320"/>
          </a:xfrm>
          <a:prstGeom prst="rect">
            <a:avLst/>
          </a:prstGeom>
          <a:noFill/>
        </p:spPr>
      </p:pic>
      <p:pic>
        <p:nvPicPr>
          <p:cNvPr id="11268" name="Picture 4" descr="ÐÐ°ÑÑÐ¸Ð½ÐºÐ¸ Ð¿Ð¾ Ð·Ð°Ð¿ÑÐ¾ÑÑ ÑÐ¾ÑÐ¼ÑÐ»Ð° ÑÐµÑÐµÐ·Ð¸Ð½Ñ"/>
          <p:cNvPicPr>
            <a:picLocks noChangeAspect="1" noChangeArrowheads="1"/>
          </p:cNvPicPr>
          <p:nvPr/>
        </p:nvPicPr>
        <p:blipFill>
          <a:blip r:embed="rId5" cstate="print"/>
          <a:srcRect/>
          <a:stretch>
            <a:fillRect/>
          </a:stretch>
        </p:blipFill>
        <p:spPr bwMode="auto">
          <a:xfrm>
            <a:off x="3779912" y="4437112"/>
            <a:ext cx="1137561" cy="104276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lnSpcReduction="10000"/>
          </a:bodyPr>
          <a:lstStyle/>
          <a:p>
            <a:pPr marL="0" indent="82550" algn="just">
              <a:buNone/>
            </a:pPr>
            <a:r>
              <a:rPr lang="ru-RU" sz="2600" dirty="0" smtClean="0">
                <a:cs typeface="Times New Roman" pitchFamily="18" charset="0"/>
              </a:rPr>
              <a:t>При дальнейшем (ниже ТНКП) понижении температуры нефти кристаллизуются как церезины, так и парафины С16–С40, кристаллы увеличиваются в размерах, увеличивается также их количество и образуется так называемая сетка, состоящая из кристаллов парафинов разных размеров, сцепленных между собой. Эта сетка «армирует» нефть: нефть становится вязкой, а затем </a:t>
            </a:r>
            <a:r>
              <a:rPr lang="ru-RU" sz="2600" dirty="0" err="1" smtClean="0">
                <a:cs typeface="Times New Roman" pitchFamily="18" charset="0"/>
              </a:rPr>
              <a:t>гелеподобной</a:t>
            </a:r>
            <a:r>
              <a:rPr lang="ru-RU" sz="2600" dirty="0" smtClean="0">
                <a:cs typeface="Times New Roman" pitchFamily="18" charset="0"/>
              </a:rPr>
              <a:t>.  </a:t>
            </a:r>
            <a:r>
              <a:rPr lang="ru-RU" sz="2600" i="1" dirty="0" smtClean="0">
                <a:cs typeface="Times New Roman" pitchFamily="18" charset="0"/>
              </a:rPr>
              <a:t>При определенной температуре нефть, в достаточной степени армированная парафиновой сеткой, «застывает» и перестает течь</a:t>
            </a:r>
            <a:r>
              <a:rPr lang="ru-RU" sz="2600" dirty="0" smtClean="0">
                <a:cs typeface="Times New Roman" pitchFamily="18" charset="0"/>
              </a:rPr>
              <a:t>. </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435608" y="692696"/>
            <a:ext cx="7498080" cy="5555704"/>
          </a:xfrm>
        </p:spPr>
        <p:txBody>
          <a:bodyPr>
            <a:normAutofit fontScale="85000" lnSpcReduction="20000"/>
          </a:bodyPr>
          <a:lstStyle/>
          <a:p>
            <a:pPr marL="0" indent="82550" algn="just">
              <a:buNone/>
            </a:pPr>
            <a:r>
              <a:rPr lang="ru-RU" dirty="0" smtClean="0">
                <a:latin typeface="Times New Roman" pitchFamily="18" charset="0"/>
                <a:cs typeface="Times New Roman" pitchFamily="18" charset="0"/>
              </a:rPr>
              <a:t> Справедливо </a:t>
            </a:r>
            <a:r>
              <a:rPr lang="ru-RU" dirty="0" smtClean="0">
                <a:latin typeface="Times New Roman" pitchFamily="18" charset="0"/>
                <a:cs typeface="Times New Roman" pitchFamily="18" charset="0"/>
              </a:rPr>
              <a:t>следующее утверждение: если нефть </a:t>
            </a:r>
            <a:r>
              <a:rPr lang="ru-RU" b="1" dirty="0" err="1" smtClean="0">
                <a:latin typeface="Times New Roman" pitchFamily="18" charset="0"/>
                <a:cs typeface="Times New Roman" pitchFamily="18" charset="0"/>
              </a:rPr>
              <a:t>парафинистая</a:t>
            </a:r>
            <a:r>
              <a:rPr lang="ru-RU" dirty="0" smtClean="0">
                <a:latin typeface="Times New Roman" pitchFamily="18" charset="0"/>
                <a:cs typeface="Times New Roman" pitchFamily="18" charset="0"/>
              </a:rPr>
              <a:t>, то </a:t>
            </a:r>
            <a:r>
              <a:rPr lang="ru-RU" b="1" dirty="0" smtClean="0">
                <a:latin typeface="Times New Roman" pitchFamily="18" charset="0"/>
                <a:cs typeface="Times New Roman" pitchFamily="18" charset="0"/>
              </a:rPr>
              <a:t>АСПО</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будут образовываться </a:t>
            </a:r>
            <a:r>
              <a:rPr lang="ru-RU" dirty="0" smtClean="0">
                <a:latin typeface="Times New Roman" pitchFamily="18" charset="0"/>
                <a:cs typeface="Times New Roman" pitchFamily="18" charset="0"/>
              </a:rPr>
              <a:t>в нефтепромысловой системе и, в первую очередь, в добывающих скважинах; если нефть </a:t>
            </a:r>
            <a:r>
              <a:rPr lang="ru-RU" dirty="0" err="1" smtClean="0">
                <a:latin typeface="Times New Roman" pitchFamily="18" charset="0"/>
                <a:cs typeface="Times New Roman" pitchFamily="18" charset="0"/>
              </a:rPr>
              <a:t>малопарафинистая</a:t>
            </a:r>
            <a:r>
              <a:rPr lang="ru-RU" dirty="0" smtClean="0">
                <a:latin typeface="Times New Roman" pitchFamily="18" charset="0"/>
                <a:cs typeface="Times New Roman" pitchFamily="18" charset="0"/>
              </a:rPr>
              <a:t>, то это не означает, что в нефтепромысловой системе не будет происходить интенсивного образования АСПО. </a:t>
            </a:r>
          </a:p>
          <a:p>
            <a:pPr marL="0" indent="0" algn="just">
              <a:buNone/>
            </a:pPr>
            <a:r>
              <a:rPr lang="ru-RU" dirty="0" smtClean="0">
                <a:latin typeface="Times New Roman" pitchFamily="18" charset="0"/>
                <a:cs typeface="Times New Roman" pitchFamily="18" charset="0"/>
              </a:rPr>
              <a:t>	Для </a:t>
            </a:r>
            <a:r>
              <a:rPr lang="ru-RU" dirty="0" err="1" smtClean="0">
                <a:latin typeface="Times New Roman" pitchFamily="18" charset="0"/>
                <a:cs typeface="Times New Roman" pitchFamily="18" charset="0"/>
              </a:rPr>
              <a:t>асфальтенов</a:t>
            </a:r>
            <a:r>
              <a:rPr lang="ru-RU" dirty="0" smtClean="0">
                <a:latin typeface="Times New Roman" pitchFamily="18" charset="0"/>
                <a:cs typeface="Times New Roman" pitchFamily="18" charset="0"/>
              </a:rPr>
              <a:t> это утверждение несправедливо: часто нефти, содержащие </a:t>
            </a:r>
            <a:r>
              <a:rPr lang="ru-RU" b="1" dirty="0" smtClean="0">
                <a:latin typeface="Times New Roman" pitchFamily="18" charset="0"/>
                <a:cs typeface="Times New Roman" pitchFamily="18" charset="0"/>
              </a:rPr>
              <a:t>значительное количество </a:t>
            </a:r>
            <a:r>
              <a:rPr lang="ru-RU" b="1" dirty="0" err="1" smtClean="0">
                <a:latin typeface="Times New Roman" pitchFamily="18" charset="0"/>
                <a:cs typeface="Times New Roman" pitchFamily="18" charset="0"/>
              </a:rPr>
              <a:t>асфальтенов</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(до 6 %), являются стабильными по </a:t>
            </a:r>
            <a:r>
              <a:rPr lang="ru-RU" dirty="0" err="1" smtClean="0">
                <a:latin typeface="Times New Roman" pitchFamily="18" charset="0"/>
                <a:cs typeface="Times New Roman" pitchFamily="18" charset="0"/>
              </a:rPr>
              <a:t>асфальтенам</a:t>
            </a:r>
            <a:r>
              <a:rPr lang="ru-RU" dirty="0" smtClean="0">
                <a:latin typeface="Times New Roman" pitchFamily="18" charset="0"/>
                <a:cs typeface="Times New Roman" pitchFamily="18" charset="0"/>
              </a:rPr>
              <a:t>, в то же время </a:t>
            </a:r>
            <a:r>
              <a:rPr lang="ru-RU" dirty="0" err="1" smtClean="0">
                <a:latin typeface="Times New Roman" pitchFamily="18" charset="0"/>
                <a:cs typeface="Times New Roman" pitchFamily="18" charset="0"/>
              </a:rPr>
              <a:t>асфальтены</a:t>
            </a:r>
            <a:r>
              <a:rPr lang="ru-RU" dirty="0" smtClean="0">
                <a:latin typeface="Times New Roman" pitchFamily="18" charset="0"/>
                <a:cs typeface="Times New Roman" pitchFamily="18" charset="0"/>
              </a:rPr>
              <a:t> могут интенсивно выделяться из нефти, в которой их концентрация составляет 0,5–2,0 %.</a:t>
            </a:r>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400" b="1" dirty="0" smtClean="0">
                <a:latin typeface="Times New Roman" pitchFamily="18" charset="0"/>
                <a:cs typeface="Times New Roman" pitchFamily="18" charset="0"/>
              </a:rPr>
              <a:t/>
            </a:r>
            <a:br>
              <a:rPr lang="ru-RU" sz="4400" b="1" dirty="0" smtClean="0">
                <a:latin typeface="Times New Roman" pitchFamily="18" charset="0"/>
                <a:cs typeface="Times New Roman" pitchFamily="18" charset="0"/>
              </a:rPr>
            </a:br>
            <a:r>
              <a:rPr lang="ru-RU" sz="4400" b="1" dirty="0" smtClean="0">
                <a:latin typeface="Times New Roman" pitchFamily="18" charset="0"/>
                <a:cs typeface="Times New Roman" pitchFamily="18" charset="0"/>
              </a:rPr>
              <a:t>Механизм формирования АСПО</a:t>
            </a:r>
            <a:r>
              <a:rPr lang="ru-RU" sz="4400" b="1" dirty="0" smtClean="0">
                <a:latin typeface="Times New Roman" pitchFamily="18" charset="0"/>
                <a:cs typeface="Times New Roman" pitchFamily="18" charset="0"/>
              </a:rPr>
              <a:t/>
            </a:r>
            <a:br>
              <a:rPr lang="ru-RU" sz="4400" b="1" dirty="0" smtClean="0">
                <a:latin typeface="Times New Roman" pitchFamily="18" charset="0"/>
                <a:cs typeface="Times New Roman" pitchFamily="18" charset="0"/>
              </a:rPr>
            </a:br>
            <a:endParaRPr lang="ru-RU" dirty="0"/>
          </a:p>
        </p:txBody>
      </p:sp>
      <p:sp>
        <p:nvSpPr>
          <p:cNvPr id="3" name="Содержимое 2"/>
          <p:cNvSpPr>
            <a:spLocks noGrp="1"/>
          </p:cNvSpPr>
          <p:nvPr>
            <p:ph idx="1"/>
          </p:nvPr>
        </p:nvSpPr>
        <p:spPr/>
        <p:txBody>
          <a:bodyPr>
            <a:normAutofit/>
          </a:bodyPr>
          <a:lstStyle/>
          <a:p>
            <a:pPr algn="just"/>
            <a:r>
              <a:rPr lang="ru-RU" dirty="0" smtClean="0">
                <a:latin typeface="Times New Roman" pitchFamily="18" charset="0"/>
                <a:cs typeface="Times New Roman" pitchFamily="18" charset="0"/>
              </a:rPr>
              <a:t>Наиболее </a:t>
            </a:r>
            <a:r>
              <a:rPr lang="ru-RU" dirty="0" smtClean="0">
                <a:latin typeface="Times New Roman" pitchFamily="18" charset="0"/>
                <a:cs typeface="Times New Roman" pitchFamily="18" charset="0"/>
              </a:rPr>
              <a:t>распространенная </a:t>
            </a:r>
            <a:r>
              <a:rPr lang="ru-RU" dirty="0" smtClean="0">
                <a:latin typeface="Times New Roman" pitchFamily="18" charset="0"/>
                <a:cs typeface="Times New Roman" pitchFamily="18" charset="0"/>
              </a:rPr>
              <a:t>теория - </a:t>
            </a:r>
            <a:r>
              <a:rPr lang="ru-RU" dirty="0" smtClean="0">
                <a:latin typeface="Times New Roman" pitchFamily="18" charset="0"/>
                <a:cs typeface="Times New Roman" pitchFamily="18" charset="0"/>
              </a:rPr>
              <a:t>объясняет выпадения АСПО с точки зрения температуры кристаллизации твердых </a:t>
            </a:r>
            <a:r>
              <a:rPr lang="ru-RU" dirty="0" err="1" smtClean="0">
                <a:latin typeface="Times New Roman" pitchFamily="18" charset="0"/>
                <a:cs typeface="Times New Roman" pitchFamily="18" charset="0"/>
              </a:rPr>
              <a:t>парафино-нафтеновых</a:t>
            </a:r>
            <a:r>
              <a:rPr lang="ru-RU" dirty="0" smtClean="0">
                <a:latin typeface="Times New Roman" pitchFamily="18" charset="0"/>
                <a:cs typeface="Times New Roman" pitchFamily="18" charset="0"/>
              </a:rPr>
              <a:t> углеводородов (кристаллизационный, дендритный механизм</a:t>
            </a:r>
            <a:r>
              <a:rPr lang="ru-RU" dirty="0" smtClean="0">
                <a:latin typeface="Times New Roman" pitchFamily="18" charset="0"/>
                <a:cs typeface="Times New Roman" pitchFamily="18" charset="0"/>
              </a:rPr>
              <a:t>).</a:t>
            </a:r>
          </a:p>
          <a:p>
            <a:pPr algn="just"/>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435608" y="476672"/>
            <a:ext cx="7498080" cy="5771728"/>
          </a:xfrm>
        </p:spPr>
        <p:txBody>
          <a:bodyPr>
            <a:normAutofit/>
          </a:bodyPr>
          <a:lstStyle/>
          <a:p>
            <a:pPr algn="just">
              <a:buNone/>
            </a:pPr>
            <a:r>
              <a:rPr lang="ru-RU" b="1" i="1" dirty="0"/>
              <a:t>	</a:t>
            </a:r>
            <a:r>
              <a:rPr lang="ru-RU" sz="2000" b="1" i="1" dirty="0" err="1" smtClean="0"/>
              <a:t>Топливно</a:t>
            </a:r>
            <a:r>
              <a:rPr lang="ru-RU" sz="2000" b="1" i="1" dirty="0" smtClean="0"/>
              <a:t> – энергетический комплекс (ТЭК) </a:t>
            </a:r>
            <a:r>
              <a:rPr lang="ru-RU" sz="2000" dirty="0" smtClean="0"/>
              <a:t>является важнейшим элементом развития экономики. </a:t>
            </a:r>
          </a:p>
          <a:p>
            <a:pPr algn="just">
              <a:buNone/>
            </a:pPr>
            <a:r>
              <a:rPr lang="ru-RU" sz="2000" dirty="0" smtClean="0"/>
              <a:t>	Основной функцией отраслей ТЭК является энергоснабжение экономики, этапами которого являются: добыча первичных энергоресурсов, их транспортировка, преобразование и поставка газа, электроэнергии, </a:t>
            </a:r>
            <a:r>
              <a:rPr lang="ru-RU" sz="2000" dirty="0" err="1" smtClean="0"/>
              <a:t>теплоэнергии</a:t>
            </a:r>
            <a:r>
              <a:rPr lang="ru-RU" sz="2000" dirty="0" smtClean="0"/>
              <a:t>, нефтепродуктов конечным потребителям. </a:t>
            </a:r>
          </a:p>
          <a:p>
            <a:pPr algn="just">
              <a:buNone/>
            </a:pPr>
            <a:r>
              <a:rPr lang="ru-RU" sz="2000" dirty="0" smtClean="0"/>
              <a:t>	</a:t>
            </a:r>
            <a:r>
              <a:rPr lang="ru-RU" sz="2000" b="1" i="1" dirty="0" smtClean="0"/>
              <a:t>Развитие </a:t>
            </a:r>
            <a:r>
              <a:rPr lang="ru-RU" sz="2000" b="1" i="1" dirty="0"/>
              <a:t>ТЭК связанно с целым рядом проблем</a:t>
            </a:r>
            <a:r>
              <a:rPr lang="ru-RU" sz="2000" b="1" i="1" dirty="0" smtClean="0"/>
              <a:t>:</a:t>
            </a:r>
          </a:p>
          <a:p>
            <a:pPr algn="just"/>
            <a:r>
              <a:rPr lang="ru-RU" sz="2000" b="1" i="1" dirty="0"/>
              <a:t> </a:t>
            </a:r>
            <a:r>
              <a:rPr lang="ru-RU" sz="2000" dirty="0"/>
              <a:t>Добыча топлива становится всё более дорогой и поэтому необходимо всё шире внедрять энергосберегающие технологии</a:t>
            </a:r>
          </a:p>
          <a:p>
            <a:pPr algn="just"/>
            <a:r>
              <a:rPr lang="ru-RU" sz="2000" dirty="0"/>
              <a:t>У</a:t>
            </a:r>
            <a:r>
              <a:rPr lang="ru-RU" sz="2000" dirty="0" smtClean="0"/>
              <a:t>величение </a:t>
            </a:r>
            <a:r>
              <a:rPr lang="ru-RU" sz="2000" dirty="0"/>
              <a:t>предприятий ТЭК оказывает отрицательное воздействие на окружающую среду, поэтому при строительстве требуется тщательная экспертиза проектов, а выбор места для них должен учитывать требованиям охраны окружающей среды.</a:t>
            </a:r>
          </a:p>
          <a:p>
            <a:pPr algn="just"/>
            <a:endParaRPr lang="ru-RU" sz="2000" b="1" i="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b="1" dirty="0" smtClean="0">
                <a:latin typeface="Times New Roman" pitchFamily="18" charset="0"/>
                <a:cs typeface="Times New Roman" pitchFamily="18" charset="0"/>
              </a:rPr>
              <a:t>Механизм формирования АСПО</a:t>
            </a:r>
            <a:endParaRPr lang="ru-RU" sz="4000" dirty="0"/>
          </a:p>
        </p:txBody>
      </p:sp>
      <p:sp>
        <p:nvSpPr>
          <p:cNvPr id="3" name="Содержимое 2"/>
          <p:cNvSpPr>
            <a:spLocks noGrp="1"/>
          </p:cNvSpPr>
          <p:nvPr>
            <p:ph idx="1"/>
          </p:nvPr>
        </p:nvSpPr>
        <p:spPr/>
        <p:txBody>
          <a:bodyPr>
            <a:normAutofit/>
          </a:bodyPr>
          <a:lstStyle/>
          <a:p>
            <a:pPr algn="just"/>
            <a:r>
              <a:rPr lang="ru-RU" sz="1800" dirty="0" smtClean="0">
                <a:cs typeface="Times New Roman" pitchFamily="18" charset="0"/>
              </a:rPr>
              <a:t>Вторая теория, принимает во внимание существенное влияние смолисто-асфальтеновых веществ на процесс выпадения АСПО. В качестве эмпирической характеристики нефти обычно принимается соотношение смол, </a:t>
            </a:r>
            <a:r>
              <a:rPr lang="ru-RU" sz="1800" dirty="0" err="1" smtClean="0">
                <a:cs typeface="Times New Roman" pitchFamily="18" charset="0"/>
              </a:rPr>
              <a:t>асфальтенов</a:t>
            </a:r>
            <a:r>
              <a:rPr lang="ru-RU" sz="1800" dirty="0" smtClean="0">
                <a:cs typeface="Times New Roman" pitchFamily="18" charset="0"/>
              </a:rPr>
              <a:t> и </a:t>
            </a:r>
            <a:r>
              <a:rPr lang="ru-RU" sz="1800" dirty="0" err="1" smtClean="0">
                <a:cs typeface="Times New Roman" pitchFamily="18" charset="0"/>
              </a:rPr>
              <a:t>парафино-нафтеновых</a:t>
            </a:r>
            <a:r>
              <a:rPr lang="ru-RU" sz="1800" dirty="0" smtClean="0">
                <a:cs typeface="Times New Roman" pitchFamily="18" charset="0"/>
              </a:rPr>
              <a:t> углеводородов. При этом, рост кристаллов АСПО объясняется сложным сочетанием процессов коагуляции, агрегации и </a:t>
            </a:r>
            <a:r>
              <a:rPr lang="ru-RU" sz="1800" dirty="0" err="1" smtClean="0">
                <a:cs typeface="Times New Roman" pitchFamily="18" charset="0"/>
              </a:rPr>
              <a:t>мицеллообразования</a:t>
            </a:r>
            <a:r>
              <a:rPr lang="ru-RU" sz="1800" dirty="0" smtClean="0">
                <a:cs typeface="Times New Roman" pitchFamily="18" charset="0"/>
              </a:rPr>
              <a:t> </a:t>
            </a:r>
            <a:r>
              <a:rPr lang="ru-RU" sz="1800" dirty="0" err="1" smtClean="0">
                <a:cs typeface="Times New Roman" pitchFamily="18" charset="0"/>
              </a:rPr>
              <a:t>парафино-нафтеновых</a:t>
            </a:r>
            <a:r>
              <a:rPr lang="ru-RU" sz="1800" dirty="0" smtClean="0">
                <a:cs typeface="Times New Roman" pitchFamily="18" charset="0"/>
              </a:rPr>
              <a:t> углеводородов и </a:t>
            </a:r>
            <a:r>
              <a:rPr lang="ru-RU" sz="1800" dirty="0" err="1" smtClean="0">
                <a:cs typeface="Times New Roman" pitchFamily="18" charset="0"/>
              </a:rPr>
              <a:t>асфальтенов</a:t>
            </a:r>
            <a:r>
              <a:rPr lang="ru-RU" sz="1800" dirty="0" smtClean="0">
                <a:cs typeface="Times New Roman" pitchFamily="18" charset="0"/>
              </a:rPr>
              <a:t> </a:t>
            </a:r>
          </a:p>
          <a:p>
            <a:endParaRPr lang="ru-RU" dirty="0"/>
          </a:p>
        </p:txBody>
      </p:sp>
      <p:pic>
        <p:nvPicPr>
          <p:cNvPr id="4" name="Рисунок 3" descr="пра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2" y="3933056"/>
            <a:ext cx="3384376" cy="1152128"/>
          </a:xfrm>
          <a:prstGeom prst="rect">
            <a:avLst/>
          </a:prstGeom>
          <a:noFill/>
          <a:ln>
            <a:noFill/>
          </a:ln>
        </p:spPr>
      </p:pic>
      <p:sp>
        <p:nvSpPr>
          <p:cNvPr id="5" name="TextBox 4"/>
          <p:cNvSpPr txBox="1"/>
          <p:nvPr/>
        </p:nvSpPr>
        <p:spPr>
          <a:xfrm>
            <a:off x="1547664" y="5733256"/>
            <a:ext cx="6912768" cy="923330"/>
          </a:xfrm>
          <a:prstGeom prst="rect">
            <a:avLst/>
          </a:prstGeom>
          <a:noFill/>
        </p:spPr>
        <p:txBody>
          <a:bodyPr wrap="square" rtlCol="0">
            <a:spAutoFit/>
          </a:bodyPr>
          <a:lstStyle/>
          <a:p>
            <a:pPr algn="just"/>
            <a:r>
              <a:rPr lang="ru-RU" dirty="0" smtClean="0">
                <a:cs typeface="Times New Roman" pitchFamily="18" charset="0"/>
              </a:rPr>
              <a:t>Процесс </a:t>
            </a:r>
            <a:r>
              <a:rPr lang="ru-RU" dirty="0" err="1" smtClean="0">
                <a:cs typeface="Times New Roman" pitchFamily="18" charset="0"/>
              </a:rPr>
              <a:t>флокуляции</a:t>
            </a:r>
            <a:r>
              <a:rPr lang="ru-RU" dirty="0" smtClean="0">
                <a:cs typeface="Times New Roman" pitchFamily="18" charset="0"/>
              </a:rPr>
              <a:t> </a:t>
            </a:r>
            <a:r>
              <a:rPr lang="ru-RU" dirty="0" err="1" smtClean="0">
                <a:cs typeface="Times New Roman" pitchFamily="18" charset="0"/>
              </a:rPr>
              <a:t>асфальтенов</a:t>
            </a:r>
            <a:r>
              <a:rPr lang="ru-RU" dirty="0" smtClean="0">
                <a:cs typeface="Times New Roman" pitchFamily="18" charset="0"/>
              </a:rPr>
              <a:t> в среде насыщенной </a:t>
            </a:r>
            <a:r>
              <a:rPr lang="ru-RU" dirty="0" err="1" smtClean="0">
                <a:cs typeface="Times New Roman" pitchFamily="18" charset="0"/>
              </a:rPr>
              <a:t>парафино-нафтенами</a:t>
            </a:r>
            <a:endParaRPr lang="ru-RU" dirty="0" smtClean="0">
              <a:cs typeface="Times New Roman" pitchFamily="18" charset="0"/>
            </a:endParaRPr>
          </a:p>
          <a:p>
            <a:endParaRPr lang="ru-RU" dirty="0"/>
          </a:p>
        </p:txBody>
      </p:sp>
      <p:pic>
        <p:nvPicPr>
          <p:cNvPr id="6" name="Рисунок 5" descr="пра2"/>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60032" y="3717032"/>
            <a:ext cx="3456384" cy="17555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400" b="1" dirty="0" smtClean="0">
                <a:latin typeface="Times New Roman" pitchFamily="18" charset="0"/>
                <a:cs typeface="Times New Roman" pitchFamily="18" charset="0"/>
              </a:rPr>
              <a:t>Механизм формирования АСПО</a:t>
            </a:r>
            <a:endParaRPr lang="ru-RU" dirty="0"/>
          </a:p>
        </p:txBody>
      </p:sp>
      <p:sp>
        <p:nvSpPr>
          <p:cNvPr id="3" name="Содержимое 2"/>
          <p:cNvSpPr>
            <a:spLocks noGrp="1"/>
          </p:cNvSpPr>
          <p:nvPr>
            <p:ph idx="1"/>
          </p:nvPr>
        </p:nvSpPr>
        <p:spPr/>
        <p:txBody>
          <a:bodyPr>
            <a:normAutofit fontScale="70000" lnSpcReduction="20000"/>
          </a:bodyPr>
          <a:lstStyle/>
          <a:p>
            <a:pPr algn="just"/>
            <a:r>
              <a:rPr lang="ru-RU" dirty="0" smtClean="0">
                <a:cs typeface="Times New Roman" pitchFamily="18" charset="0"/>
              </a:rPr>
              <a:t>Третья  теория описывает механизм формирования АСПО с учетом большинства возможных влияющих факторов. К таким факторам различные исследователи относят:</a:t>
            </a:r>
          </a:p>
          <a:p>
            <a:pPr algn="just">
              <a:buNone/>
            </a:pPr>
            <a:r>
              <a:rPr lang="ru-RU" dirty="0" smtClean="0">
                <a:cs typeface="Times New Roman" pitchFamily="18" charset="0"/>
              </a:rPr>
              <a:t>- температурный фон в связи с индивидуальными температурами кристаллизации </a:t>
            </a:r>
            <a:r>
              <a:rPr lang="ru-RU" dirty="0" err="1" smtClean="0">
                <a:cs typeface="Times New Roman" pitchFamily="18" charset="0"/>
              </a:rPr>
              <a:t>парафино-нафтеновых</a:t>
            </a:r>
            <a:r>
              <a:rPr lang="ru-RU" dirty="0" smtClean="0">
                <a:cs typeface="Times New Roman" pitchFamily="18" charset="0"/>
              </a:rPr>
              <a:t> углеводородов;</a:t>
            </a:r>
          </a:p>
          <a:p>
            <a:pPr algn="just">
              <a:buNone/>
            </a:pPr>
            <a:r>
              <a:rPr lang="ru-RU" dirty="0" smtClean="0">
                <a:cs typeface="Times New Roman" pitchFamily="18" charset="0"/>
              </a:rPr>
              <a:t>- </a:t>
            </a:r>
            <a:r>
              <a:rPr lang="ru-RU" dirty="0" err="1" smtClean="0">
                <a:cs typeface="Times New Roman" pitchFamily="18" charset="0"/>
              </a:rPr>
              <a:t>обводненность</a:t>
            </a:r>
            <a:r>
              <a:rPr lang="ru-RU" dirty="0" smtClean="0">
                <a:cs typeface="Times New Roman" pitchFamily="18" charset="0"/>
              </a:rPr>
              <a:t> нефти;</a:t>
            </a:r>
          </a:p>
          <a:p>
            <a:pPr algn="just">
              <a:buNone/>
            </a:pPr>
            <a:r>
              <a:rPr lang="ru-RU" dirty="0" smtClean="0">
                <a:cs typeface="Times New Roman" pitchFamily="18" charset="0"/>
              </a:rPr>
              <a:t>- интенсивное </a:t>
            </a:r>
            <a:r>
              <a:rPr lang="ru-RU" dirty="0" err="1" smtClean="0">
                <a:cs typeface="Times New Roman" pitchFamily="18" charset="0"/>
              </a:rPr>
              <a:t>газовыделение</a:t>
            </a:r>
            <a:r>
              <a:rPr lang="ru-RU" dirty="0" smtClean="0">
                <a:cs typeface="Times New Roman" pitchFamily="18" charset="0"/>
              </a:rPr>
              <a:t>;</a:t>
            </a:r>
          </a:p>
          <a:p>
            <a:pPr algn="just">
              <a:buFontTx/>
              <a:buChar char="-"/>
            </a:pPr>
            <a:r>
              <a:rPr lang="ru-RU" dirty="0" smtClean="0">
                <a:cs typeface="Times New Roman" pitchFamily="18" charset="0"/>
              </a:rPr>
              <a:t>изменение </a:t>
            </a:r>
            <a:r>
              <a:rPr lang="ru-RU" dirty="0" smtClean="0">
                <a:cs typeface="Times New Roman" pitchFamily="18" charset="0"/>
              </a:rPr>
              <a:t>скорости движения газожидкостной смеси и отдельных ее компонентов</a:t>
            </a:r>
            <a:r>
              <a:rPr lang="ru-RU" dirty="0" smtClean="0">
                <a:cs typeface="Times New Roman" pitchFamily="18" charset="0"/>
              </a:rPr>
              <a:t>;</a:t>
            </a:r>
          </a:p>
          <a:p>
            <a:r>
              <a:rPr lang="ru-RU" dirty="0" smtClean="0">
                <a:cs typeface="Times New Roman" pitchFamily="18" charset="0"/>
              </a:rPr>
              <a:t>- состав углеводородов в каждой фазе смеси;</a:t>
            </a:r>
          </a:p>
          <a:p>
            <a:r>
              <a:rPr lang="ru-RU" dirty="0" smtClean="0">
                <a:cs typeface="Times New Roman" pitchFamily="18" charset="0"/>
              </a:rPr>
              <a:t>- соотношение объемов фаз;</a:t>
            </a:r>
          </a:p>
          <a:p>
            <a:r>
              <a:rPr lang="ru-RU" dirty="0" smtClean="0">
                <a:cs typeface="Times New Roman" pitchFamily="18" charset="0"/>
              </a:rPr>
              <a:t>- состояние поверхности труб;</a:t>
            </a:r>
          </a:p>
          <a:p>
            <a:r>
              <a:rPr lang="ru-RU" dirty="0" smtClean="0">
                <a:cs typeface="Times New Roman" pitchFamily="18" charset="0"/>
              </a:rPr>
              <a:t>- электризация нефтяного потока.</a:t>
            </a:r>
          </a:p>
          <a:p>
            <a:pPr algn="just">
              <a:buFontTx/>
              <a:buChar char="-"/>
            </a:pPr>
            <a:endParaRPr lang="ru-RU" dirty="0" smtClean="0">
              <a:latin typeface="Times New Roman" pitchFamily="18" charset="0"/>
              <a:cs typeface="Times New Roman" pitchFamily="18" charset="0"/>
            </a:endParaRP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0"/>
            <a:ext cx="7498080" cy="1052736"/>
          </a:xfrm>
        </p:spPr>
        <p:txBody>
          <a:bodyPr/>
          <a:lstStyle/>
          <a:p>
            <a:r>
              <a:rPr lang="ru-RU" b="1" dirty="0" smtClean="0"/>
              <a:t>Методы борьбы с АСПО</a:t>
            </a:r>
            <a:endParaRPr lang="ru-RU" dirty="0"/>
          </a:p>
        </p:txBody>
      </p:sp>
      <p:sp>
        <p:nvSpPr>
          <p:cNvPr id="3" name="Содержимое 2"/>
          <p:cNvSpPr>
            <a:spLocks noGrp="1"/>
          </p:cNvSpPr>
          <p:nvPr>
            <p:ph idx="1"/>
          </p:nvPr>
        </p:nvSpPr>
        <p:spPr>
          <a:xfrm>
            <a:off x="1435608" y="836712"/>
            <a:ext cx="7498080" cy="3384376"/>
          </a:xfrm>
        </p:spPr>
        <p:txBody>
          <a:bodyPr>
            <a:normAutofit/>
          </a:bodyPr>
          <a:lstStyle/>
          <a:p>
            <a:pPr algn="just"/>
            <a:r>
              <a:rPr lang="ru-RU" sz="1800" b="1" dirty="0" smtClean="0"/>
              <a:t>Тепловые методы</a:t>
            </a:r>
            <a:r>
              <a:rPr lang="ru-RU" sz="1800" dirty="0" smtClean="0"/>
              <a:t> основаны на способности парафина плавиться </a:t>
            </a:r>
            <a:r>
              <a:rPr lang="ru-RU" sz="1800" dirty="0" err="1" smtClean="0"/>
              <a:t>привоздействии</a:t>
            </a:r>
            <a:r>
              <a:rPr lang="ru-RU" sz="1800" dirty="0" smtClean="0"/>
              <a:t> тепла и выноситься потоком жидкости. Среди тепловых методов известны</a:t>
            </a:r>
            <a:r>
              <a:rPr lang="ru-RU" sz="1800" dirty="0" smtClean="0"/>
              <a:t>:</a:t>
            </a:r>
          </a:p>
          <a:p>
            <a:pPr algn="just">
              <a:buNone/>
            </a:pPr>
            <a:r>
              <a:rPr lang="ru-RU" sz="1800" dirty="0" smtClean="0"/>
              <a:t>а) подача в скважину теплоносителей - пара и жидкости;</a:t>
            </a:r>
          </a:p>
          <a:p>
            <a:pPr algn="just">
              <a:buNone/>
            </a:pPr>
            <a:r>
              <a:rPr lang="ru-RU" sz="1800" dirty="0" smtClean="0"/>
              <a:t>б) помещение </a:t>
            </a:r>
            <a:r>
              <a:rPr lang="ru-RU" sz="1800" dirty="0" err="1" smtClean="0"/>
              <a:t>теплоисточника</a:t>
            </a:r>
            <a:r>
              <a:rPr lang="ru-RU" sz="1800" dirty="0" smtClean="0"/>
              <a:t> в ствол скважины или на забой - электронагреватели, химические </a:t>
            </a:r>
            <a:r>
              <a:rPr lang="ru-RU" sz="1800" dirty="0" err="1" smtClean="0"/>
              <a:t>термогенераторы</a:t>
            </a:r>
            <a:r>
              <a:rPr lang="ru-RU" sz="1800" dirty="0" smtClean="0"/>
              <a:t>.</a:t>
            </a:r>
          </a:p>
          <a:p>
            <a:endParaRPr lang="ru-RU" dirty="0"/>
          </a:p>
        </p:txBody>
      </p:sp>
      <p:pic>
        <p:nvPicPr>
          <p:cNvPr id="4" name="Рисунок 3" descr="чпвч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43808" y="2708920"/>
            <a:ext cx="4920208" cy="2880320"/>
          </a:xfrm>
          <a:prstGeom prst="rect">
            <a:avLst/>
          </a:prstGeom>
          <a:noFill/>
          <a:ln>
            <a:noFill/>
          </a:ln>
        </p:spPr>
      </p:pic>
      <p:sp>
        <p:nvSpPr>
          <p:cNvPr id="5" name="TextBox 4"/>
          <p:cNvSpPr txBox="1"/>
          <p:nvPr/>
        </p:nvSpPr>
        <p:spPr>
          <a:xfrm>
            <a:off x="2051720" y="5661248"/>
            <a:ext cx="6624736" cy="1384995"/>
          </a:xfrm>
          <a:prstGeom prst="rect">
            <a:avLst/>
          </a:prstGeom>
          <a:noFill/>
        </p:spPr>
        <p:txBody>
          <a:bodyPr wrap="square" rtlCol="0">
            <a:spAutoFit/>
          </a:bodyPr>
          <a:lstStyle/>
          <a:p>
            <a:pPr algn="ctr"/>
            <a:r>
              <a:rPr lang="ru-RU" sz="1400" dirty="0" smtClean="0"/>
              <a:t>Схема установки для тепловой обработки скважины горячим</a:t>
            </a:r>
          </a:p>
          <a:p>
            <a:pPr algn="ctr"/>
            <a:r>
              <a:rPr lang="ru-RU" sz="1400" dirty="0" smtClean="0"/>
              <a:t>теплоносителем ОППС ЗАО ЭЛКАМ-НЕФТЕМАШ:</a:t>
            </a:r>
          </a:p>
          <a:p>
            <a:pPr algn="ctr"/>
            <a:r>
              <a:rPr lang="ru-RU" sz="1400" dirty="0" smtClean="0"/>
              <a:t> 1 – эксплуатационная колонна; 2 – колонна НКТ; 3 – насос; </a:t>
            </a:r>
          </a:p>
          <a:p>
            <a:pPr algn="ctr"/>
            <a:r>
              <a:rPr lang="ru-RU" sz="1400" dirty="0" smtClean="0"/>
              <a:t>4 –фонтанная арматура; 5 – </a:t>
            </a:r>
            <a:r>
              <a:rPr lang="ru-RU" sz="1400" dirty="0" err="1" smtClean="0"/>
              <a:t>выкид</a:t>
            </a:r>
            <a:r>
              <a:rPr lang="ru-RU" sz="1400" dirty="0" smtClean="0"/>
              <a:t> в систему сбора продукции;</a:t>
            </a:r>
          </a:p>
          <a:p>
            <a:pPr algn="ctr"/>
            <a:r>
              <a:rPr lang="ru-RU" sz="1400" dirty="0" smtClean="0"/>
              <a:t> 6 – агрегат </a:t>
            </a:r>
            <a:r>
              <a:rPr lang="ru-RU" sz="1400" dirty="0" err="1" smtClean="0"/>
              <a:t>депарафинизационный</a:t>
            </a:r>
            <a:r>
              <a:rPr lang="ru-RU" sz="1400" dirty="0" smtClean="0"/>
              <a:t> промывочный</a:t>
            </a:r>
          </a:p>
          <a:p>
            <a:endParaRPr lang="ru-RU"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0000" lnSpcReduction="20000"/>
          </a:bodyPr>
          <a:lstStyle/>
          <a:p>
            <a:pPr algn="just"/>
            <a:r>
              <a:rPr lang="ru-RU" dirty="0" smtClean="0">
                <a:latin typeface="Times New Roman" pitchFamily="18" charset="0"/>
                <a:cs typeface="Times New Roman" pitchFamily="18" charset="0"/>
              </a:rPr>
              <a:t>Тепловым методом обработки является и закачка водяного пара, вместо воды под высоким давлением через систему ППД. Благодаря повышенной температуре (около 300 °С) пар разогревает нефть и обеспечивает приток в </a:t>
            </a:r>
            <a:r>
              <a:rPr lang="ru-RU" dirty="0" err="1" smtClean="0">
                <a:latin typeface="Times New Roman" pitchFamily="18" charset="0"/>
                <a:cs typeface="Times New Roman" pitchFamily="18" charset="0"/>
              </a:rPr>
              <a:t>призабойную</a:t>
            </a:r>
            <a:r>
              <a:rPr lang="ru-RU" dirty="0" smtClean="0">
                <a:latin typeface="Times New Roman" pitchFamily="18" charset="0"/>
                <a:cs typeface="Times New Roman" pitchFamily="18" charset="0"/>
              </a:rPr>
              <a:t> зону подогретой нефти, благодаря этому уровень различных отложений, в том числе и АСПО, значительно снижается. Однако данный способ чрезвычайно </a:t>
            </a:r>
            <a:r>
              <a:rPr lang="ru-RU" dirty="0" err="1" smtClean="0">
                <a:latin typeface="Times New Roman" pitchFamily="18" charset="0"/>
                <a:cs typeface="Times New Roman" pitchFamily="18" charset="0"/>
              </a:rPr>
              <a:t>энергозатратен</a:t>
            </a:r>
            <a:r>
              <a:rPr lang="ru-RU" dirty="0" smtClean="0">
                <a:latin typeface="Times New Roman" pitchFamily="18" charset="0"/>
                <a:cs typeface="Times New Roman" pitchFamily="18" charset="0"/>
              </a:rPr>
              <a:t> и поэтому может быть реализован лишь в отдельных случаях. Наиболее современным способом тепловой обработки скважин и трубопроводов является их прогрев СВЧ излучением. Такие методики относительно недавно применяются и демонстрируют хорошую эффективность. При этом, они сохраняют многие недостатки, характерные для большинства методов тепловой обработки: требуется остановка оборудования, высоки </a:t>
            </a:r>
            <a:r>
              <a:rPr lang="ru-RU" dirty="0" err="1" smtClean="0">
                <a:latin typeface="Times New Roman" pitchFamily="18" charset="0"/>
                <a:cs typeface="Times New Roman" pitchFamily="18" charset="0"/>
              </a:rPr>
              <a:t>энергозатраты</a:t>
            </a:r>
            <a:r>
              <a:rPr lang="ru-RU" dirty="0" smtClean="0">
                <a:latin typeface="Times New Roman" pitchFamily="18" charset="0"/>
                <a:cs typeface="Times New Roman" pitchFamily="18" charset="0"/>
              </a:rPr>
              <a:t> и капитальные затраты на приобретение оборудования. </a:t>
            </a:r>
          </a:p>
          <a:p>
            <a:pPr algn="just"/>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Методы борьбы с АСПО</a:t>
            </a:r>
            <a:endParaRPr lang="ru-RU" dirty="0"/>
          </a:p>
        </p:txBody>
      </p:sp>
      <p:sp>
        <p:nvSpPr>
          <p:cNvPr id="3" name="Содержимое 2"/>
          <p:cNvSpPr>
            <a:spLocks noGrp="1"/>
          </p:cNvSpPr>
          <p:nvPr>
            <p:ph idx="1"/>
          </p:nvPr>
        </p:nvSpPr>
        <p:spPr/>
        <p:txBody>
          <a:bodyPr>
            <a:normAutofit/>
          </a:bodyPr>
          <a:lstStyle/>
          <a:p>
            <a:pPr algn="just"/>
            <a:r>
              <a:rPr lang="ru-RU" sz="2000" b="1" dirty="0" smtClean="0"/>
              <a:t>Механические способы борьбы</a:t>
            </a:r>
            <a:r>
              <a:rPr lang="ru-RU" sz="2000" dirty="0" smtClean="0"/>
              <a:t> с парафином относятся к наиболее ранним, а вследствие простоты и доступности осуществления применяются и в настоящее время</a:t>
            </a:r>
            <a:r>
              <a:rPr lang="ru-RU" sz="2000" dirty="0" smtClean="0"/>
              <a:t>. </a:t>
            </a:r>
          </a:p>
          <a:p>
            <a:pPr marL="0" indent="0" algn="just">
              <a:buNone/>
            </a:pPr>
            <a:r>
              <a:rPr lang="ru-RU" sz="2000" dirty="0" smtClean="0">
                <a:cs typeface="Times New Roman" pitchFamily="18" charset="0"/>
              </a:rPr>
              <a:t> </a:t>
            </a:r>
            <a:r>
              <a:rPr lang="ru-RU" sz="2000" dirty="0" smtClean="0">
                <a:cs typeface="Times New Roman" pitchFamily="18" charset="0"/>
              </a:rPr>
              <a:t>      К </a:t>
            </a:r>
            <a:r>
              <a:rPr lang="ru-RU" sz="2000" dirty="0" smtClean="0">
                <a:cs typeface="Times New Roman" pitchFamily="18" charset="0"/>
              </a:rPr>
              <a:t>механическим способам удаления АСПО обычно относят применение скребков различной конструкции. Скребок – это устройство, двигающееся в полости трубы, за счет создаваемого подпора перекачиваемой жидкости или привода штанги, своими элементами, заполняющий весь внутренний диаметр трубы. Путем реализации различных схем, скребок очищает внутреннюю поверхность трубопровода от налипших отложений солей, парафинов и газовых гидратов.</a:t>
            </a:r>
          </a:p>
          <a:p>
            <a:pPr>
              <a:buNone/>
            </a:pPr>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83968" y="5013176"/>
            <a:ext cx="2024642" cy="1577482"/>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44208" y="4725144"/>
            <a:ext cx="2504958" cy="2016224"/>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11760" y="5013176"/>
            <a:ext cx="1847850" cy="139065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55000" lnSpcReduction="20000"/>
          </a:bodyPr>
          <a:lstStyle/>
          <a:p>
            <a:pPr algn="just"/>
            <a:r>
              <a:rPr lang="ru-RU" dirty="0" smtClean="0">
                <a:latin typeface="Times New Roman" pitchFamily="18" charset="0"/>
                <a:cs typeface="Times New Roman" pitchFamily="18" charset="0"/>
              </a:rPr>
              <a:t>Современные конструкции скребков достаточно эффективны для удаления АСПО, но их применение чаще всего, требует остановки технологического оборудования. Кроме этого, применение данных устройств не возможно на скважинах оборудованных </a:t>
            </a:r>
            <a:r>
              <a:rPr lang="ru-RU" dirty="0" err="1" smtClean="0">
                <a:latin typeface="Times New Roman" pitchFamily="18" charset="0"/>
                <a:cs typeface="Times New Roman" pitchFamily="18" charset="0"/>
              </a:rPr>
              <a:t>штанго-глубинными</a:t>
            </a:r>
            <a:r>
              <a:rPr lang="ru-RU" dirty="0" smtClean="0">
                <a:latin typeface="Times New Roman" pitchFamily="18" charset="0"/>
                <a:cs typeface="Times New Roman" pitchFamily="18" charset="0"/>
              </a:rPr>
              <a:t> насосами (ШГН), а в трубопроводах, возможно только на отдельных прямых участках оборудованных загрузочными и разгрузочными камерами, </a:t>
            </a:r>
            <a:r>
              <a:rPr lang="ru-RU" dirty="0" err="1" smtClean="0">
                <a:latin typeface="Times New Roman" pitchFamily="18" charset="0"/>
                <a:cs typeface="Times New Roman" pitchFamily="18" charset="0"/>
              </a:rPr>
              <a:t>байпасными</a:t>
            </a:r>
            <a:r>
              <a:rPr lang="ru-RU" dirty="0" smtClean="0">
                <a:latin typeface="Times New Roman" pitchFamily="18" charset="0"/>
                <a:cs typeface="Times New Roman" pitchFamily="18" charset="0"/>
              </a:rPr>
              <a:t> линиями и постоянным диаметром трубы. Применение же их в другом технологическом оборудовании не возможно. Очевидно, что использование скребков - наименее затратный способ очистки скважин и трубопроводов, но область применения его достаточно ограничена, кроме этого, частая остановка технологического оборудования для ремонта (очистки), также снижает рентабельность нефтедобычи.</a:t>
            </a:r>
          </a:p>
          <a:p>
            <a:pPr algn="just"/>
            <a:r>
              <a:rPr lang="ru-RU" dirty="0" smtClean="0">
                <a:latin typeface="Times New Roman" pitchFamily="18" charset="0"/>
                <a:cs typeface="Times New Roman" pitchFamily="18" charset="0"/>
              </a:rPr>
              <a:t>Очистка труб и технологического оборудования вручную тоже является одним из разновидностей методов механической очистки, но в современных условиях, чаще всего, он применяется при ремонте сложного технологического оборудования (сепараторы, отстойники, </a:t>
            </a:r>
            <a:r>
              <a:rPr lang="ru-RU" dirty="0" err="1" smtClean="0">
                <a:latin typeface="Times New Roman" pitchFamily="18" charset="0"/>
                <a:cs typeface="Times New Roman" pitchFamily="18" charset="0"/>
              </a:rPr>
              <a:t>электродегидраторы</a:t>
            </a:r>
            <a:r>
              <a:rPr lang="ru-RU" dirty="0" smtClean="0">
                <a:latin typeface="Times New Roman" pitchFamily="18" charset="0"/>
                <a:cs typeface="Times New Roman" pitchFamily="18" charset="0"/>
              </a:rPr>
              <a:t>, резервуары). </a:t>
            </a:r>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Методы борьбы с АСПО</a:t>
            </a:r>
            <a:endParaRPr lang="ru-RU" dirty="0"/>
          </a:p>
        </p:txBody>
      </p:sp>
      <p:sp>
        <p:nvSpPr>
          <p:cNvPr id="3" name="Содержимое 2"/>
          <p:cNvSpPr>
            <a:spLocks noGrp="1"/>
          </p:cNvSpPr>
          <p:nvPr>
            <p:ph idx="1"/>
          </p:nvPr>
        </p:nvSpPr>
        <p:spPr>
          <a:xfrm>
            <a:off x="1403648" y="1412776"/>
            <a:ext cx="7498080" cy="4800600"/>
          </a:xfrm>
        </p:spPr>
        <p:txBody>
          <a:bodyPr>
            <a:normAutofit fontScale="77500" lnSpcReduction="20000"/>
          </a:bodyPr>
          <a:lstStyle/>
          <a:p>
            <a:pPr algn="just"/>
            <a:r>
              <a:rPr lang="ru-RU" b="1" dirty="0" smtClean="0"/>
              <a:t>Химические методы</a:t>
            </a:r>
            <a:r>
              <a:rPr lang="ru-RU" i="1" dirty="0" smtClean="0"/>
              <a:t> </a:t>
            </a:r>
            <a:r>
              <a:rPr lang="ru-RU" dirty="0" smtClean="0"/>
              <a:t>получили широкое развитие в последние годы, когда были созданы химические реагенты, активно воздействующие на парафин - ингибиторы </a:t>
            </a:r>
            <a:r>
              <a:rPr lang="ru-RU" dirty="0" err="1" smtClean="0"/>
              <a:t>парафинообразования</a:t>
            </a:r>
            <a:r>
              <a:rPr lang="ru-RU" dirty="0" smtClean="0"/>
              <a:t>. Среди них можно выделить несколько классов:</a:t>
            </a:r>
          </a:p>
          <a:p>
            <a:pPr algn="just">
              <a:buNone/>
            </a:pPr>
            <a:r>
              <a:rPr lang="ru-RU" dirty="0" smtClean="0"/>
              <a:t>   1)</a:t>
            </a:r>
            <a:r>
              <a:rPr lang="ru-RU" i="1" dirty="0" smtClean="0"/>
              <a:t>смачиватели</a:t>
            </a:r>
            <a:r>
              <a:rPr lang="ru-RU" i="1" dirty="0" smtClean="0"/>
              <a:t> </a:t>
            </a:r>
            <a:r>
              <a:rPr lang="ru-RU" dirty="0" smtClean="0"/>
              <a:t>создают на оборудовании защитную гидрофильную пленку, препятствующую прилипанию кристаллов парафина;</a:t>
            </a:r>
          </a:p>
          <a:p>
            <a:pPr algn="just">
              <a:buNone/>
            </a:pPr>
            <a:r>
              <a:rPr lang="ru-RU" dirty="0" smtClean="0"/>
              <a:t>    2)</a:t>
            </a:r>
            <a:r>
              <a:rPr lang="ru-RU" i="1" dirty="0" err="1" smtClean="0"/>
              <a:t>диспергаторы</a:t>
            </a:r>
            <a:r>
              <a:rPr lang="ru-RU" i="1" dirty="0" smtClean="0"/>
              <a:t> </a:t>
            </a:r>
            <a:r>
              <a:rPr lang="ru-RU" dirty="0" smtClean="0"/>
              <a:t>стимулируют взвешенное состояние </a:t>
            </a:r>
            <a:r>
              <a:rPr lang="ru-RU" dirty="0" smtClean="0"/>
              <a:t>кристаллов; 3)</a:t>
            </a:r>
            <a:r>
              <a:rPr lang="ru-RU" i="1" dirty="0" smtClean="0"/>
              <a:t>модификаторы</a:t>
            </a:r>
            <a:r>
              <a:rPr lang="ru-RU" i="1" dirty="0" smtClean="0"/>
              <a:t> </a:t>
            </a:r>
            <a:r>
              <a:rPr lang="ru-RU" dirty="0" smtClean="0"/>
              <a:t>взаимодействуют с кристаллами парафина и </a:t>
            </a:r>
            <a:r>
              <a:rPr lang="ru-RU" dirty="0" err="1" smtClean="0"/>
              <a:t>диспергируют</a:t>
            </a:r>
            <a:r>
              <a:rPr lang="ru-RU" dirty="0" smtClean="0"/>
              <a:t> их.</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lnSpcReduction="10000"/>
          </a:bodyPr>
          <a:lstStyle/>
          <a:p>
            <a:pPr marL="0" indent="82550" algn="just">
              <a:buFontTx/>
              <a:buNone/>
            </a:pPr>
            <a:r>
              <a:rPr lang="ru-RU" sz="2000" dirty="0" smtClean="0"/>
              <a:t>	Основными </a:t>
            </a:r>
            <a:r>
              <a:rPr lang="ru-RU" sz="2000" dirty="0" err="1" smtClean="0"/>
              <a:t>экспортоориентированными</a:t>
            </a:r>
            <a:r>
              <a:rPr lang="ru-RU" sz="2000" dirty="0" smtClean="0"/>
              <a:t> отраслями </a:t>
            </a:r>
            <a:r>
              <a:rPr lang="ru-RU" sz="2000" dirty="0" smtClean="0"/>
              <a:t>ТЭК РК </a:t>
            </a:r>
            <a:r>
              <a:rPr lang="ru-RU" sz="2000" dirty="0" smtClean="0"/>
              <a:t>являются нефтяная и газовая промышленность</a:t>
            </a:r>
          </a:p>
          <a:p>
            <a:pPr marL="0" indent="0" algn="just">
              <a:buFontTx/>
              <a:buNone/>
            </a:pPr>
            <a:r>
              <a:rPr lang="ru-RU" sz="2000" dirty="0" smtClean="0"/>
              <a:t>	Эти </a:t>
            </a:r>
            <a:r>
              <a:rPr lang="ru-RU" sz="2000" dirty="0" smtClean="0"/>
              <a:t>отрасли топливно-энергетического </a:t>
            </a:r>
            <a:r>
              <a:rPr lang="ru-RU" sz="2000" dirty="0" smtClean="0"/>
              <a:t>комплекса подразделяются </a:t>
            </a:r>
            <a:r>
              <a:rPr lang="ru-RU" sz="2000" dirty="0" smtClean="0"/>
              <a:t>на две </a:t>
            </a:r>
            <a:r>
              <a:rPr lang="ru-RU" sz="2000" dirty="0" err="1" smtClean="0"/>
              <a:t>подотрасли</a:t>
            </a:r>
            <a:r>
              <a:rPr lang="ru-RU" sz="2000" dirty="0" smtClean="0"/>
              <a:t>: </a:t>
            </a:r>
            <a:r>
              <a:rPr lang="ru-RU" sz="2000" dirty="0" err="1" smtClean="0"/>
              <a:t>нефте</a:t>
            </a:r>
            <a:r>
              <a:rPr lang="ru-RU" sz="2000" dirty="0" smtClean="0"/>
              <a:t>- и газодобыча, </a:t>
            </a:r>
            <a:r>
              <a:rPr lang="ru-RU" sz="2000" dirty="0" err="1" smtClean="0"/>
              <a:t>нефте</a:t>
            </a:r>
            <a:r>
              <a:rPr lang="ru-RU" sz="2000" dirty="0" smtClean="0"/>
              <a:t>- и </a:t>
            </a:r>
            <a:r>
              <a:rPr lang="ru-RU" sz="2000" dirty="0" err="1" smtClean="0"/>
              <a:t>газопереработка</a:t>
            </a:r>
            <a:r>
              <a:rPr lang="ru-RU" sz="2000" dirty="0" smtClean="0"/>
              <a:t>. </a:t>
            </a:r>
            <a:endParaRPr lang="ru-RU" sz="2000" dirty="0" smtClean="0"/>
          </a:p>
          <a:p>
            <a:pPr marL="0" indent="0" algn="just">
              <a:buFontTx/>
              <a:buNone/>
            </a:pPr>
            <a:r>
              <a:rPr lang="ru-RU" sz="2000" dirty="0" smtClean="0"/>
              <a:t>	В </a:t>
            </a:r>
            <a:r>
              <a:rPr lang="ru-RU" sz="2000" dirty="0" smtClean="0"/>
              <a:t>отраслевой структуре промышленности доля топливно-энергетического комплекса составляет – 27,1%,  в том числе нефтегазовой – 17,7% и нефтепереработки – 4,1</a:t>
            </a:r>
            <a:r>
              <a:rPr lang="ru-RU" sz="2000" dirty="0" smtClean="0"/>
              <a:t>%.</a:t>
            </a:r>
          </a:p>
          <a:p>
            <a:pPr marL="0" indent="0" algn="just">
              <a:buNone/>
            </a:pPr>
            <a:r>
              <a:rPr lang="ru-RU" sz="2000" dirty="0" smtClean="0"/>
              <a:t>	Сейчас </a:t>
            </a:r>
            <a:r>
              <a:rPr lang="ru-RU" sz="2000" dirty="0" smtClean="0"/>
              <a:t>Казахстан добывает около 50 млн.т. нефти в год и легко может довести добычу нефти до 150 млн.т. Внутреннее потребление нефти составляет 20-25 млн.т. Однако добычу нефти сдерживает недостаточность трубопроводов</a:t>
            </a:r>
            <a:r>
              <a:rPr lang="ru-RU" sz="2000" dirty="0" smtClean="0"/>
              <a:t>.</a:t>
            </a:r>
          </a:p>
          <a:p>
            <a:pPr marL="0" indent="0" algn="just">
              <a:buNone/>
            </a:pPr>
            <a:r>
              <a:rPr lang="ru-RU" sz="2000" smtClean="0"/>
              <a:t>	В </a:t>
            </a:r>
            <a:r>
              <a:rPr lang="ru-RU" sz="2000" dirty="0" smtClean="0"/>
              <a:t>настоящее время в Казахстане функционирует три нефтеперерабатывающих завода. </a:t>
            </a:r>
            <a:r>
              <a:rPr lang="ru-RU" sz="2000" dirty="0" err="1" smtClean="0"/>
              <a:t>Атырауский</a:t>
            </a:r>
            <a:r>
              <a:rPr lang="ru-RU" sz="2000" dirty="0" smtClean="0"/>
              <a:t>, Павлодарский, </a:t>
            </a:r>
            <a:r>
              <a:rPr lang="ru-RU" sz="2000" dirty="0" err="1" smtClean="0"/>
              <a:t>Шымкентский</a:t>
            </a:r>
            <a:r>
              <a:rPr lang="ru-RU" sz="2000" dirty="0" smtClean="0"/>
              <a:t>, их суммарная мощность составляет 19,4 млн.т. нефти в год.</a:t>
            </a:r>
          </a:p>
          <a:p>
            <a:pPr marL="0" indent="0" algn="just">
              <a:buFontTx/>
              <a:buNone/>
            </a:pPr>
            <a:endParaRPr lang="ru-RU" sz="2000" dirty="0" smtClean="0"/>
          </a:p>
          <a:p>
            <a:pPr algn="just"/>
            <a:endParaRPr lang="ru-RU"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435608" y="274638"/>
            <a:ext cx="7498080" cy="5973762"/>
          </a:xfrm>
        </p:spPr>
        <p:txBody>
          <a:bodyPr>
            <a:normAutofit fontScale="77500" lnSpcReduction="20000"/>
          </a:bodyPr>
          <a:lstStyle/>
          <a:p>
            <a:pPr algn="just"/>
            <a:r>
              <a:rPr lang="ru-RU" b="1" dirty="0"/>
              <a:t>В середине XX в</a:t>
            </a:r>
            <a:r>
              <a:rPr lang="ru-RU" dirty="0"/>
              <a:t>. более 75% совокупных мощностей НПП были сосредоточены в Северной Америке, тогда как лишь 3% размещались в Азии, а оставшиеся 22% поровну распределялись между странами Ближнего Востока, Европы и СССР. </a:t>
            </a:r>
            <a:endParaRPr lang="ru-RU" dirty="0" smtClean="0"/>
          </a:p>
          <a:p>
            <a:pPr algn="just"/>
            <a:r>
              <a:rPr lang="ru-RU" b="1" dirty="0"/>
              <a:t>К середине 1970-х гг. </a:t>
            </a:r>
            <a:r>
              <a:rPr lang="ru-RU" dirty="0"/>
              <a:t>доля европейских мощностей в совокупной мировой достигла 30% и сравнялась с долей США, а мощности СССР и стран Азиатско-Тихоокеанского региона (АТР) достигли доли 10</a:t>
            </a:r>
            <a:r>
              <a:rPr lang="ru-RU" dirty="0" smtClean="0"/>
              <a:t>%.</a:t>
            </a:r>
          </a:p>
          <a:p>
            <a:pPr algn="just"/>
            <a:r>
              <a:rPr lang="ru-RU" b="1" dirty="0"/>
              <a:t>В период с 1980 г. по настоящее время </a:t>
            </a:r>
            <a:r>
              <a:rPr lang="ru-RU" dirty="0"/>
              <a:t>в региональном распределении мощностей НПП наблюдается снижение долей Европы, Северной Америки и стран бывшего СССР на фоне динамичного роста долей АТР и Африки. Относительно стабильными оставались доли в странах Ближнего Востока и Латинской Америки (9%).</a:t>
            </a:r>
          </a:p>
        </p:txBody>
      </p:sp>
    </p:spTree>
    <p:extLst>
      <p:ext uri="{BB962C8B-B14F-4D97-AF65-F5344CB8AC3E}">
        <p14:creationId xmlns:p14="http://schemas.microsoft.com/office/powerpoint/2010/main" xmlns="" val="2375352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Форма </a:t>
            </a:r>
            <a:r>
              <a:rPr lang="ru-RU" dirty="0"/>
              <a:t>размещения </a:t>
            </a:r>
            <a:r>
              <a:rPr lang="ru-RU" dirty="0" smtClean="0"/>
              <a:t>мощностей НПЗ</a:t>
            </a:r>
            <a:endParaRPr lang="ru-RU" dirty="0"/>
          </a:p>
        </p:txBody>
      </p:sp>
      <p:sp>
        <p:nvSpPr>
          <p:cNvPr id="3" name="Объект 2"/>
          <p:cNvSpPr>
            <a:spLocks noGrp="1"/>
          </p:cNvSpPr>
          <p:nvPr>
            <p:ph idx="1"/>
          </p:nvPr>
        </p:nvSpPr>
        <p:spPr/>
        <p:txBody>
          <a:bodyPr>
            <a:normAutofit fontScale="62500" lnSpcReduction="20000"/>
          </a:bodyPr>
          <a:lstStyle/>
          <a:p>
            <a:pPr algn="just"/>
            <a:r>
              <a:rPr lang="ru-RU" dirty="0"/>
              <a:t>В настоящее время в мире насчитывается около 500 НПЗ, которые характеризуются определенным принципом размещения. </a:t>
            </a:r>
            <a:endParaRPr lang="ru-RU" dirty="0" smtClean="0"/>
          </a:p>
          <a:p>
            <a:pPr algn="just"/>
            <a:r>
              <a:rPr lang="ru-RU" dirty="0" smtClean="0"/>
              <a:t>Основной </a:t>
            </a:r>
            <a:r>
              <a:rPr lang="ru-RU" dirty="0"/>
              <a:t>формой размещения мощностей выступает </a:t>
            </a:r>
            <a:r>
              <a:rPr lang="ru-RU" b="1" i="1" dirty="0"/>
              <a:t>точечный тип. </a:t>
            </a:r>
            <a:r>
              <a:rPr lang="ru-RU" dirty="0"/>
              <a:t>Так, отмечается дисперсное размещение 75% всех мировых НПЗ в силу их преимущественной ориентации на локальные рынки</a:t>
            </a:r>
            <a:r>
              <a:rPr lang="ru-RU" dirty="0" smtClean="0"/>
              <a:t>.</a:t>
            </a:r>
          </a:p>
          <a:p>
            <a:pPr algn="just"/>
            <a:r>
              <a:rPr lang="ru-RU" dirty="0"/>
              <a:t>Около 13% НПЗ представляют собой </a:t>
            </a:r>
            <a:r>
              <a:rPr lang="ru-RU" b="1" i="1" dirty="0"/>
              <a:t>нефтеперерабатывающие узлы,</a:t>
            </a:r>
            <a:r>
              <a:rPr lang="ru-RU" dirty="0"/>
              <a:t> в которых расположено от 2 до 5 </a:t>
            </a:r>
            <a:r>
              <a:rPr lang="ru-RU" dirty="0" smtClean="0"/>
              <a:t>НПЗ. </a:t>
            </a:r>
            <a:r>
              <a:rPr lang="ru-RU" dirty="0"/>
              <a:t>Они выступают основой формирования ареалов нефтепереработки, которые являются более крупными морфологическими формами размещения элементов НПП и могут объединять НПЗ ряда </a:t>
            </a:r>
            <a:r>
              <a:rPr lang="ru-RU" dirty="0" smtClean="0"/>
              <a:t>стран.</a:t>
            </a:r>
          </a:p>
          <a:p>
            <a:pPr algn="just"/>
            <a:r>
              <a:rPr lang="ru-RU" b="1" i="1" dirty="0" smtClean="0"/>
              <a:t>Линейный</a:t>
            </a:r>
            <a:r>
              <a:rPr lang="ru-RU" dirty="0" smtClean="0"/>
              <a:t> </a:t>
            </a:r>
            <a:r>
              <a:rPr lang="ru-RU" dirty="0"/>
              <a:t>– получил распространение только в регионах, где имеется высокий уровень развития одновременно системы трубопроводного транспорта и сети потребителей НП (в Европе, странах Содружества Независимых Государств (СНГ), США, Канаде, Китае).</a:t>
            </a:r>
          </a:p>
        </p:txBody>
      </p:sp>
    </p:spTree>
    <p:extLst>
      <p:ext uri="{BB962C8B-B14F-4D97-AF65-F5344CB8AC3E}">
        <p14:creationId xmlns:p14="http://schemas.microsoft.com/office/powerpoint/2010/main" xmlns="" val="1140983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74638"/>
            <a:ext cx="8100392" cy="922114"/>
          </a:xfrm>
        </p:spPr>
        <p:txBody>
          <a:bodyPr>
            <a:noAutofit/>
          </a:bodyPr>
          <a:lstStyle/>
          <a:p>
            <a:pPr algn="ctr"/>
            <a:r>
              <a:rPr lang="ru-RU" sz="2400" dirty="0" smtClean="0"/>
              <a:t>Основные факторы, </a:t>
            </a:r>
            <a:r>
              <a:rPr lang="ru-RU" sz="2400" dirty="0"/>
              <a:t>влияющими на уровень себестоимости нефтеперерабатывающего производства</a:t>
            </a:r>
          </a:p>
        </p:txBody>
      </p:sp>
      <p:sp>
        <p:nvSpPr>
          <p:cNvPr id="3" name="Объект 2"/>
          <p:cNvSpPr>
            <a:spLocks noGrp="1"/>
          </p:cNvSpPr>
          <p:nvPr>
            <p:ph idx="1"/>
          </p:nvPr>
        </p:nvSpPr>
        <p:spPr/>
        <p:txBody>
          <a:bodyPr>
            <a:noAutofit/>
          </a:bodyPr>
          <a:lstStyle/>
          <a:p>
            <a:pPr algn="just"/>
            <a:r>
              <a:rPr lang="ru-RU" sz="2000" dirty="0"/>
              <a:t>выход целевых продуктов из единицы нефтяного сырья; </a:t>
            </a:r>
            <a:endParaRPr lang="ru-RU" sz="2000" dirty="0" smtClean="0"/>
          </a:p>
          <a:p>
            <a:pPr algn="just"/>
            <a:r>
              <a:rPr lang="ru-RU" sz="2000" dirty="0" smtClean="0"/>
              <a:t> </a:t>
            </a:r>
            <a:r>
              <a:rPr lang="ru-RU" sz="2000" dirty="0"/>
              <a:t>использование отходов производства; </a:t>
            </a:r>
            <a:endParaRPr lang="ru-RU" sz="2000" dirty="0" smtClean="0"/>
          </a:p>
          <a:p>
            <a:pPr algn="just"/>
            <a:r>
              <a:rPr lang="ru-RU" sz="2000" dirty="0" smtClean="0"/>
              <a:t> </a:t>
            </a:r>
            <a:r>
              <a:rPr lang="ru-RU" sz="2000" dirty="0"/>
              <a:t>уровень использования производственных мощностей и фондоотдача; </a:t>
            </a:r>
          </a:p>
          <a:p>
            <a:pPr algn="just"/>
            <a:r>
              <a:rPr lang="ru-RU" sz="2000" dirty="0" smtClean="0"/>
              <a:t>качество </a:t>
            </a:r>
            <a:r>
              <a:rPr lang="ru-RU" sz="2000" dirty="0"/>
              <a:t>выпускаемой продукции и уровень мероприятий по его обеспечению; </a:t>
            </a:r>
          </a:p>
          <a:p>
            <a:pPr algn="just"/>
            <a:r>
              <a:rPr lang="ru-RU" sz="2000" dirty="0" smtClean="0"/>
              <a:t>производительность </a:t>
            </a:r>
            <a:r>
              <a:rPr lang="ru-RU" sz="2000" dirty="0"/>
              <a:t>труда и существующая на предприятии система его стимулирования; </a:t>
            </a:r>
          </a:p>
          <a:p>
            <a:pPr algn="just"/>
            <a:r>
              <a:rPr lang="ru-RU" sz="2000" dirty="0" smtClean="0"/>
              <a:t>коэффициент </a:t>
            </a:r>
            <a:r>
              <a:rPr lang="ru-RU" sz="2000" dirty="0"/>
              <a:t>сложности нефтеперерабатывающего производства; </a:t>
            </a:r>
          </a:p>
          <a:p>
            <a:pPr algn="just"/>
            <a:r>
              <a:rPr lang="ru-RU" sz="2000" dirty="0" smtClean="0"/>
              <a:t>уровень </a:t>
            </a:r>
            <a:r>
              <a:rPr lang="ru-RU" sz="2000" dirty="0"/>
              <a:t>квалифицированности технологической схемы переработки нефтяного сырья, обуславливающей качество получаемых продуктов; </a:t>
            </a:r>
          </a:p>
          <a:p>
            <a:pPr algn="just"/>
            <a:r>
              <a:rPr lang="ru-RU" sz="2000" dirty="0" smtClean="0"/>
              <a:t>технологическая </a:t>
            </a:r>
            <a:r>
              <a:rPr lang="ru-RU" sz="2000" dirty="0"/>
              <a:t>структура предприятия. </a:t>
            </a:r>
          </a:p>
        </p:txBody>
      </p:sp>
    </p:spTree>
    <p:extLst>
      <p:ext uri="{BB962C8B-B14F-4D97-AF65-F5344CB8AC3E}">
        <p14:creationId xmlns:p14="http://schemas.microsoft.com/office/powerpoint/2010/main" xmlns="" val="3605942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Нефтепереработка</a:t>
            </a:r>
            <a:endParaRPr lang="ru-RU" dirty="0"/>
          </a:p>
        </p:txBody>
      </p:sp>
      <p:sp>
        <p:nvSpPr>
          <p:cNvPr id="3" name="Объект 2"/>
          <p:cNvSpPr>
            <a:spLocks noGrp="1"/>
          </p:cNvSpPr>
          <p:nvPr>
            <p:ph idx="1"/>
          </p:nvPr>
        </p:nvSpPr>
        <p:spPr/>
        <p:txBody>
          <a:bodyPr>
            <a:normAutofit fontScale="85000" lnSpcReduction="10000"/>
          </a:bodyPr>
          <a:lstStyle/>
          <a:p>
            <a:pPr marL="82296" indent="0" algn="just">
              <a:buNone/>
            </a:pPr>
            <a:r>
              <a:rPr lang="ru-RU" dirty="0" smtClean="0"/>
              <a:t>это </a:t>
            </a:r>
            <a:r>
              <a:rPr lang="ru-RU" dirty="0"/>
              <a:t>глобальная высокотехнологичная, капиталоемкая отрасль экономики с богатой историей и долгосрочными планами. </a:t>
            </a:r>
          </a:p>
          <a:p>
            <a:pPr marL="82296" indent="0" algn="just">
              <a:buNone/>
            </a:pPr>
            <a:r>
              <a:rPr lang="ru-RU" dirty="0" smtClean="0"/>
              <a:t>	</a:t>
            </a:r>
            <a:r>
              <a:rPr lang="ru-RU" i="1" dirty="0" smtClean="0"/>
              <a:t>Основными </a:t>
            </a:r>
            <a:r>
              <a:rPr lang="ru-RU" i="1" dirty="0"/>
              <a:t>факторами развития нефтеперерабатывающей промышленности </a:t>
            </a:r>
            <a:r>
              <a:rPr lang="ru-RU" i="1" dirty="0" smtClean="0"/>
              <a:t>являются</a:t>
            </a:r>
            <a:r>
              <a:rPr lang="ru-RU" i="1" dirty="0"/>
              <a:t>: </a:t>
            </a:r>
            <a:endParaRPr lang="ru-RU" i="1" dirty="0" smtClean="0"/>
          </a:p>
          <a:p>
            <a:pPr algn="just">
              <a:buFontTx/>
              <a:buChar char="-"/>
            </a:pPr>
            <a:r>
              <a:rPr lang="ru-RU" dirty="0" smtClean="0"/>
              <a:t>рост </a:t>
            </a:r>
            <a:r>
              <a:rPr lang="ru-RU" dirty="0"/>
              <a:t>экономики в различных регионах мира</a:t>
            </a:r>
            <a:r>
              <a:rPr lang="ru-RU" dirty="0" smtClean="0"/>
              <a:t>,</a:t>
            </a:r>
          </a:p>
          <a:p>
            <a:pPr algn="just">
              <a:buFontTx/>
              <a:buChar char="-"/>
            </a:pPr>
            <a:r>
              <a:rPr lang="ru-RU" dirty="0" smtClean="0"/>
              <a:t> </a:t>
            </a:r>
            <a:r>
              <a:rPr lang="ru-RU" dirty="0"/>
              <a:t>требования экологического </a:t>
            </a:r>
            <a:r>
              <a:rPr lang="ru-RU" dirty="0" smtClean="0"/>
              <a:t>характера,</a:t>
            </a:r>
          </a:p>
          <a:p>
            <a:pPr algn="just">
              <a:buFontTx/>
              <a:buChar char="-"/>
            </a:pPr>
            <a:r>
              <a:rPr lang="ru-RU" dirty="0" smtClean="0"/>
              <a:t>объемы </a:t>
            </a:r>
            <a:r>
              <a:rPr lang="ru-RU" dirty="0"/>
              <a:t>поставок и качественные характеристики исходного сырья – сырой нефти.</a:t>
            </a:r>
          </a:p>
        </p:txBody>
      </p:sp>
    </p:spTree>
    <p:extLst>
      <p:ext uri="{BB962C8B-B14F-4D97-AF65-F5344CB8AC3E}">
        <p14:creationId xmlns:p14="http://schemas.microsoft.com/office/powerpoint/2010/main" xmlns="" val="3041404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smtClean="0"/>
          </a:p>
          <a:p>
            <a:pPr marL="82296" indent="0" algn="ctr">
              <a:buNone/>
            </a:pPr>
            <a:r>
              <a:rPr lang="ru-RU" dirty="0">
                <a:effectLst>
                  <a:outerShdw blurRad="38100" dist="38100" dir="2700000" algn="tl">
                    <a:srgbClr val="000000">
                      <a:alpha val="43137"/>
                    </a:srgbClr>
                  </a:outerShdw>
                </a:effectLst>
              </a:rPr>
              <a:t>Особенности </a:t>
            </a:r>
            <a:r>
              <a:rPr lang="ru-RU" dirty="0" smtClean="0">
                <a:effectLst>
                  <a:outerShdw blurRad="38100" dist="38100" dir="2700000" algn="tl">
                    <a:srgbClr val="000000">
                      <a:alpha val="43137"/>
                    </a:srgbClr>
                  </a:outerShdw>
                </a:effectLst>
              </a:rPr>
              <a:t>переработки</a:t>
            </a:r>
          </a:p>
          <a:p>
            <a:pPr marL="82296" indent="0" algn="ctr">
              <a:buNone/>
            </a:pPr>
            <a:r>
              <a:rPr lang="ru-RU" dirty="0" smtClean="0">
                <a:effectLst>
                  <a:outerShdw blurRad="38100" dist="38100" dir="2700000" algn="tl">
                    <a:srgbClr val="000000">
                      <a:alpha val="43137"/>
                    </a:srgbClr>
                  </a:outerShdw>
                </a:effectLst>
              </a:rPr>
              <a:t> </a:t>
            </a:r>
            <a:r>
              <a:rPr lang="ru-RU" dirty="0">
                <a:effectLst>
                  <a:outerShdw blurRad="38100" dist="38100" dir="2700000" algn="tl">
                    <a:srgbClr val="000000">
                      <a:alpha val="43137"/>
                    </a:srgbClr>
                  </a:outerShdw>
                </a:effectLst>
              </a:rPr>
              <a:t>высоковязких </a:t>
            </a:r>
            <a:r>
              <a:rPr lang="ru-RU" dirty="0" err="1">
                <a:effectLst>
                  <a:outerShdw blurRad="38100" dist="38100" dir="2700000" algn="tl">
                    <a:srgbClr val="000000">
                      <a:alpha val="43137"/>
                    </a:srgbClr>
                  </a:outerShdw>
                </a:effectLst>
              </a:rPr>
              <a:t>нефтей</a:t>
            </a:r>
            <a:r>
              <a:rPr lang="ru-RU" dirty="0">
                <a:effectLst>
                  <a:outerShdw blurRad="38100" dist="38100" dir="2700000" algn="tl">
                    <a:srgbClr val="000000">
                      <a:alpha val="43137"/>
                    </a:srgbClr>
                  </a:outerShdw>
                </a:effectLst>
              </a:rPr>
              <a:t>. </a:t>
            </a:r>
            <a:endParaRPr lang="ru-RU" dirty="0" smtClean="0">
              <a:effectLst>
                <a:outerShdw blurRad="38100" dist="38100" dir="2700000" algn="tl">
                  <a:srgbClr val="000000">
                    <a:alpha val="43137"/>
                  </a:srgbClr>
                </a:outerShdw>
              </a:effectLst>
            </a:endParaRPr>
          </a:p>
          <a:p>
            <a:pPr marL="82296" indent="0" algn="ctr">
              <a:buNone/>
            </a:pPr>
            <a:r>
              <a:rPr lang="ru-RU" dirty="0" smtClean="0">
                <a:effectLst>
                  <a:outerShdw blurRad="38100" dist="38100" dir="2700000" algn="tl">
                    <a:srgbClr val="000000">
                      <a:alpha val="43137"/>
                    </a:srgbClr>
                  </a:outerShdw>
                </a:effectLst>
              </a:rPr>
              <a:t>Строение </a:t>
            </a:r>
            <a:r>
              <a:rPr lang="ru-RU" dirty="0">
                <a:effectLst>
                  <a:outerShdw blurRad="38100" dist="38100" dir="2700000" algn="tl">
                    <a:srgbClr val="000000">
                      <a:alpha val="43137"/>
                    </a:srgbClr>
                  </a:outerShdw>
                </a:effectLst>
              </a:rPr>
              <a:t>и надмолекулярная структура </a:t>
            </a:r>
            <a:r>
              <a:rPr lang="ru-RU" dirty="0" smtClean="0">
                <a:effectLst>
                  <a:outerShdw blurRad="38100" dist="38100" dir="2700000" algn="tl">
                    <a:srgbClr val="000000">
                      <a:alpha val="43137"/>
                    </a:srgbClr>
                  </a:outerShdw>
                </a:effectLst>
              </a:rPr>
              <a:t>смолисто-асфальтовых веществ </a:t>
            </a:r>
            <a:r>
              <a:rPr lang="ru-RU" dirty="0">
                <a:effectLst>
                  <a:outerShdw blurRad="38100" dist="38100" dir="2700000" algn="tl">
                    <a:srgbClr val="000000">
                      <a:alpha val="43137"/>
                    </a:srgbClr>
                  </a:outerShdw>
                </a:effectLst>
              </a:rPr>
              <a:t>(CAB), их физические и химические свойства, влияние на качество нефтепродуктов.</a:t>
            </a:r>
          </a:p>
        </p:txBody>
      </p:sp>
    </p:spTree>
    <p:extLst>
      <p:ext uri="{BB962C8B-B14F-4D97-AF65-F5344CB8AC3E}">
        <p14:creationId xmlns:p14="http://schemas.microsoft.com/office/powerpoint/2010/main" xmlns="" val="81420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435608" y="404664"/>
            <a:ext cx="7498080" cy="5843736"/>
          </a:xfrm>
        </p:spPr>
        <p:txBody>
          <a:bodyPr>
            <a:normAutofit fontScale="70000" lnSpcReduction="20000"/>
          </a:bodyPr>
          <a:lstStyle/>
          <a:p>
            <a:pPr marL="82296" indent="0" algn="just">
              <a:buNone/>
            </a:pPr>
            <a:r>
              <a:rPr lang="ru-RU" dirty="0" smtClean="0"/>
              <a:t>	По </a:t>
            </a:r>
            <a:r>
              <a:rPr lang="ru-RU" dirty="0"/>
              <a:t>мере истощения запасов легких и средних </a:t>
            </a:r>
            <a:r>
              <a:rPr lang="ru-RU" dirty="0" err="1"/>
              <a:t>нефтей</a:t>
            </a:r>
            <a:r>
              <a:rPr lang="ru-RU" dirty="0"/>
              <a:t> важным сырьевым источником для удовлетворения растущих потребностей в топливе и продуктах нефтехимии становятся тяжелые высоковязкие нефти и природные </a:t>
            </a:r>
            <a:r>
              <a:rPr lang="ru-RU" dirty="0" smtClean="0"/>
              <a:t>битумы.</a:t>
            </a:r>
          </a:p>
          <a:p>
            <a:pPr marL="82296" indent="0" algn="just">
              <a:buNone/>
            </a:pPr>
            <a:r>
              <a:rPr lang="ru-RU" dirty="0" smtClean="0"/>
              <a:t>	Мировые </a:t>
            </a:r>
            <a:r>
              <a:rPr lang="ru-RU" dirty="0"/>
              <a:t>ресурсы тяжелых и битуминозных </a:t>
            </a:r>
            <a:r>
              <a:rPr lang="ru-RU" dirty="0" err="1"/>
              <a:t>нефтей</a:t>
            </a:r>
            <a:r>
              <a:rPr lang="ru-RU" dirty="0"/>
              <a:t> значительно превышают запасы легких </a:t>
            </a:r>
            <a:r>
              <a:rPr lang="ru-RU" dirty="0" err="1"/>
              <a:t>нефтей</a:t>
            </a:r>
            <a:r>
              <a:rPr lang="ru-RU" dirty="0"/>
              <a:t> и оцениваются в количестве 750 млрд т. </a:t>
            </a:r>
            <a:endParaRPr lang="ru-RU" dirty="0" smtClean="0"/>
          </a:p>
          <a:p>
            <a:pPr marL="82296" indent="0" algn="just">
              <a:buNone/>
            </a:pPr>
            <a:r>
              <a:rPr lang="ru-RU" dirty="0"/>
              <a:t>	</a:t>
            </a:r>
            <a:r>
              <a:rPr lang="ru-RU" dirty="0" smtClean="0"/>
              <a:t>Наиболее </a:t>
            </a:r>
            <a:r>
              <a:rPr lang="ru-RU" dirty="0"/>
              <a:t>крупными запасами располагают Канада (386 млрд т, из которых 25 млрд т извлекаемые) и Венесуэла (335 млрд т, из них 70 млрд т извлекаемые), значительные запасы также имеют Мексика, США, Россия, Кувейт и Китай. На территории Российской Федерации основная часть ресурсов тяжелых </a:t>
            </a:r>
            <a:r>
              <a:rPr lang="ru-RU" dirty="0" err="1"/>
              <a:t>нефтей</a:t>
            </a:r>
            <a:r>
              <a:rPr lang="ru-RU" dirty="0"/>
              <a:t> и природных битумов приурочена к месторождениям Волго-Уральской, </a:t>
            </a:r>
            <a:r>
              <a:rPr lang="ru-RU" dirty="0" err="1"/>
              <a:t>ТиманоПечорской</a:t>
            </a:r>
            <a:r>
              <a:rPr lang="ru-RU" dirty="0"/>
              <a:t> и Западно-Сибирской нефтегазоносных провинций, их запасы по разным оценкам составляют от 30 до 75 млрд тонн. Вопрос их освоения особенно актуален сейчас, в связи со снижением в последнее время объемов запасов кондиционных </a:t>
            </a:r>
            <a:r>
              <a:rPr lang="ru-RU" dirty="0" err="1"/>
              <a:t>нефтей</a:t>
            </a:r>
            <a:r>
              <a:rPr lang="ru-RU" dirty="0"/>
              <a:t>.</a:t>
            </a:r>
          </a:p>
        </p:txBody>
      </p:sp>
    </p:spTree>
    <p:extLst>
      <p:ext uri="{BB962C8B-B14F-4D97-AF65-F5344CB8AC3E}">
        <p14:creationId xmlns:p14="http://schemas.microsoft.com/office/powerpoint/2010/main" xmlns="" val="1376102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208</TotalTime>
  <Words>1245</Words>
  <Application>Microsoft Office PowerPoint</Application>
  <PresentationFormat>Экран (4:3)</PresentationFormat>
  <Paragraphs>110</Paragraphs>
  <Slides>26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Солнцестояние</vt:lpstr>
      <vt:lpstr>Слайд 1</vt:lpstr>
      <vt:lpstr>Слайд 2</vt:lpstr>
      <vt:lpstr>Слайд 3</vt:lpstr>
      <vt:lpstr>Слайд 4</vt:lpstr>
      <vt:lpstr>Форма размещения мощностей НПЗ</vt:lpstr>
      <vt:lpstr>Основные факторы, влияющими на уровень себестоимости нефтеперерабатывающего производства</vt:lpstr>
      <vt:lpstr>Нефтепереработка</vt:lpstr>
      <vt:lpstr>Слайд 8</vt:lpstr>
      <vt:lpstr>Слайд 9</vt:lpstr>
      <vt:lpstr>Слайд 10</vt:lpstr>
      <vt:lpstr>Асфальтосмолопарафиновые отложения (АСПО)</vt:lpstr>
      <vt:lpstr> В зависимости от содержания различных групп соединений АСПО делят на три класса:  </vt:lpstr>
      <vt:lpstr>Слайд 13</vt:lpstr>
      <vt:lpstr>Слайд 14</vt:lpstr>
      <vt:lpstr>Слайд 15</vt:lpstr>
      <vt:lpstr>Слайд 16</vt:lpstr>
      <vt:lpstr>Слайд 17</vt:lpstr>
      <vt:lpstr>Слайд 18</vt:lpstr>
      <vt:lpstr> Механизм формирования АСПО </vt:lpstr>
      <vt:lpstr>Механизм формирования АСПО</vt:lpstr>
      <vt:lpstr>Механизм формирования АСПО</vt:lpstr>
      <vt:lpstr>Методы борьбы с АСПО</vt:lpstr>
      <vt:lpstr>Слайд 23</vt:lpstr>
      <vt:lpstr>Методы борьбы с АСПО</vt:lpstr>
      <vt:lpstr>Слайд 25</vt:lpstr>
      <vt:lpstr>Методы борьбы с АСПО</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Ернат</dc:creator>
  <cp:lastModifiedBy>Ернат</cp:lastModifiedBy>
  <cp:revision>19</cp:revision>
  <dcterms:created xsi:type="dcterms:W3CDTF">2019-09-02T16:14:45Z</dcterms:created>
  <dcterms:modified xsi:type="dcterms:W3CDTF">2019-09-04T05:54:48Z</dcterms:modified>
</cp:coreProperties>
</file>