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398267-ECD9-442B-88C1-26CCE9452DC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5823A6-CEF4-4EEF-BF34-95108322ADCC}">
      <dgm:prSet phldrT="[Текст]" custT="1"/>
      <dgm:spPr/>
      <dgm:t>
        <a:bodyPr/>
        <a:lstStyle/>
        <a:p>
          <a:r>
            <a:rPr lang="ru-RU" sz="2000" b="1" i="1" dirty="0"/>
            <a:t>Методы извлечения  </a:t>
          </a:r>
          <a:endParaRPr lang="ru-RU" sz="2000" i="1" dirty="0"/>
        </a:p>
      </dgm:t>
    </dgm:pt>
    <dgm:pt modelId="{FEC4CCB9-8FC8-4454-853F-AD12D2BB0375}" type="parTrans" cxnId="{FF665FB1-939E-4FE3-A7DD-C390FA76609A}">
      <dgm:prSet/>
      <dgm:spPr/>
      <dgm:t>
        <a:bodyPr/>
        <a:lstStyle/>
        <a:p>
          <a:endParaRPr lang="ru-RU"/>
        </a:p>
      </dgm:t>
    </dgm:pt>
    <dgm:pt modelId="{86B88C81-3FD8-4BC8-8C4F-1A7394EB6316}" type="sibTrans" cxnId="{FF665FB1-939E-4FE3-A7DD-C390FA76609A}">
      <dgm:prSet/>
      <dgm:spPr/>
      <dgm:t>
        <a:bodyPr/>
        <a:lstStyle/>
        <a:p>
          <a:endParaRPr lang="ru-RU"/>
        </a:p>
      </dgm:t>
    </dgm:pt>
    <dgm:pt modelId="{10808B77-0B80-4621-BC20-0F993CFE0376}">
      <dgm:prSet phldrT="[Текст]" custT="1"/>
      <dgm:spPr/>
      <dgm:t>
        <a:bodyPr/>
        <a:lstStyle/>
        <a:p>
          <a:r>
            <a:rPr lang="kk-KZ" sz="1400" b="1" i="1" dirty="0"/>
            <a:t>Сернокислотная экстракция</a:t>
          </a:r>
          <a:endParaRPr lang="ru-RU" sz="1400" b="1" i="1" dirty="0"/>
        </a:p>
      </dgm:t>
    </dgm:pt>
    <dgm:pt modelId="{10708007-3CAB-4B65-B3FB-B707EFE506DB}" type="parTrans" cxnId="{1EA0E3C5-1B10-4B9E-A616-A503ECD3918C}">
      <dgm:prSet/>
      <dgm:spPr/>
      <dgm:t>
        <a:bodyPr/>
        <a:lstStyle/>
        <a:p>
          <a:endParaRPr lang="ru-RU"/>
        </a:p>
      </dgm:t>
    </dgm:pt>
    <dgm:pt modelId="{7148BD24-53BE-439E-8C9E-3496199FB309}" type="sibTrans" cxnId="{1EA0E3C5-1B10-4B9E-A616-A503ECD3918C}">
      <dgm:prSet/>
      <dgm:spPr/>
      <dgm:t>
        <a:bodyPr/>
        <a:lstStyle/>
        <a:p>
          <a:endParaRPr lang="ru-RU"/>
        </a:p>
      </dgm:t>
    </dgm:pt>
    <dgm:pt modelId="{3071F436-A330-43B0-A58F-17B2FE3C7415}">
      <dgm:prSet phldrT="[Текст]" custT="1"/>
      <dgm:spPr/>
      <dgm:t>
        <a:bodyPr/>
        <a:lstStyle/>
        <a:p>
          <a:r>
            <a:rPr lang="kk-KZ" sz="1400" b="1" i="1" dirty="0"/>
            <a:t>Щелочная экстракция</a:t>
          </a:r>
          <a:endParaRPr lang="ru-RU" sz="1400" b="1" i="1" dirty="0"/>
        </a:p>
      </dgm:t>
    </dgm:pt>
    <dgm:pt modelId="{3F26DA55-80E7-497A-A082-AFB3B2E307AE}" type="parTrans" cxnId="{54EAD4AA-CC2B-4480-81B7-159B4806783A}">
      <dgm:prSet/>
      <dgm:spPr/>
      <dgm:t>
        <a:bodyPr/>
        <a:lstStyle/>
        <a:p>
          <a:endParaRPr lang="ru-RU"/>
        </a:p>
      </dgm:t>
    </dgm:pt>
    <dgm:pt modelId="{C4657680-CFE1-4800-986E-8B5D6C19E044}" type="sibTrans" cxnId="{54EAD4AA-CC2B-4480-81B7-159B4806783A}">
      <dgm:prSet/>
      <dgm:spPr/>
      <dgm:t>
        <a:bodyPr/>
        <a:lstStyle/>
        <a:p>
          <a:endParaRPr lang="ru-RU"/>
        </a:p>
      </dgm:t>
    </dgm:pt>
    <dgm:pt modelId="{E28243D3-B28B-4E42-B816-C24314898A7A}">
      <dgm:prSet phldrT="[Текст]" custT="1"/>
      <dgm:spPr/>
      <dgm:t>
        <a:bodyPr/>
        <a:lstStyle/>
        <a:p>
          <a:r>
            <a:rPr lang="kk-KZ" sz="1400" b="1" i="1" dirty="0"/>
            <a:t>Метод комплексообразования</a:t>
          </a:r>
          <a:endParaRPr lang="ru-RU" sz="1400" b="1" i="1" dirty="0"/>
        </a:p>
      </dgm:t>
    </dgm:pt>
    <dgm:pt modelId="{D7BEDF33-AE42-44A2-97A9-3D9018173B5A}" type="parTrans" cxnId="{3C914B67-7EA2-4B4A-9D95-A1B89200262F}">
      <dgm:prSet/>
      <dgm:spPr/>
      <dgm:t>
        <a:bodyPr/>
        <a:lstStyle/>
        <a:p>
          <a:endParaRPr lang="ru-RU"/>
        </a:p>
      </dgm:t>
    </dgm:pt>
    <dgm:pt modelId="{01D0286E-1967-4F28-8D39-B6E691328742}" type="sibTrans" cxnId="{3C914B67-7EA2-4B4A-9D95-A1B89200262F}">
      <dgm:prSet/>
      <dgm:spPr/>
      <dgm:t>
        <a:bodyPr/>
        <a:lstStyle/>
        <a:p>
          <a:endParaRPr lang="ru-RU"/>
        </a:p>
      </dgm:t>
    </dgm:pt>
    <dgm:pt modelId="{7539FB38-1D4F-4814-8A2B-488B8A533BB1}">
      <dgm:prSet phldrT="[Текст]" custT="1"/>
      <dgm:spPr/>
      <dgm:t>
        <a:bodyPr/>
        <a:lstStyle/>
        <a:p>
          <a:r>
            <a:rPr lang="kk-KZ" sz="1400" b="1" i="1" dirty="0"/>
            <a:t>Метод окисления</a:t>
          </a:r>
          <a:endParaRPr lang="ru-RU" sz="1400" b="1" i="1" dirty="0"/>
        </a:p>
      </dgm:t>
    </dgm:pt>
    <dgm:pt modelId="{CE7F97C4-1410-48A4-B4CA-0D2CFDFE5DB0}" type="parTrans" cxnId="{C2D54817-9098-423F-B939-C66B08580194}">
      <dgm:prSet/>
      <dgm:spPr/>
      <dgm:t>
        <a:bodyPr/>
        <a:lstStyle/>
        <a:p>
          <a:endParaRPr lang="ru-RU"/>
        </a:p>
      </dgm:t>
    </dgm:pt>
    <dgm:pt modelId="{67D8F146-8BDC-4912-AB75-E10CF4EB3EBA}" type="sibTrans" cxnId="{C2D54817-9098-423F-B939-C66B08580194}">
      <dgm:prSet/>
      <dgm:spPr/>
      <dgm:t>
        <a:bodyPr/>
        <a:lstStyle/>
        <a:p>
          <a:endParaRPr lang="ru-RU"/>
        </a:p>
      </dgm:t>
    </dgm:pt>
    <dgm:pt modelId="{7EFB4711-36FE-486E-A303-F61BAAD4388A}">
      <dgm:prSet/>
      <dgm:spPr/>
      <dgm:t>
        <a:bodyPr/>
        <a:lstStyle/>
        <a:p>
          <a:endParaRPr lang="ru-RU"/>
        </a:p>
      </dgm:t>
    </dgm:pt>
    <dgm:pt modelId="{84AC2103-E1B5-4340-B2F7-A2417FED95B6}" type="parTrans" cxnId="{02F3C801-9270-4510-8EA7-ABB6E5C984C4}">
      <dgm:prSet/>
      <dgm:spPr/>
      <dgm:t>
        <a:bodyPr/>
        <a:lstStyle/>
        <a:p>
          <a:endParaRPr lang="ru-RU"/>
        </a:p>
      </dgm:t>
    </dgm:pt>
    <dgm:pt modelId="{E22A53AE-23C2-4125-9359-EAAE40CA4546}" type="sibTrans" cxnId="{02F3C801-9270-4510-8EA7-ABB6E5C984C4}">
      <dgm:prSet/>
      <dgm:spPr/>
      <dgm:t>
        <a:bodyPr/>
        <a:lstStyle/>
        <a:p>
          <a:endParaRPr lang="ru-RU"/>
        </a:p>
      </dgm:t>
    </dgm:pt>
    <dgm:pt modelId="{ED7F4DE6-D0EB-4565-9350-BAB906E0FA5A}" type="pres">
      <dgm:prSet presAssocID="{2B398267-ECD9-442B-88C1-26CCE9452DC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8AD4821-5D06-4D40-AE5B-D68E922C5CC1}" type="pres">
      <dgm:prSet presAssocID="{3F5823A6-CEF4-4EEF-BF34-95108322ADCC}" presName="centerShape" presStyleLbl="node0" presStyleIdx="0" presStyleCnt="1" custScaleX="127735"/>
      <dgm:spPr/>
    </dgm:pt>
    <dgm:pt modelId="{4FD3FF06-372C-45F7-8DE3-6F456A078AD2}" type="pres">
      <dgm:prSet presAssocID="{10808B77-0B80-4621-BC20-0F993CFE0376}" presName="node" presStyleLbl="node1" presStyleIdx="0" presStyleCnt="4" custScaleX="180400">
        <dgm:presLayoutVars>
          <dgm:bulletEnabled val="1"/>
        </dgm:presLayoutVars>
      </dgm:prSet>
      <dgm:spPr/>
    </dgm:pt>
    <dgm:pt modelId="{34680F8C-5EDF-4BC6-B46F-FEF9E59A7054}" type="pres">
      <dgm:prSet presAssocID="{10808B77-0B80-4621-BC20-0F993CFE0376}" presName="dummy" presStyleCnt="0"/>
      <dgm:spPr/>
    </dgm:pt>
    <dgm:pt modelId="{F38D46EC-86CB-490F-93FE-E839F57551F9}" type="pres">
      <dgm:prSet presAssocID="{7148BD24-53BE-439E-8C9E-3496199FB309}" presName="sibTrans" presStyleLbl="sibTrans2D1" presStyleIdx="0" presStyleCnt="4" custScaleX="90832"/>
      <dgm:spPr/>
    </dgm:pt>
    <dgm:pt modelId="{CBFA15F3-5CE2-4DF3-B574-A658710A590D}" type="pres">
      <dgm:prSet presAssocID="{3071F436-A330-43B0-A58F-17B2FE3C7415}" presName="node" presStyleLbl="node1" presStyleIdx="1" presStyleCnt="4" custScaleX="135399" custRadScaleRad="143638" custRadScaleInc="-502">
        <dgm:presLayoutVars>
          <dgm:bulletEnabled val="1"/>
        </dgm:presLayoutVars>
      </dgm:prSet>
      <dgm:spPr/>
    </dgm:pt>
    <dgm:pt modelId="{AFCBE848-6B16-4CB8-9E76-E7714BDBC922}" type="pres">
      <dgm:prSet presAssocID="{3071F436-A330-43B0-A58F-17B2FE3C7415}" presName="dummy" presStyleCnt="0"/>
      <dgm:spPr/>
    </dgm:pt>
    <dgm:pt modelId="{CEC7600E-AA1A-4ADC-96AF-74F92E03F939}" type="pres">
      <dgm:prSet presAssocID="{C4657680-CFE1-4800-986E-8B5D6C19E044}" presName="sibTrans" presStyleLbl="sibTrans2D1" presStyleIdx="1" presStyleCnt="4" custScaleX="94543"/>
      <dgm:spPr/>
    </dgm:pt>
    <dgm:pt modelId="{5EBF6C98-9DC8-42C2-AB20-FB4D430ABCA8}" type="pres">
      <dgm:prSet presAssocID="{E28243D3-B28B-4E42-B816-C24314898A7A}" presName="node" presStyleLbl="node1" presStyleIdx="2" presStyleCnt="4" custScaleX="227480" custScaleY="110143">
        <dgm:presLayoutVars>
          <dgm:bulletEnabled val="1"/>
        </dgm:presLayoutVars>
      </dgm:prSet>
      <dgm:spPr/>
    </dgm:pt>
    <dgm:pt modelId="{C2EBDF4A-ED59-4F45-9EF3-3449D02B6239}" type="pres">
      <dgm:prSet presAssocID="{E28243D3-B28B-4E42-B816-C24314898A7A}" presName="dummy" presStyleCnt="0"/>
      <dgm:spPr/>
    </dgm:pt>
    <dgm:pt modelId="{FBB42B9A-7814-4D96-B432-2DED9764BDF4}" type="pres">
      <dgm:prSet presAssocID="{01D0286E-1967-4F28-8D39-B6E691328742}" presName="sibTrans" presStyleLbl="sibTrans2D1" presStyleIdx="2" presStyleCnt="4" custScaleX="107714"/>
      <dgm:spPr/>
    </dgm:pt>
    <dgm:pt modelId="{1380DAE8-0B03-49CD-BF4D-841C9F3A32C4}" type="pres">
      <dgm:prSet presAssocID="{7539FB38-1D4F-4814-8A2B-488B8A533BB1}" presName="node" presStyleLbl="node1" presStyleIdx="3" presStyleCnt="4" custScaleX="151238" custRadScaleRad="139107" custRadScaleInc="5848">
        <dgm:presLayoutVars>
          <dgm:bulletEnabled val="1"/>
        </dgm:presLayoutVars>
      </dgm:prSet>
      <dgm:spPr/>
    </dgm:pt>
    <dgm:pt modelId="{B3CAAC60-468B-4F19-8DE3-F6E52778601C}" type="pres">
      <dgm:prSet presAssocID="{7539FB38-1D4F-4814-8A2B-488B8A533BB1}" presName="dummy" presStyleCnt="0"/>
      <dgm:spPr/>
    </dgm:pt>
    <dgm:pt modelId="{7071376F-5E7C-4656-B08B-1F18574E6E5C}" type="pres">
      <dgm:prSet presAssocID="{67D8F146-8BDC-4912-AB75-E10CF4EB3EBA}" presName="sibTrans" presStyleLbl="sibTrans2D1" presStyleIdx="3" presStyleCnt="4" custScaleX="104625"/>
      <dgm:spPr/>
    </dgm:pt>
  </dgm:ptLst>
  <dgm:cxnLst>
    <dgm:cxn modelId="{02F3C801-9270-4510-8EA7-ABB6E5C984C4}" srcId="{2B398267-ECD9-442B-88C1-26CCE9452DC9}" destId="{7EFB4711-36FE-486E-A303-F61BAAD4388A}" srcOrd="1" destOrd="0" parTransId="{84AC2103-E1B5-4340-B2F7-A2417FED95B6}" sibTransId="{E22A53AE-23C2-4125-9359-EAAE40CA4546}"/>
    <dgm:cxn modelId="{C2D54817-9098-423F-B939-C66B08580194}" srcId="{3F5823A6-CEF4-4EEF-BF34-95108322ADCC}" destId="{7539FB38-1D4F-4814-8A2B-488B8A533BB1}" srcOrd="3" destOrd="0" parTransId="{CE7F97C4-1410-48A4-B4CA-0D2CFDFE5DB0}" sibTransId="{67D8F146-8BDC-4912-AB75-E10CF4EB3EBA}"/>
    <dgm:cxn modelId="{7029DE3B-D7F0-4572-8A7A-D7B988462007}" type="presOf" srcId="{3071F436-A330-43B0-A58F-17B2FE3C7415}" destId="{CBFA15F3-5CE2-4DF3-B574-A658710A590D}" srcOrd="0" destOrd="0" presId="urn:microsoft.com/office/officeart/2005/8/layout/radial6"/>
    <dgm:cxn modelId="{FE0F2A5C-FA0C-4FE4-B92E-6F68F66D36F4}" type="presOf" srcId="{7148BD24-53BE-439E-8C9E-3496199FB309}" destId="{F38D46EC-86CB-490F-93FE-E839F57551F9}" srcOrd="0" destOrd="0" presId="urn:microsoft.com/office/officeart/2005/8/layout/radial6"/>
    <dgm:cxn modelId="{3C914B67-7EA2-4B4A-9D95-A1B89200262F}" srcId="{3F5823A6-CEF4-4EEF-BF34-95108322ADCC}" destId="{E28243D3-B28B-4E42-B816-C24314898A7A}" srcOrd="2" destOrd="0" parTransId="{D7BEDF33-AE42-44A2-97A9-3D9018173B5A}" sibTransId="{01D0286E-1967-4F28-8D39-B6E691328742}"/>
    <dgm:cxn modelId="{6DA4274D-2313-45A3-8DA3-05FE841704F6}" type="presOf" srcId="{01D0286E-1967-4F28-8D39-B6E691328742}" destId="{FBB42B9A-7814-4D96-B432-2DED9764BDF4}" srcOrd="0" destOrd="0" presId="urn:microsoft.com/office/officeart/2005/8/layout/radial6"/>
    <dgm:cxn modelId="{B336C979-5909-48D1-AFC7-C63ABF1F690E}" type="presOf" srcId="{E28243D3-B28B-4E42-B816-C24314898A7A}" destId="{5EBF6C98-9DC8-42C2-AB20-FB4D430ABCA8}" srcOrd="0" destOrd="0" presId="urn:microsoft.com/office/officeart/2005/8/layout/radial6"/>
    <dgm:cxn modelId="{52AD3B8E-2C1D-491E-B636-75F8A24A84BE}" type="presOf" srcId="{C4657680-CFE1-4800-986E-8B5D6C19E044}" destId="{CEC7600E-AA1A-4ADC-96AF-74F92E03F939}" srcOrd="0" destOrd="0" presId="urn:microsoft.com/office/officeart/2005/8/layout/radial6"/>
    <dgm:cxn modelId="{3BA6B08E-1519-421C-AD11-A33A83BEC270}" type="presOf" srcId="{67D8F146-8BDC-4912-AB75-E10CF4EB3EBA}" destId="{7071376F-5E7C-4656-B08B-1F18574E6E5C}" srcOrd="0" destOrd="0" presId="urn:microsoft.com/office/officeart/2005/8/layout/radial6"/>
    <dgm:cxn modelId="{A0C99493-4C1C-4D16-9FEB-38073582D402}" type="presOf" srcId="{2B398267-ECD9-442B-88C1-26CCE9452DC9}" destId="{ED7F4DE6-D0EB-4565-9350-BAB906E0FA5A}" srcOrd="0" destOrd="0" presId="urn:microsoft.com/office/officeart/2005/8/layout/radial6"/>
    <dgm:cxn modelId="{7F0CA3A1-AA01-4600-92D0-44EBD92634B0}" type="presOf" srcId="{3F5823A6-CEF4-4EEF-BF34-95108322ADCC}" destId="{98AD4821-5D06-4D40-AE5B-D68E922C5CC1}" srcOrd="0" destOrd="0" presId="urn:microsoft.com/office/officeart/2005/8/layout/radial6"/>
    <dgm:cxn modelId="{54EAD4AA-CC2B-4480-81B7-159B4806783A}" srcId="{3F5823A6-CEF4-4EEF-BF34-95108322ADCC}" destId="{3071F436-A330-43B0-A58F-17B2FE3C7415}" srcOrd="1" destOrd="0" parTransId="{3F26DA55-80E7-497A-A082-AFB3B2E307AE}" sibTransId="{C4657680-CFE1-4800-986E-8B5D6C19E044}"/>
    <dgm:cxn modelId="{4A83CCAC-0655-43E0-8D10-881529C33103}" type="presOf" srcId="{10808B77-0B80-4621-BC20-0F993CFE0376}" destId="{4FD3FF06-372C-45F7-8DE3-6F456A078AD2}" srcOrd="0" destOrd="0" presId="urn:microsoft.com/office/officeart/2005/8/layout/radial6"/>
    <dgm:cxn modelId="{FF665FB1-939E-4FE3-A7DD-C390FA76609A}" srcId="{2B398267-ECD9-442B-88C1-26CCE9452DC9}" destId="{3F5823A6-CEF4-4EEF-BF34-95108322ADCC}" srcOrd="0" destOrd="0" parTransId="{FEC4CCB9-8FC8-4454-853F-AD12D2BB0375}" sibTransId="{86B88C81-3FD8-4BC8-8C4F-1A7394EB6316}"/>
    <dgm:cxn modelId="{1EA0E3C5-1B10-4B9E-A616-A503ECD3918C}" srcId="{3F5823A6-CEF4-4EEF-BF34-95108322ADCC}" destId="{10808B77-0B80-4621-BC20-0F993CFE0376}" srcOrd="0" destOrd="0" parTransId="{10708007-3CAB-4B65-B3FB-B707EFE506DB}" sibTransId="{7148BD24-53BE-439E-8C9E-3496199FB309}"/>
    <dgm:cxn modelId="{09FEB9F0-072E-4C64-8530-2792AD4AA130}" type="presOf" srcId="{7539FB38-1D4F-4814-8A2B-488B8A533BB1}" destId="{1380DAE8-0B03-49CD-BF4D-841C9F3A32C4}" srcOrd="0" destOrd="0" presId="urn:microsoft.com/office/officeart/2005/8/layout/radial6"/>
    <dgm:cxn modelId="{B3C93483-3ED2-4A12-B8BC-604080C3DCF1}" type="presParOf" srcId="{ED7F4DE6-D0EB-4565-9350-BAB906E0FA5A}" destId="{98AD4821-5D06-4D40-AE5B-D68E922C5CC1}" srcOrd="0" destOrd="0" presId="urn:microsoft.com/office/officeart/2005/8/layout/radial6"/>
    <dgm:cxn modelId="{28DABA4C-9861-42F3-9F82-68BDC36799E7}" type="presParOf" srcId="{ED7F4DE6-D0EB-4565-9350-BAB906E0FA5A}" destId="{4FD3FF06-372C-45F7-8DE3-6F456A078AD2}" srcOrd="1" destOrd="0" presId="urn:microsoft.com/office/officeart/2005/8/layout/radial6"/>
    <dgm:cxn modelId="{0D87D183-F2D6-4C8A-9F09-E638BE668410}" type="presParOf" srcId="{ED7F4DE6-D0EB-4565-9350-BAB906E0FA5A}" destId="{34680F8C-5EDF-4BC6-B46F-FEF9E59A7054}" srcOrd="2" destOrd="0" presId="urn:microsoft.com/office/officeart/2005/8/layout/radial6"/>
    <dgm:cxn modelId="{EFE511A5-A9AA-4748-BDF9-D3BD12620CD7}" type="presParOf" srcId="{ED7F4DE6-D0EB-4565-9350-BAB906E0FA5A}" destId="{F38D46EC-86CB-490F-93FE-E839F57551F9}" srcOrd="3" destOrd="0" presId="urn:microsoft.com/office/officeart/2005/8/layout/radial6"/>
    <dgm:cxn modelId="{0A8FAF8A-AB66-4F28-8BDC-9CF7D445FF6F}" type="presParOf" srcId="{ED7F4DE6-D0EB-4565-9350-BAB906E0FA5A}" destId="{CBFA15F3-5CE2-4DF3-B574-A658710A590D}" srcOrd="4" destOrd="0" presId="urn:microsoft.com/office/officeart/2005/8/layout/radial6"/>
    <dgm:cxn modelId="{C10B7E47-8FC5-44B9-A961-A69EAB4B9236}" type="presParOf" srcId="{ED7F4DE6-D0EB-4565-9350-BAB906E0FA5A}" destId="{AFCBE848-6B16-4CB8-9E76-E7714BDBC922}" srcOrd="5" destOrd="0" presId="urn:microsoft.com/office/officeart/2005/8/layout/radial6"/>
    <dgm:cxn modelId="{CB9F2A4A-2DC8-48CA-AA70-074D15E265C2}" type="presParOf" srcId="{ED7F4DE6-D0EB-4565-9350-BAB906E0FA5A}" destId="{CEC7600E-AA1A-4ADC-96AF-74F92E03F939}" srcOrd="6" destOrd="0" presId="urn:microsoft.com/office/officeart/2005/8/layout/radial6"/>
    <dgm:cxn modelId="{8B97ABE5-FF4D-4956-B883-AA981E6E6B67}" type="presParOf" srcId="{ED7F4DE6-D0EB-4565-9350-BAB906E0FA5A}" destId="{5EBF6C98-9DC8-42C2-AB20-FB4D430ABCA8}" srcOrd="7" destOrd="0" presId="urn:microsoft.com/office/officeart/2005/8/layout/radial6"/>
    <dgm:cxn modelId="{A5D28050-B62A-4114-8702-A5DC02E7F4F8}" type="presParOf" srcId="{ED7F4DE6-D0EB-4565-9350-BAB906E0FA5A}" destId="{C2EBDF4A-ED59-4F45-9EF3-3449D02B6239}" srcOrd="8" destOrd="0" presId="urn:microsoft.com/office/officeart/2005/8/layout/radial6"/>
    <dgm:cxn modelId="{68C5ADE1-760E-4FB7-B19C-4B32622C61B9}" type="presParOf" srcId="{ED7F4DE6-D0EB-4565-9350-BAB906E0FA5A}" destId="{FBB42B9A-7814-4D96-B432-2DED9764BDF4}" srcOrd="9" destOrd="0" presId="urn:microsoft.com/office/officeart/2005/8/layout/radial6"/>
    <dgm:cxn modelId="{F8120156-F60C-43A7-AEF0-8C878AA83C08}" type="presParOf" srcId="{ED7F4DE6-D0EB-4565-9350-BAB906E0FA5A}" destId="{1380DAE8-0B03-49CD-BF4D-841C9F3A32C4}" srcOrd="10" destOrd="0" presId="urn:microsoft.com/office/officeart/2005/8/layout/radial6"/>
    <dgm:cxn modelId="{6699140E-5747-416B-923D-C252EE9742AA}" type="presParOf" srcId="{ED7F4DE6-D0EB-4565-9350-BAB906E0FA5A}" destId="{B3CAAC60-468B-4F19-8DE3-F6E52778601C}" srcOrd="11" destOrd="0" presId="urn:microsoft.com/office/officeart/2005/8/layout/radial6"/>
    <dgm:cxn modelId="{8670B341-A368-4D7B-8623-E593DCA91EA0}" type="presParOf" srcId="{ED7F4DE6-D0EB-4565-9350-BAB906E0FA5A}" destId="{7071376F-5E7C-4656-B08B-1F18574E6E5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1376F-5E7C-4656-B08B-1F18574E6E5C}">
      <dsp:nvSpPr>
        <dsp:cNvPr id="0" name=""/>
        <dsp:cNvSpPr/>
      </dsp:nvSpPr>
      <dsp:spPr>
        <a:xfrm>
          <a:off x="1450511" y="390457"/>
          <a:ext cx="3974283" cy="3798598"/>
        </a:xfrm>
        <a:prstGeom prst="blockArc">
          <a:avLst>
            <a:gd name="adj1" fmla="val 10672547"/>
            <a:gd name="adj2" fmla="val 17581397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42B9A-7814-4D96-B432-2DED9764BDF4}">
      <dsp:nvSpPr>
        <dsp:cNvPr id="0" name=""/>
        <dsp:cNvSpPr/>
      </dsp:nvSpPr>
      <dsp:spPr>
        <a:xfrm>
          <a:off x="1378487" y="691750"/>
          <a:ext cx="4091622" cy="3798598"/>
        </a:xfrm>
        <a:prstGeom prst="blockArc">
          <a:avLst>
            <a:gd name="adj1" fmla="val 3991671"/>
            <a:gd name="adj2" fmla="val 11232003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C7600E-AA1A-4ADC-96AF-74F92E03F939}">
      <dsp:nvSpPr>
        <dsp:cNvPr id="0" name=""/>
        <dsp:cNvSpPr/>
      </dsp:nvSpPr>
      <dsp:spPr>
        <a:xfrm>
          <a:off x="3187793" y="729385"/>
          <a:ext cx="3591309" cy="3798598"/>
        </a:xfrm>
        <a:prstGeom prst="blockArc">
          <a:avLst>
            <a:gd name="adj1" fmla="val 21232122"/>
            <a:gd name="adj2" fmla="val 6974259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8D46EC-86CB-490F-93FE-E839F57551F9}">
      <dsp:nvSpPr>
        <dsp:cNvPr id="0" name=""/>
        <dsp:cNvSpPr/>
      </dsp:nvSpPr>
      <dsp:spPr>
        <a:xfrm>
          <a:off x="3256751" y="347837"/>
          <a:ext cx="3450343" cy="3798598"/>
        </a:xfrm>
        <a:prstGeom prst="blockArc">
          <a:avLst>
            <a:gd name="adj1" fmla="val 14628893"/>
            <a:gd name="adj2" fmla="val 340382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AD4821-5D06-4D40-AE5B-D68E922C5CC1}">
      <dsp:nvSpPr>
        <dsp:cNvPr id="0" name=""/>
        <dsp:cNvSpPr/>
      </dsp:nvSpPr>
      <dsp:spPr>
        <a:xfrm>
          <a:off x="3046855" y="1563542"/>
          <a:ext cx="2232790" cy="1747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/>
            <a:t>Методы извлечения  </a:t>
          </a:r>
          <a:endParaRPr lang="ru-RU" sz="2000" i="1" kern="1200" dirty="0"/>
        </a:p>
      </dsp:txBody>
      <dsp:txXfrm>
        <a:off x="3046855" y="1563542"/>
        <a:ext cx="2232790" cy="1747986"/>
      </dsp:txXfrm>
    </dsp:sp>
    <dsp:sp modelId="{4FD3FF06-372C-45F7-8DE3-6F456A078AD2}">
      <dsp:nvSpPr>
        <dsp:cNvPr id="0" name=""/>
        <dsp:cNvSpPr/>
      </dsp:nvSpPr>
      <dsp:spPr>
        <a:xfrm>
          <a:off x="3059572" y="-29509"/>
          <a:ext cx="2207357" cy="1223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i="1" kern="1200" dirty="0"/>
            <a:t>Сернокислотная экстракция</a:t>
          </a:r>
          <a:endParaRPr lang="ru-RU" sz="1400" b="1" i="1" kern="1200" dirty="0"/>
        </a:p>
      </dsp:txBody>
      <dsp:txXfrm>
        <a:off x="3059572" y="-29509"/>
        <a:ext cx="2207357" cy="1223590"/>
      </dsp:txXfrm>
    </dsp:sp>
    <dsp:sp modelId="{CBFA15F3-5CE2-4DF3-B574-A658710A590D}">
      <dsp:nvSpPr>
        <dsp:cNvPr id="0" name=""/>
        <dsp:cNvSpPr/>
      </dsp:nvSpPr>
      <dsp:spPr>
        <a:xfrm>
          <a:off x="5999721" y="1818735"/>
          <a:ext cx="1656729" cy="1223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i="1" kern="1200" dirty="0"/>
            <a:t>Щелочная экстракция</a:t>
          </a:r>
          <a:endParaRPr lang="ru-RU" sz="1400" b="1" i="1" kern="1200" dirty="0"/>
        </a:p>
      </dsp:txBody>
      <dsp:txXfrm>
        <a:off x="5999721" y="1818735"/>
        <a:ext cx="1656729" cy="1223590"/>
      </dsp:txXfrm>
    </dsp:sp>
    <dsp:sp modelId="{5EBF6C98-9DC8-42C2-AB20-FB4D430ABCA8}">
      <dsp:nvSpPr>
        <dsp:cNvPr id="0" name=""/>
        <dsp:cNvSpPr/>
      </dsp:nvSpPr>
      <dsp:spPr>
        <a:xfrm>
          <a:off x="2771539" y="3618935"/>
          <a:ext cx="2783423" cy="13476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i="1" kern="1200" dirty="0"/>
            <a:t>Метод комплексообразования</a:t>
          </a:r>
          <a:endParaRPr lang="ru-RU" sz="1400" b="1" i="1" kern="1200" dirty="0"/>
        </a:p>
      </dsp:txBody>
      <dsp:txXfrm>
        <a:off x="2771539" y="3618935"/>
        <a:ext cx="2783423" cy="1347699"/>
      </dsp:txXfrm>
    </dsp:sp>
    <dsp:sp modelId="{1380DAE8-0B03-49CD-BF4D-841C9F3A32C4}">
      <dsp:nvSpPr>
        <dsp:cNvPr id="0" name=""/>
        <dsp:cNvSpPr/>
      </dsp:nvSpPr>
      <dsp:spPr>
        <a:xfrm>
          <a:off x="658411" y="1746728"/>
          <a:ext cx="1850533" cy="1223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b="1" i="1" kern="1200" dirty="0"/>
            <a:t>Метод окисления</a:t>
          </a:r>
          <a:endParaRPr lang="ru-RU" sz="1400" b="1" i="1" kern="1200" dirty="0"/>
        </a:p>
      </dsp:txBody>
      <dsp:txXfrm>
        <a:off x="658411" y="1746728"/>
        <a:ext cx="1850533" cy="122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6EEC9-9D27-47B2-BE24-91FF94707C3D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C5EED-3D19-44FF-9E73-3126EE044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C5EED-3D19-44FF-9E73-3126EE0446B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1159768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Характеристика основных серосодержащих соединений в нефти и нефтепродуктов</a:t>
            </a:r>
            <a:r>
              <a:rPr lang="ru-RU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Методика выделения и использования серосодержащих</a:t>
            </a:r>
          </a:p>
          <a:p>
            <a:r>
              <a:rPr lang="ru-RU" dirty="0"/>
              <a:t>веществ в промышленности.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Основные методы извлечения  сераорганических соединений из </a:t>
            </a:r>
            <a:r>
              <a:rPr lang="ru-RU" sz="2400" b="1" dirty="0" err="1"/>
              <a:t>нефтей</a:t>
            </a:r>
            <a:r>
              <a:rPr lang="ru-RU" sz="2400" b="1" dirty="0"/>
              <a:t> и нефтяных  фракций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ru-RU" dirty="0"/>
              <a:t>1. </a:t>
            </a:r>
            <a:r>
              <a:rPr lang="ru-RU" b="1" dirty="0"/>
              <a:t>Экстракционные методы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</a:pPr>
            <a:r>
              <a:rPr lang="ru-RU" sz="1800" b="1" i="1" dirty="0"/>
              <a:t>Сернокислотная экстракция </a:t>
            </a:r>
            <a:r>
              <a:rPr lang="ru-RU" sz="1800" dirty="0"/>
              <a:t>- один из наиболее распространенных  способов выделения сульфидов из низших и средних фракций нефти, несмотря на то, что он приводит к получению лишь </a:t>
            </a:r>
            <a:r>
              <a:rPr lang="ru-RU" sz="1800" b="1" dirty="0" err="1"/>
              <a:t>сернистоароматических</a:t>
            </a:r>
            <a:r>
              <a:rPr lang="ru-RU" sz="1800" b="1" dirty="0"/>
              <a:t>  концентратов </a:t>
            </a:r>
            <a:r>
              <a:rPr lang="ru-RU" sz="1800" dirty="0"/>
              <a:t>вследствие сравнительно слабой </a:t>
            </a:r>
            <a:r>
              <a:rPr lang="ru-RU" sz="1800" dirty="0" err="1"/>
              <a:t>основности</a:t>
            </a:r>
            <a:r>
              <a:rPr lang="ru-RU" sz="1800" dirty="0"/>
              <a:t> сульфидов и их  способности к ассоциации с конденсированными </a:t>
            </a:r>
            <a:r>
              <a:rPr lang="ru-RU" sz="1800" dirty="0" err="1"/>
              <a:t>полициклоароматическими</a:t>
            </a:r>
            <a:r>
              <a:rPr lang="ru-RU" sz="1800" dirty="0"/>
              <a:t>  соединениями. Для повышения степени концентрирования и глубины извлечения сульфидов с одновременным частичным их фракционированием предложено обрабатывать нефтяные дистилляты </a:t>
            </a:r>
            <a:r>
              <a:rPr lang="ru-RU" sz="1800" b="1" dirty="0"/>
              <a:t>водными  растворами серной  кислоты с постепенно нарастающей концентрацией Н</a:t>
            </a:r>
            <a:r>
              <a:rPr lang="ru-RU" sz="1200" b="1" dirty="0"/>
              <a:t>2</a:t>
            </a:r>
            <a:r>
              <a:rPr lang="ru-RU" sz="1800" b="1" dirty="0"/>
              <a:t>S0</a:t>
            </a:r>
            <a:r>
              <a:rPr lang="ru-RU" sz="1200" b="1" dirty="0"/>
              <a:t>4</a:t>
            </a:r>
            <a:r>
              <a:rPr lang="ru-RU" sz="1800" b="1" dirty="0"/>
              <a:t>. </a:t>
            </a:r>
            <a:r>
              <a:rPr lang="ru-RU" sz="1800" dirty="0"/>
              <a:t>Многоступенчатое сульфирование сернистых соединений с увеличивающейся концентрацией серной кислоты позволяет повысить полноту их извлечения до 95-97%. Остальные сернистые соединения, не извлекаемые концентрированной серной кислотой, следует отнести к весьма стабильным соединениям, структуру которых необходимо в дальнейшем изучить. Серная кислота пока единственный </a:t>
            </a:r>
            <a:r>
              <a:rPr lang="ru-RU" sz="1800" dirty="0" err="1"/>
              <a:t>экстрагент</a:t>
            </a:r>
            <a:r>
              <a:rPr lang="ru-RU" sz="1800" dirty="0"/>
              <a:t>, позволяющий получать концентрат с высоким содержанием сульфидов и испытанный в промышленном масштабе.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29600" cy="596832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Сернистые соединения или   непосредственно растворяются в серной кислоте, или образуют в ней растворимые соединения.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/>
              <a:t>Сероводород</a:t>
            </a:r>
            <a:r>
              <a:rPr lang="ru-RU" sz="1800" dirty="0"/>
              <a:t> окисляется серной кислотой до серы с образованием </a:t>
            </a:r>
            <a:r>
              <a:rPr lang="ru-RU" sz="1800" b="1" dirty="0"/>
              <a:t>сернистого ангидрида и воды.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/>
              <a:t>Меркаптаны</a:t>
            </a:r>
            <a:r>
              <a:rPr lang="ru-RU" sz="1800" dirty="0"/>
              <a:t> с серной кислотой образуют </a:t>
            </a:r>
            <a:r>
              <a:rPr lang="ru-RU" sz="1800" b="1" dirty="0"/>
              <a:t>дисульфиды, сернистый ангидрид и воду.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/>
              <a:t>Тиофен</a:t>
            </a:r>
            <a:r>
              <a:rPr lang="ru-RU" sz="1800" dirty="0"/>
              <a:t> и его гомологи образуют хорошо растворимую в серной кислоте </a:t>
            </a:r>
            <a:r>
              <a:rPr lang="ru-RU" sz="1800" b="1" dirty="0" err="1"/>
              <a:t>тиофенсульфокислоту</a:t>
            </a:r>
            <a:r>
              <a:rPr lang="ru-RU" sz="1800" b="1" dirty="0"/>
              <a:t>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/>
              <a:t>Сульфиды, дисульфиды и тиофены не реагируют с серной кислотой, но растворяются в ней и поэтому частично извлекаются из нефтепродуктов при сернокислотной очистке.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1" dirty="0"/>
              <a:t>Достоинства</a:t>
            </a:r>
            <a:r>
              <a:rPr lang="ru-RU" sz="1800" dirty="0"/>
              <a:t> метода экстракции серной кислотой: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 Возможность выделения устойчивых к действию кислоты сераорганических  соединений с высоким содержанием сульфидов,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Возможность повторного использования в качестве </a:t>
            </a:r>
            <a:r>
              <a:rPr lang="ru-RU" sz="1800" dirty="0" err="1"/>
              <a:t>экстрагента</a:t>
            </a:r>
            <a:r>
              <a:rPr lang="ru-RU" sz="1800" dirty="0"/>
              <a:t> обработанной серной кислоты, которая обладает высокой избирательностью при разделении сульфидов и углеводородов, большой стабильностью, доступна и дешева.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kk-KZ" sz="1800" b="1" dirty="0"/>
              <a:t>Недостатки: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 Сильная коррозия оборудования, борьба с которой требует больших дополнительных затрат.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 Образование трудно-утилизируемые кислых стоков и большое  количество загрязненной воды.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Метод щелочной экстракции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dirty="0"/>
              <a:t>При щелочной очистке из нефтяных фракций можно извлечь 97,1% этил меркаптанов и только 33% </a:t>
            </a:r>
            <a:r>
              <a:rPr lang="ru-RU" sz="1800" dirty="0" err="1"/>
              <a:t>изоамилмеркаптанов</a:t>
            </a:r>
            <a:r>
              <a:rPr lang="ru-RU" sz="1800" dirty="0"/>
              <a:t>.</a:t>
            </a:r>
          </a:p>
          <a:p>
            <a:pPr algn="just"/>
            <a:r>
              <a:rPr lang="ru-RU" sz="1800" dirty="0"/>
              <a:t>Для лучшего извлечения меркаптанов к щелочному раствору добавляют метанол, этанол, </a:t>
            </a:r>
            <a:r>
              <a:rPr lang="ru-RU" sz="1800" dirty="0" err="1"/>
              <a:t>пропионовую</a:t>
            </a:r>
            <a:r>
              <a:rPr lang="ru-RU" sz="1800" dirty="0"/>
              <a:t> кислоту, ароматические спирты и др. </a:t>
            </a:r>
          </a:p>
          <a:p>
            <a:pPr algn="just"/>
            <a:r>
              <a:rPr lang="ru-RU" sz="1800" dirty="0"/>
              <a:t>Катализаторы окисления: хлорная медь или </a:t>
            </a:r>
            <a:r>
              <a:rPr lang="ru-RU" sz="1800" dirty="0" err="1"/>
              <a:t>сульфопроизводные</a:t>
            </a:r>
            <a:r>
              <a:rPr lang="ru-RU" sz="1800" dirty="0"/>
              <a:t> </a:t>
            </a:r>
            <a:r>
              <a:rPr lang="ru-RU" sz="1800" dirty="0" err="1"/>
              <a:t>фталоцианин</a:t>
            </a:r>
            <a:r>
              <a:rPr lang="ru-RU" sz="1800" dirty="0"/>
              <a:t>.</a:t>
            </a:r>
          </a:p>
          <a:p>
            <a:pPr algn="just"/>
            <a:r>
              <a:rPr lang="ru-RU" sz="1800" dirty="0"/>
              <a:t>Разработан способ щелочной экстракции для удаления сернистых соединений из жидких нефтепродуктов (моторные топлива, сжиженный нефтяной газ, </a:t>
            </a:r>
            <a:r>
              <a:rPr lang="ru-RU" sz="1800" dirty="0" err="1"/>
              <a:t>алкиловые</a:t>
            </a:r>
            <a:r>
              <a:rPr lang="ru-RU" sz="1800" dirty="0"/>
              <a:t> эфиры). Исходное сырье контактирует с водным раствором, содержащим щелочь (</a:t>
            </a:r>
            <a:r>
              <a:rPr lang="ru-RU" sz="1800" dirty="0" err="1"/>
              <a:t>NaOH</a:t>
            </a:r>
            <a:r>
              <a:rPr lang="ru-RU" sz="1800" dirty="0"/>
              <a:t>), органический меркаптан (</a:t>
            </a:r>
            <a:r>
              <a:rPr lang="ru-RU" sz="1800" dirty="0" err="1"/>
              <a:t>пропилмеркаптан</a:t>
            </a:r>
            <a:r>
              <a:rPr lang="ru-RU" sz="1800" dirty="0"/>
              <a:t>) и сульфид (Na</a:t>
            </a:r>
            <a:r>
              <a:rPr lang="ru-RU" sz="1400" dirty="0"/>
              <a:t>2</a:t>
            </a:r>
            <a:r>
              <a:rPr lang="ru-RU" sz="1800" dirty="0"/>
              <a:t>S) в количестве, достаточном для образования </a:t>
            </a:r>
            <a:r>
              <a:rPr lang="ru-RU" sz="1800" dirty="0" err="1"/>
              <a:t>полисульфида</a:t>
            </a:r>
            <a:r>
              <a:rPr lang="ru-RU" sz="1800" dirty="0"/>
              <a:t>. По окончании перемешивания поток разделяют, отделяя очищенный продукт и водный слой, содержащий образовавшийся </a:t>
            </a:r>
            <a:r>
              <a:rPr lang="ru-RU" sz="1800" dirty="0" err="1"/>
              <a:t>полисульфида</a:t>
            </a:r>
            <a:r>
              <a:rPr lang="ru-RU" sz="1800" dirty="0"/>
              <a:t> кобальта, железа, ванадия и др.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Методы </a:t>
            </a:r>
            <a:r>
              <a:rPr lang="ru-RU" b="1" dirty="0" err="1"/>
              <a:t>комплексообразования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ru-RU" sz="1800" dirty="0" err="1"/>
              <a:t>Комплексообразование</a:t>
            </a:r>
            <a:r>
              <a:rPr lang="ru-RU" sz="1800" dirty="0"/>
              <a:t> с солями металлов является распространенным способом выделения сераорганических соединений из </a:t>
            </a:r>
            <a:r>
              <a:rPr lang="ru-RU" sz="1800" dirty="0" err="1"/>
              <a:t>нефтей</a:t>
            </a:r>
            <a:r>
              <a:rPr lang="ru-RU" sz="1800" dirty="0"/>
              <a:t> и нефтяных фракций. </a:t>
            </a:r>
          </a:p>
          <a:p>
            <a:pPr algn="just">
              <a:lnSpc>
                <a:spcPct val="120000"/>
              </a:lnSpc>
            </a:pPr>
            <a:r>
              <a:rPr lang="ru-RU" sz="1800" dirty="0"/>
              <a:t>Методы, основанные на </a:t>
            </a:r>
            <a:r>
              <a:rPr lang="ru-RU" sz="1800" dirty="0" err="1"/>
              <a:t>комплексообразовании</a:t>
            </a:r>
            <a:r>
              <a:rPr lang="ru-RU" sz="1800" dirty="0"/>
              <a:t>, привлекают простотой реализации, возможностью создания новых промышленно приемлемых способов получения концентратов сераорганических компонентов нефти и предварительной селективной очистки нефтяного сырья от сернистых соединений.</a:t>
            </a:r>
          </a:p>
          <a:p>
            <a:pPr algn="just">
              <a:lnSpc>
                <a:spcPct val="120000"/>
              </a:lnSpc>
            </a:pPr>
            <a:r>
              <a:rPr lang="ru-RU" sz="1800" dirty="0"/>
              <a:t>Сернистые соединения образуют стабильные комплексы с галогенидами металлов (</a:t>
            </a:r>
            <a:r>
              <a:rPr lang="ru-RU" sz="1800" dirty="0" err="1"/>
              <a:t>Ti</a:t>
            </a:r>
            <a:r>
              <a:rPr lang="ru-RU" sz="1800" dirty="0"/>
              <a:t>, Со, </a:t>
            </a:r>
            <a:r>
              <a:rPr lang="ru-RU" sz="1800" dirty="0" err="1"/>
              <a:t>Hg</a:t>
            </a:r>
            <a:r>
              <a:rPr lang="ru-RU" sz="1800" dirty="0"/>
              <a:t>, </a:t>
            </a:r>
            <a:r>
              <a:rPr lang="ru-RU" sz="1800" dirty="0" err="1"/>
              <a:t>Pd</a:t>
            </a:r>
            <a:r>
              <a:rPr lang="ru-RU" sz="1800" dirty="0"/>
              <a:t>, AI и др.), галогенами и галогенпроизводными соединениями, азотнокислыми серебром и др. Донорно-акцепторная связь осуществляется, вероятнее всего, за счет передачи </a:t>
            </a:r>
            <a:r>
              <a:rPr lang="ru-RU" sz="1800" dirty="0" err="1"/>
              <a:t>неподеленной</a:t>
            </a:r>
            <a:r>
              <a:rPr lang="ru-RU" sz="1800" dirty="0"/>
              <a:t> пары электронов атома серы на свободную валентную </a:t>
            </a:r>
            <a:r>
              <a:rPr lang="ru-RU" sz="1800" dirty="0" err="1"/>
              <a:t>орбиталь</a:t>
            </a:r>
            <a:r>
              <a:rPr lang="ru-RU" sz="1800" dirty="0"/>
              <a:t> металла. Комплексы R'RS- </a:t>
            </a:r>
            <a:r>
              <a:rPr lang="ru-RU" sz="1800" dirty="0" err="1"/>
              <a:t>Me</a:t>
            </a:r>
            <a:r>
              <a:rPr lang="ru-RU" sz="1800" dirty="0"/>
              <a:t> (CI)</a:t>
            </a:r>
            <a:r>
              <a:rPr lang="ru-RU" sz="1800" dirty="0" err="1"/>
              <a:t>n</a:t>
            </a:r>
            <a:r>
              <a:rPr lang="ru-RU" sz="1800" dirty="0"/>
              <a:t> легко не растворяются, как правило, в углеводородах и разрушаются после отделения при нагревании, обработке горючей водой или другими горячими растворителями, растворами щелочей.</a:t>
            </a:r>
          </a:p>
          <a:p>
            <a:pPr algn="just">
              <a:lnSpc>
                <a:spcPct val="120000"/>
              </a:lnSpc>
            </a:pPr>
            <a:r>
              <a:rPr lang="ru-RU" sz="1800" dirty="0"/>
              <a:t>Дисульфиды при взаимодействии с ацетатом ртути образуют растворимые комплексы, которые при обработке раствором хлористого натрия переходят в нерастворимое состояние. С увеличением молекулярной массы дисульфидов склонность к формированию комплексов уменьшается пропорционально увеличению доли углеводородной части. Это же явление наблюдается и для других сернистых соединений.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Методы окисления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49377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Для извлечения сераорганических соединений из </a:t>
            </a:r>
            <a:r>
              <a:rPr lang="ru-RU" dirty="0" err="1"/>
              <a:t>нефтей</a:t>
            </a:r>
            <a:r>
              <a:rPr lang="ru-RU" dirty="0"/>
              <a:t> и нефтяных дистиллятов применяют окислительные методы, основанные на модификации функциональных групп.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Окислителями являются </a:t>
            </a:r>
            <a:r>
              <a:rPr lang="ru-RU" b="1" dirty="0" err="1"/>
              <a:t>пероксид</a:t>
            </a:r>
            <a:r>
              <a:rPr lang="ru-RU" b="1" dirty="0"/>
              <a:t> водорода, азотная кислота, органические </a:t>
            </a:r>
            <a:r>
              <a:rPr lang="ru-RU" b="1" dirty="0" err="1"/>
              <a:t>гидропероксиды</a:t>
            </a:r>
            <a:r>
              <a:rPr lang="ru-RU" b="1" dirty="0"/>
              <a:t>, кислород воздуха</a:t>
            </a:r>
            <a:r>
              <a:rPr lang="ru-RU" dirty="0"/>
              <a:t> в присутствии переходных металлов, их оксидов и сульфидов, </a:t>
            </a:r>
            <a:r>
              <a:rPr lang="ru-RU" dirty="0" err="1"/>
              <a:t>гетерополикислоты</a:t>
            </a:r>
            <a:r>
              <a:rPr lang="ru-RU" dirty="0"/>
              <a:t> и др.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 С наибольшей скоростью окисляются сульфиды, превращаясь в смесь </a:t>
            </a:r>
            <a:r>
              <a:rPr lang="ru-RU" dirty="0" err="1"/>
              <a:t>сульфоксидов</a:t>
            </a:r>
            <a:r>
              <a:rPr lang="ru-RU" dirty="0"/>
              <a:t> и </a:t>
            </a:r>
            <a:r>
              <a:rPr lang="ru-RU" dirty="0" err="1"/>
              <a:t>сульфонов</a:t>
            </a:r>
            <a:r>
              <a:rPr lang="ru-RU" dirty="0"/>
              <a:t>. С несколько меньшей скоростью меркаптаны окисляются до дисульфидов, полициклические тиофены - до </a:t>
            </a:r>
            <a:r>
              <a:rPr lang="ru-RU" dirty="0" err="1"/>
              <a:t>сульфонов</a:t>
            </a:r>
            <a:r>
              <a:rPr lang="ru-RU" dirty="0"/>
              <a:t>. Дальнейшее окисление может привести к образованию </a:t>
            </a:r>
            <a:r>
              <a:rPr lang="ru-RU" dirty="0" err="1"/>
              <a:t>водорастворимых</a:t>
            </a:r>
            <a:r>
              <a:rPr lang="ru-RU" dirty="0"/>
              <a:t> продуктов - </a:t>
            </a:r>
            <a:r>
              <a:rPr lang="ru-RU" dirty="0" err="1"/>
              <a:t>алкансульфоновых</a:t>
            </a:r>
            <a:r>
              <a:rPr lang="ru-RU" dirty="0"/>
              <a:t> кислот и, наконец, серной кислоты. Вместе с сернистыми соединениями окисляется часть ароматических углеводородов. Полученную сложную смесь разнообразных продуктов окисления можно отделять от </a:t>
            </a:r>
            <a:r>
              <a:rPr lang="ru-RU" dirty="0" err="1"/>
              <a:t>неокисленных</a:t>
            </a:r>
            <a:r>
              <a:rPr lang="ru-RU" dirty="0"/>
              <a:t> углеводородов обработкой водой, а в некоторых  случаях </a:t>
            </a:r>
            <a:r>
              <a:rPr lang="ru-RU" dirty="0" err="1"/>
              <a:t>хроматографически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Адсорбционно-хроматографические</a:t>
            </a:r>
            <a:r>
              <a:rPr lang="ru-RU" b="1" dirty="0"/>
              <a:t> методы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В качестве адсорбентов чаще всего применяют силикагели, оксид алюминия и цеолиты.</a:t>
            </a:r>
          </a:p>
          <a:p>
            <a:pPr algn="just"/>
            <a:r>
              <a:rPr lang="ru-RU" sz="2000" dirty="0"/>
              <a:t>Нефть или нефтяную фракцию наносят на адсорбент, помещенный обычно в колонне. Часть сераорганических компонентов </a:t>
            </a:r>
            <a:r>
              <a:rPr lang="ru-RU" sz="2000" dirty="0" err="1"/>
              <a:t>десорбируется</a:t>
            </a:r>
            <a:r>
              <a:rPr lang="ru-RU" sz="2000" dirty="0"/>
              <a:t> вместе со смолистыми веществами, которые </a:t>
            </a:r>
            <a:r>
              <a:rPr lang="ru-RU" sz="2000" dirty="0" err="1"/>
              <a:t>десорбируют</a:t>
            </a:r>
            <a:r>
              <a:rPr lang="ru-RU" sz="2000" dirty="0"/>
              <a:t> с адсорбента растворителями с возрастающей полярностью.</a:t>
            </a:r>
          </a:p>
          <a:p>
            <a:pPr algn="just"/>
            <a:r>
              <a:rPr lang="ru-RU" sz="2000" dirty="0" err="1"/>
              <a:t>Хроматографический</a:t>
            </a:r>
            <a:r>
              <a:rPr lang="ru-RU" sz="2000" dirty="0"/>
              <a:t> метод позволяет достаточно полно выделить меркаптаны, сульфиды и тиофены из различных дистиллятов, выкипающих от  40 до 450 °С. Содержание серы в полученных концентратах колеблется от 5 до 11 %, при этом наиболее полно отделяются только парафинонафтеновые углеводороды, а сераорганические соединения: сульфиды, тиофены, меркаптаны концентрируются вместе с ароматическими углеводородами, что является основным недостатком этого метода.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altLang="ru-RU" sz="3600" b="1" dirty="0"/>
            </a:br>
            <a:br>
              <a:rPr lang="ru-RU" altLang="ru-RU" sz="3600" b="1" dirty="0"/>
            </a:br>
            <a:br>
              <a:rPr lang="ru-RU" altLang="ru-RU" sz="3600" b="1" dirty="0"/>
            </a:br>
            <a:r>
              <a:rPr lang="ru-RU" altLang="ru-RU" sz="3600" b="1" dirty="0"/>
              <a:t>Переработка сероводорода:</a:t>
            </a:r>
            <a:br>
              <a:rPr lang="ru-RU" alt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 algn="just"/>
            <a:r>
              <a:rPr lang="ru-RU" altLang="ru-RU" sz="2400" dirty="0">
                <a:solidFill>
                  <a:schemeClr val="tx1"/>
                </a:solidFill>
              </a:rPr>
              <a:t>Получение элементарной серы (метод Клауса)</a:t>
            </a:r>
          </a:p>
          <a:p>
            <a:pPr marL="269875" lvl="1" indent="4763" algn="just">
              <a:buNone/>
              <a:tabLst>
                <a:tab pos="269875" algn="l"/>
              </a:tabLst>
            </a:pPr>
            <a:r>
              <a:rPr lang="ru-RU" altLang="ru-RU" sz="2400" dirty="0">
                <a:solidFill>
                  <a:schemeClr val="tx1"/>
                </a:solidFill>
              </a:rPr>
              <a:t>Процесс Клауса, названный по имени английского химика Карла Клауса, запатентовавшего в 1883 году способ получения серы из сероводорода,  является основным процессом получения серы из сероводорода и </a:t>
            </a:r>
            <a:r>
              <a:rPr lang="ru-RU" altLang="ru-RU" sz="2400" b="1" u="sng" dirty="0">
                <a:solidFill>
                  <a:schemeClr val="tx1"/>
                </a:solidFill>
              </a:rPr>
              <a:t>основан на  окислении сероводорода до серы</a:t>
            </a:r>
            <a:r>
              <a:rPr lang="en-US" altLang="ru-RU" sz="2400" dirty="0">
                <a:solidFill>
                  <a:schemeClr val="tx1"/>
                </a:solidFill>
              </a:rPr>
              <a:t>.</a:t>
            </a:r>
            <a:endParaRPr lang="ru-RU" altLang="ru-RU" sz="2400" dirty="0">
              <a:solidFill>
                <a:schemeClr val="tx1"/>
              </a:solidFill>
            </a:endParaRPr>
          </a:p>
          <a:p>
            <a:pPr lvl="1"/>
            <a:r>
              <a:rPr lang="ru-RU" altLang="ru-RU" sz="2400" dirty="0">
                <a:solidFill>
                  <a:schemeClr val="tx1"/>
                </a:solidFill>
              </a:rPr>
              <a:t>Получение оксидов серы и серной кислоты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Метод Клауса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FontTx/>
              <a:buNone/>
            </a:pPr>
            <a:r>
              <a:rPr lang="ru-RU" altLang="ru-RU" sz="2400" dirty="0"/>
              <a:t>	</a:t>
            </a:r>
            <a:r>
              <a:rPr lang="ru-RU" altLang="ru-RU" sz="1800" dirty="0"/>
              <a:t>В модифицированном варианте процесс включает 2 основных стадии и 2 дополнительных:</a:t>
            </a:r>
          </a:p>
          <a:p>
            <a:pPr marL="457200" indent="-457200" algn="just"/>
            <a:r>
              <a:rPr lang="ru-RU" altLang="ru-RU" sz="1800" b="1" i="1" dirty="0"/>
              <a:t>Термическая ступень: </a:t>
            </a:r>
            <a:r>
              <a:rPr lang="ru-RU" altLang="ru-RU" sz="1800" dirty="0"/>
              <a:t>частичное сжигание </a:t>
            </a:r>
            <a:r>
              <a:rPr lang="en-US" altLang="ru-RU" sz="1800" dirty="0"/>
              <a:t>H</a:t>
            </a:r>
            <a:r>
              <a:rPr lang="en-US" altLang="ru-RU" sz="1050" dirty="0"/>
              <a:t>2</a:t>
            </a:r>
            <a:r>
              <a:rPr lang="en-US" altLang="ru-RU" sz="1800" dirty="0"/>
              <a:t>S </a:t>
            </a:r>
            <a:r>
              <a:rPr lang="ru-RU" altLang="ru-RU" sz="1800" dirty="0"/>
              <a:t>в среде кислорода </a:t>
            </a:r>
          </a:p>
          <a:p>
            <a:pPr algn="ctr">
              <a:buNone/>
              <a:defRPr/>
            </a:pPr>
            <a:r>
              <a:rPr lang="kk-KZ" sz="1800" b="1" dirty="0"/>
              <a:t>                           </a:t>
            </a:r>
            <a:r>
              <a:rPr lang="en-US" sz="1800" b="1" dirty="0"/>
              <a:t>H</a:t>
            </a:r>
            <a:r>
              <a:rPr lang="en-US" sz="1800" b="1" baseline="-25000" dirty="0"/>
              <a:t>2</a:t>
            </a:r>
            <a:r>
              <a:rPr lang="en-US" sz="1800" b="1" dirty="0"/>
              <a:t>S</a:t>
            </a:r>
            <a:r>
              <a:rPr lang="ru-RU" sz="1800" b="1" dirty="0"/>
              <a:t> </a:t>
            </a:r>
            <a:r>
              <a:rPr lang="en-US" sz="1800" b="1" dirty="0"/>
              <a:t>+</a:t>
            </a:r>
            <a:r>
              <a:rPr lang="ru-RU" sz="1800" b="1" dirty="0"/>
              <a:t> </a:t>
            </a:r>
            <a:r>
              <a:rPr lang="en-US" sz="1800" b="1" dirty="0"/>
              <a:t>3/2O</a:t>
            </a:r>
            <a:r>
              <a:rPr lang="en-US" sz="1800" b="1" baseline="-25000" dirty="0"/>
              <a:t>2</a:t>
            </a:r>
            <a:r>
              <a:rPr lang="ru-RU" sz="1800" b="1" baseline="30000" dirty="0"/>
              <a:t> </a:t>
            </a:r>
            <a:r>
              <a:rPr lang="en-US" sz="1800" b="1" dirty="0"/>
              <a:t>=</a:t>
            </a:r>
            <a:r>
              <a:rPr lang="ru-RU" sz="1800" b="1" dirty="0"/>
              <a:t> </a:t>
            </a:r>
            <a:r>
              <a:rPr lang="en-US" sz="1800" b="1" dirty="0"/>
              <a:t>SO</a:t>
            </a:r>
            <a:r>
              <a:rPr lang="en-US" sz="1800" b="1" baseline="-25000" dirty="0"/>
              <a:t>2</a:t>
            </a:r>
            <a:r>
              <a:rPr lang="ru-RU" sz="1800" b="1" baseline="-25000" dirty="0"/>
              <a:t> </a:t>
            </a:r>
            <a:r>
              <a:rPr lang="en-US" sz="1800" b="1" dirty="0"/>
              <a:t>+H</a:t>
            </a:r>
            <a:r>
              <a:rPr lang="en-US" sz="1800" b="1" baseline="-25000" dirty="0"/>
              <a:t>2</a:t>
            </a:r>
            <a:r>
              <a:rPr lang="en-US" sz="1800" b="1" dirty="0"/>
              <a:t>O</a:t>
            </a:r>
            <a:r>
              <a:rPr lang="ru-RU" sz="1800" b="1" dirty="0"/>
              <a:t> + 519 кДж; 	</a:t>
            </a:r>
            <a:r>
              <a:rPr lang="ru-RU" sz="1800" dirty="0"/>
              <a:t>	</a:t>
            </a:r>
          </a:p>
          <a:p>
            <a:pPr algn="ctr">
              <a:buNone/>
              <a:defRPr/>
            </a:pPr>
            <a:r>
              <a:rPr lang="ru-RU" sz="1800" dirty="0"/>
              <a:t>2</a:t>
            </a:r>
            <a:r>
              <a:rPr lang="en-US" sz="1800" dirty="0"/>
              <a:t>H</a:t>
            </a:r>
            <a:r>
              <a:rPr lang="en-US" sz="1800" baseline="-25000" dirty="0"/>
              <a:t>2</a:t>
            </a:r>
            <a:r>
              <a:rPr lang="en-US" sz="1800" dirty="0"/>
              <a:t>S</a:t>
            </a:r>
            <a:r>
              <a:rPr lang="ru-RU" sz="1800" dirty="0"/>
              <a:t> </a:t>
            </a:r>
            <a:r>
              <a:rPr lang="en-US" sz="1800" dirty="0"/>
              <a:t>+</a:t>
            </a:r>
            <a:r>
              <a:rPr lang="ru-RU" sz="1800" dirty="0"/>
              <a:t> </a:t>
            </a:r>
            <a:r>
              <a:rPr lang="en-US" sz="1800" dirty="0"/>
              <a:t>O</a:t>
            </a:r>
            <a:r>
              <a:rPr lang="en-US" sz="1800" baseline="-25000" dirty="0"/>
              <a:t>2</a:t>
            </a:r>
            <a:r>
              <a:rPr lang="ru-RU" sz="1800" dirty="0"/>
              <a:t> </a:t>
            </a:r>
            <a:r>
              <a:rPr lang="en-US" sz="1800" dirty="0"/>
              <a:t>=</a:t>
            </a:r>
            <a:r>
              <a:rPr lang="ru-RU" sz="1800" dirty="0"/>
              <a:t> 2</a:t>
            </a:r>
            <a:r>
              <a:rPr lang="en-US" sz="1800" dirty="0"/>
              <a:t>/</a:t>
            </a:r>
            <a:r>
              <a:rPr lang="en-US" sz="1800" dirty="0" err="1"/>
              <a:t>nS</a:t>
            </a:r>
            <a:r>
              <a:rPr lang="en-US" sz="1800" baseline="-25000" dirty="0" err="1"/>
              <a:t>n</a:t>
            </a:r>
            <a:r>
              <a:rPr lang="ru-RU" sz="1800" baseline="-25000" dirty="0"/>
              <a:t> </a:t>
            </a:r>
            <a:r>
              <a:rPr lang="en-US" sz="1800" dirty="0"/>
              <a:t>+</a:t>
            </a:r>
            <a:r>
              <a:rPr lang="ru-RU" sz="1800" dirty="0"/>
              <a:t> </a:t>
            </a:r>
            <a:r>
              <a:rPr lang="en-US" sz="1800" dirty="0"/>
              <a:t>2H</a:t>
            </a:r>
            <a:r>
              <a:rPr lang="en-US" sz="1800" baseline="-25000" dirty="0"/>
              <a:t>2</a:t>
            </a:r>
            <a:r>
              <a:rPr lang="en-US" sz="1800" dirty="0"/>
              <a:t>O</a:t>
            </a:r>
            <a:r>
              <a:rPr lang="ru-RU" sz="1800" dirty="0"/>
              <a:t> + 315 кДж;</a:t>
            </a:r>
            <a:endParaRPr lang="ru-RU" altLang="ru-RU" sz="1800" dirty="0"/>
          </a:p>
          <a:p>
            <a:pPr marL="457200" indent="-457200" algn="just"/>
            <a:r>
              <a:rPr lang="ru-RU" altLang="ru-RU" sz="1800" b="1" i="1" dirty="0"/>
              <a:t>Каталитическая ступень: </a:t>
            </a:r>
            <a:r>
              <a:rPr lang="ru-RU" altLang="ru-RU" sz="1800" dirty="0"/>
              <a:t>восстановление </a:t>
            </a:r>
            <a:r>
              <a:rPr lang="en-US" altLang="ru-RU" sz="1800" dirty="0"/>
              <a:t>SO</a:t>
            </a:r>
            <a:r>
              <a:rPr lang="en-US" altLang="ru-RU" sz="1050" dirty="0"/>
              <a:t>2</a:t>
            </a:r>
            <a:r>
              <a:rPr lang="en-US" altLang="ru-RU" sz="1800" dirty="0"/>
              <a:t> </a:t>
            </a:r>
            <a:r>
              <a:rPr lang="ru-RU" altLang="ru-RU" sz="1800" dirty="0"/>
              <a:t>в присутствии </a:t>
            </a:r>
            <a:r>
              <a:rPr lang="en-US" altLang="ru-RU" sz="1800" dirty="0"/>
              <a:t>H</a:t>
            </a:r>
            <a:r>
              <a:rPr lang="en-US" altLang="ru-RU" sz="1050" dirty="0"/>
              <a:t>2</a:t>
            </a:r>
            <a:r>
              <a:rPr lang="en-US" altLang="ru-RU" sz="1800" dirty="0"/>
              <a:t>S </a:t>
            </a:r>
            <a:r>
              <a:rPr lang="ru-RU" altLang="ru-RU" sz="1800" dirty="0"/>
              <a:t>при пониженной температуре</a:t>
            </a:r>
          </a:p>
          <a:p>
            <a:pPr marL="457200" indent="-457200" algn="ctr">
              <a:buNone/>
            </a:pPr>
            <a:r>
              <a:rPr lang="ru-RU" sz="1800" b="1" dirty="0"/>
              <a:t>2</a:t>
            </a:r>
            <a:r>
              <a:rPr lang="en-US" sz="1800" b="1" dirty="0"/>
              <a:t>H</a:t>
            </a:r>
            <a:r>
              <a:rPr lang="en-US" sz="1800" b="1" baseline="-25000" dirty="0"/>
              <a:t>2</a:t>
            </a:r>
            <a:r>
              <a:rPr lang="en-US" sz="1800" b="1" dirty="0"/>
              <a:t>S</a:t>
            </a:r>
            <a:r>
              <a:rPr lang="ru-RU" sz="1800" b="1" dirty="0"/>
              <a:t> </a:t>
            </a:r>
            <a:r>
              <a:rPr lang="en-US" sz="1800" b="1" dirty="0"/>
              <a:t>+</a:t>
            </a:r>
            <a:r>
              <a:rPr lang="ru-RU" sz="1800" b="1" dirty="0"/>
              <a:t> </a:t>
            </a:r>
            <a:r>
              <a:rPr lang="en-US" sz="1800" b="1" dirty="0"/>
              <a:t>SO</a:t>
            </a:r>
            <a:r>
              <a:rPr lang="en-US" sz="1800" b="1" baseline="-25000" dirty="0"/>
              <a:t>2</a:t>
            </a:r>
            <a:r>
              <a:rPr lang="ru-RU" sz="1800" b="1" dirty="0"/>
              <a:t> </a:t>
            </a:r>
            <a:r>
              <a:rPr lang="en-US" sz="1800" b="1" dirty="0"/>
              <a:t>=</a:t>
            </a:r>
            <a:r>
              <a:rPr lang="ru-RU" sz="1800" b="1" dirty="0"/>
              <a:t> </a:t>
            </a:r>
            <a:r>
              <a:rPr lang="en-US" sz="1800" b="1" dirty="0"/>
              <a:t>3/</a:t>
            </a:r>
            <a:r>
              <a:rPr lang="en-US" sz="1800" b="1" dirty="0" err="1"/>
              <a:t>nS</a:t>
            </a:r>
            <a:r>
              <a:rPr lang="en-US" sz="1800" b="1" baseline="-25000" dirty="0" err="1"/>
              <a:t>n</a:t>
            </a:r>
            <a:r>
              <a:rPr lang="ru-RU" sz="1800" b="1" baseline="-25000" dirty="0"/>
              <a:t> </a:t>
            </a:r>
            <a:r>
              <a:rPr lang="en-US" sz="1800" b="1" dirty="0"/>
              <a:t>+</a:t>
            </a:r>
            <a:r>
              <a:rPr lang="ru-RU" sz="1800" b="1" dirty="0"/>
              <a:t> </a:t>
            </a:r>
            <a:r>
              <a:rPr lang="en-US" sz="1800" b="1" dirty="0"/>
              <a:t>2H</a:t>
            </a:r>
            <a:r>
              <a:rPr lang="en-US" sz="1800" b="1" baseline="-25000" dirty="0"/>
              <a:t>2</a:t>
            </a:r>
            <a:r>
              <a:rPr lang="en-US" sz="1800" b="1" dirty="0"/>
              <a:t>O</a:t>
            </a:r>
            <a:r>
              <a:rPr lang="ru-RU" sz="1800" b="1" dirty="0"/>
              <a:t> + 109 кДж</a:t>
            </a:r>
            <a:endParaRPr lang="ru-RU" altLang="ru-RU" sz="1800" dirty="0"/>
          </a:p>
          <a:p>
            <a:pPr marL="457200" indent="-457200" algn="just"/>
            <a:r>
              <a:rPr lang="ru-RU" altLang="ru-RU" sz="1800" dirty="0"/>
              <a:t>Преобразование </a:t>
            </a:r>
            <a:r>
              <a:rPr lang="ru-RU" altLang="ru-RU" sz="1800" dirty="0" err="1"/>
              <a:t>сероорганики</a:t>
            </a:r>
            <a:r>
              <a:rPr lang="ru-RU" altLang="ru-RU" sz="1800" dirty="0"/>
              <a:t> (сероуглерод, меркаптаны) в </a:t>
            </a:r>
            <a:r>
              <a:rPr lang="en-US" altLang="ru-RU" sz="1800" dirty="0"/>
              <a:t>H</a:t>
            </a:r>
            <a:r>
              <a:rPr lang="en-US" altLang="ru-RU" sz="1050" dirty="0"/>
              <a:t>2</a:t>
            </a:r>
            <a:r>
              <a:rPr lang="en-US" altLang="ru-RU" sz="1800" dirty="0"/>
              <a:t>S </a:t>
            </a:r>
            <a:r>
              <a:rPr lang="ru-RU" altLang="ru-RU" sz="1800" dirty="0"/>
              <a:t>и </a:t>
            </a:r>
            <a:r>
              <a:rPr lang="en-US" altLang="ru-RU" sz="1800" dirty="0"/>
              <a:t>SO</a:t>
            </a:r>
            <a:r>
              <a:rPr lang="en-US" altLang="ru-RU" sz="1050" dirty="0"/>
              <a:t>2</a:t>
            </a:r>
            <a:r>
              <a:rPr lang="en-US" altLang="ru-RU" sz="1800" dirty="0"/>
              <a:t> </a:t>
            </a:r>
            <a:r>
              <a:rPr lang="ru-RU" altLang="ru-RU" sz="1800" dirty="0"/>
              <a:t>для </a:t>
            </a:r>
            <a:r>
              <a:rPr lang="ru-RU" altLang="ru-RU" sz="1800" dirty="0" err="1"/>
              <a:t>доизвлечения</a:t>
            </a:r>
            <a:r>
              <a:rPr lang="ru-RU" altLang="ru-RU" sz="1800" dirty="0"/>
              <a:t> </a:t>
            </a:r>
            <a:r>
              <a:rPr lang="en-US" altLang="ru-RU" sz="1800" dirty="0"/>
              <a:t>S </a:t>
            </a:r>
            <a:r>
              <a:rPr lang="ru-RU" altLang="ru-RU" sz="1800" dirty="0"/>
              <a:t>из хвостовых газов;</a:t>
            </a:r>
          </a:p>
          <a:p>
            <a:pPr marL="457200" indent="-457200" algn="just"/>
            <a:r>
              <a:rPr lang="ru-RU" altLang="ru-RU" sz="1800" dirty="0"/>
              <a:t>Обработка хвостовых газов перед выбросом в атмосферу.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219200"/>
            <a:ext cx="8136904" cy="493776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800" dirty="0"/>
              <a:t>Для   сырьевой   базы   отечественной   нефтепереработки   характерно непрерывное увеличение за последние годы и в перспективе объёмов добычи и переработки новых видов </a:t>
            </a:r>
            <a:r>
              <a:rPr lang="ru-RU" sz="3800" dirty="0" err="1"/>
              <a:t>нефтей</a:t>
            </a:r>
            <a:r>
              <a:rPr lang="ru-RU" sz="3800" dirty="0"/>
              <a:t> и газовых конденсатов.</a:t>
            </a:r>
          </a:p>
          <a:p>
            <a:pPr algn="just"/>
            <a:r>
              <a:rPr lang="ru-RU" sz="3800" dirty="0"/>
              <a:t>Газовые   конденсаты   (Оренбургский,   </a:t>
            </a:r>
            <a:r>
              <a:rPr lang="ru-RU" sz="3800" dirty="0" err="1"/>
              <a:t>Карачаганакский</a:t>
            </a:r>
            <a:r>
              <a:rPr lang="ru-RU" sz="3800" dirty="0"/>
              <a:t>   и   </a:t>
            </a:r>
            <a:r>
              <a:rPr lang="ru-RU" sz="3800" dirty="0" err="1"/>
              <a:t>Астрахански</a:t>
            </a:r>
            <a:r>
              <a:rPr lang="ru-RU" sz="3800" dirty="0"/>
              <a:t>) характеризуются аномально высоким содержанием в них меркаптанов (40 70% от общего содержания серы) при относительно низком содержании  общей серы   (0,8-1,5   %).     По   этому   признаку   их   выделяют   в   особый   класс</a:t>
            </a:r>
            <a:br>
              <a:rPr lang="ru-RU" sz="3800" dirty="0"/>
            </a:br>
            <a:r>
              <a:rPr lang="ru-RU" sz="3800" dirty="0" err="1"/>
              <a:t>меркаптансодержащего</a:t>
            </a:r>
            <a:r>
              <a:rPr lang="ru-RU" sz="3800" dirty="0"/>
              <a:t> сильно </a:t>
            </a:r>
            <a:r>
              <a:rPr lang="ru-RU" sz="3800" dirty="0" err="1"/>
              <a:t>коррозионо</a:t>
            </a:r>
            <a:r>
              <a:rPr lang="ru-RU" sz="3800" dirty="0"/>
              <a:t> - активного углеводородного сырья. </a:t>
            </a:r>
          </a:p>
          <a:p>
            <a:pPr algn="just"/>
            <a:r>
              <a:rPr lang="ru-RU" sz="3800" dirty="0" err="1"/>
              <a:t>Меркаптановая</a:t>
            </a:r>
            <a:r>
              <a:rPr lang="ru-RU" sz="3800" dirty="0"/>
              <a:t>   сера,   обладающая   неприятным   запахом,   вызывающая интенсивную   коррозию   оборудования   и   отравляющая   катализатор, концентрируется   в   основном   в   головных   фракциях   газовых   конденсатов   сжиженных газах и бензинах.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Многие исследователи установили, что содержание сернистых соединений во фракциях </a:t>
            </a:r>
            <a:r>
              <a:rPr lang="ru-RU" dirty="0" err="1"/>
              <a:t>нефтей</a:t>
            </a:r>
            <a:r>
              <a:rPr lang="ru-RU" dirty="0"/>
              <a:t> непрерывно нарастает с увеличением температуры </a:t>
            </a:r>
            <a:r>
              <a:rPr lang="ru-RU" dirty="0" err="1"/>
              <a:t>выкипания</a:t>
            </a:r>
            <a:r>
              <a:rPr lang="ru-RU" dirty="0"/>
              <a:t> фракций. </a:t>
            </a:r>
          </a:p>
          <a:p>
            <a:pPr algn="just"/>
            <a:r>
              <a:rPr lang="ru-RU" dirty="0"/>
              <a:t>В дистиллятах </a:t>
            </a:r>
            <a:r>
              <a:rPr lang="ru-RU" dirty="0" err="1"/>
              <a:t>нефтей</a:t>
            </a:r>
            <a:r>
              <a:rPr lang="ru-RU" dirty="0"/>
              <a:t> может содержаться </a:t>
            </a:r>
            <a:r>
              <a:rPr lang="ru-RU" b="1" dirty="0"/>
              <a:t>до 70% </a:t>
            </a:r>
            <a:r>
              <a:rPr lang="ru-RU" dirty="0"/>
              <a:t>сернистых соединений. Остальная часть сернистых соединений заключена в </a:t>
            </a:r>
            <a:r>
              <a:rPr lang="ru-RU" dirty="0" err="1"/>
              <a:t>смолистоасфальтовой</a:t>
            </a:r>
            <a:r>
              <a:rPr lang="ru-RU" dirty="0"/>
              <a:t> части нефти. Разумеется, такое распределение выдерживается не всегда, и некоторых </a:t>
            </a:r>
            <a:r>
              <a:rPr lang="ru-RU" dirty="0" err="1"/>
              <a:t>нефтях</a:t>
            </a:r>
            <a:r>
              <a:rPr lang="ru-RU" dirty="0"/>
              <a:t> большая часть сернистых соединений концентрируется в тяжелой </a:t>
            </a:r>
            <a:r>
              <a:rPr lang="ru-RU" dirty="0" err="1"/>
              <a:t>смолистоасфальтовой</a:t>
            </a:r>
            <a:r>
              <a:rPr lang="ru-RU" dirty="0"/>
              <a:t> части нефти. </a:t>
            </a:r>
          </a:p>
          <a:p>
            <a:pPr algn="just"/>
            <a:r>
              <a:rPr lang="ru-RU" dirty="0"/>
              <a:t>Состав сернистых соединений не менее сложен, чем углеводородный состав нефти и нефтяных дистиллятов, в растворах которых они находятся.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«Бендер»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Используется для очистки газовых бензинов и бензинов прямой гонки и </a:t>
            </a:r>
            <a:r>
              <a:rPr lang="ru-RU" dirty="0" err="1"/>
              <a:t>термодеструктивных</a:t>
            </a:r>
            <a:r>
              <a:rPr lang="ru-RU" dirty="0"/>
              <a:t>   процессов,   а   также   реактивных   топлив   от   меркаптанов при их малом содержании в сырье (не более 0,1 %). Очистка заключается в превращении меркаптанов в менее активные дисульфиды на </a:t>
            </a:r>
            <a:r>
              <a:rPr lang="ru-RU" dirty="0" err="1"/>
              <a:t>неподвижномое</a:t>
            </a:r>
            <a:br>
              <a:rPr lang="ru-RU" dirty="0"/>
            </a:br>
            <a:r>
              <a:rPr lang="ru-RU" dirty="0"/>
              <a:t>катализатора – сульфид свинца.</a:t>
            </a:r>
          </a:p>
          <a:p>
            <a:pPr algn="just"/>
            <a:r>
              <a:rPr lang="ru-RU" dirty="0"/>
              <a:t>Очищаемое   сырьё   смешивается   в   смесителе   с   воздухом   и циркулирующим раствором щёлочи, нагревается до температуры 30 - 60°С (в зависимости от типа сырья) и проходит снизу вверх слои катализатора в двух</a:t>
            </a:r>
            <a:br>
              <a:rPr lang="ru-RU" dirty="0"/>
            </a:br>
            <a:r>
              <a:rPr lang="ru-RU" dirty="0"/>
              <a:t>последовательных   реакторах.     Отработанный   воздух   и   раствор   щёлочи</a:t>
            </a:r>
            <a:br>
              <a:rPr lang="ru-RU" dirty="0"/>
            </a:br>
            <a:r>
              <a:rPr lang="ru-RU" dirty="0"/>
              <a:t>отделяют от очищенного сырья соответственно в сепараторе и в отстойнике.</a:t>
            </a:r>
          </a:p>
          <a:p>
            <a:r>
              <a:rPr lang="ru-RU" dirty="0"/>
              <a:t>Срок   службы   катализатора   определяется   содержанием   меркаптанов   в сырье   (до   1,5   лет   и   более);   при   потере   активности   катализатор   легко</a:t>
            </a:r>
            <a:br>
              <a:rPr lang="ru-RU" dirty="0"/>
            </a:br>
            <a:r>
              <a:rPr lang="ru-RU" dirty="0"/>
              <a:t>регенерируется в заводских условиях.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Процесс «</a:t>
            </a:r>
            <a:r>
              <a:rPr lang="ru-RU" dirty="0" err="1"/>
              <a:t>Мерокс</a:t>
            </a:r>
            <a:r>
              <a:rPr lang="ru-RU" dirty="0"/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Применяется преимущественно для </a:t>
            </a:r>
            <a:r>
              <a:rPr lang="ru-RU" dirty="0" err="1"/>
              <a:t>демеркаптанизации</a:t>
            </a:r>
            <a:r>
              <a:rPr lang="ru-RU" dirty="0"/>
              <a:t> сжиженных газов и бензинов. </a:t>
            </a:r>
          </a:p>
          <a:p>
            <a:pPr algn="just"/>
            <a:r>
              <a:rPr lang="ru-RU" dirty="0"/>
              <a:t>Процесс окислительной </a:t>
            </a:r>
            <a:r>
              <a:rPr lang="ru-RU" dirty="0" err="1"/>
              <a:t>демеркаптанизации</a:t>
            </a:r>
            <a:r>
              <a:rPr lang="ru-RU" dirty="0"/>
              <a:t> сырья осуществляется в три стадии:</a:t>
            </a:r>
          </a:p>
          <a:p>
            <a:pPr algn="just">
              <a:buNone/>
            </a:pPr>
            <a:r>
              <a:rPr lang="ru-RU" dirty="0"/>
              <a:t>	1) экстракция низкомолекулярных меркаптанов раствором щёлочи</a:t>
            </a:r>
          </a:p>
          <a:p>
            <a:pPr algn="ctr">
              <a:buNone/>
            </a:pPr>
            <a:r>
              <a:rPr lang="ru-RU" dirty="0"/>
              <a:t>RSН + </a:t>
            </a:r>
            <a:r>
              <a:rPr lang="ru-RU" dirty="0" err="1"/>
              <a:t>NаОН</a:t>
            </a:r>
            <a:r>
              <a:rPr lang="ru-RU" dirty="0"/>
              <a:t> ↔ </a:t>
            </a:r>
            <a:r>
              <a:rPr lang="ru-RU" dirty="0" err="1"/>
              <a:t>RSNа</a:t>
            </a:r>
            <a:r>
              <a:rPr lang="ru-RU" dirty="0"/>
              <a:t> + Н</a:t>
            </a:r>
            <a:r>
              <a:rPr lang="ru-RU" sz="1700" dirty="0"/>
              <a:t>2</a:t>
            </a:r>
            <a:r>
              <a:rPr lang="ru-RU" dirty="0"/>
              <a:t>О</a:t>
            </a:r>
          </a:p>
          <a:p>
            <a:pPr algn="just">
              <a:buNone/>
            </a:pPr>
            <a:r>
              <a:rPr lang="ru-RU" dirty="0"/>
              <a:t>	2)превращение   </a:t>
            </a:r>
            <a:r>
              <a:rPr lang="ru-RU" dirty="0" err="1"/>
              <a:t>маркаптидов</a:t>
            </a:r>
            <a:r>
              <a:rPr lang="ru-RU" dirty="0"/>
              <a:t>   натрия   в   дисульфиды   каталитическим окислением кислородом воздуха</a:t>
            </a:r>
          </a:p>
          <a:p>
            <a:pPr algn="ctr">
              <a:buNone/>
            </a:pPr>
            <a:r>
              <a:rPr lang="ru-RU" dirty="0"/>
              <a:t>2 </a:t>
            </a:r>
            <a:r>
              <a:rPr lang="ru-RU" dirty="0" err="1"/>
              <a:t>RSNа</a:t>
            </a:r>
            <a:r>
              <a:rPr lang="ru-RU" dirty="0"/>
              <a:t> + ½ О</a:t>
            </a:r>
            <a:r>
              <a:rPr lang="ru-RU" sz="1700" dirty="0"/>
              <a:t>2</a:t>
            </a:r>
            <a:r>
              <a:rPr lang="ru-RU" dirty="0"/>
              <a:t> + Н</a:t>
            </a:r>
            <a:r>
              <a:rPr lang="ru-RU" sz="1700" dirty="0"/>
              <a:t>2</a:t>
            </a:r>
            <a:r>
              <a:rPr lang="ru-RU" dirty="0"/>
              <a:t>О ↔ RSSR + 2 </a:t>
            </a:r>
            <a:r>
              <a:rPr lang="ru-RU" dirty="0" err="1"/>
              <a:t>NаОН</a:t>
            </a:r>
            <a:r>
              <a:rPr lang="ru-RU" dirty="0"/>
              <a:t>;</a:t>
            </a:r>
          </a:p>
          <a:p>
            <a:pPr algn="just">
              <a:buNone/>
            </a:pPr>
            <a:r>
              <a:rPr lang="ru-RU" dirty="0"/>
              <a:t>	3)перевод   </a:t>
            </a:r>
            <a:r>
              <a:rPr lang="ru-RU" dirty="0" err="1"/>
              <a:t>неэкстрагированных</a:t>
            </a:r>
            <a:r>
              <a:rPr lang="ru-RU" dirty="0"/>
              <a:t>   щёлочью   высокомолекулярных меркаптанов сырья в менее активные дисульфиды каталитическим окислением кислорода воздуха </a:t>
            </a:r>
          </a:p>
          <a:p>
            <a:pPr algn="ctr">
              <a:buNone/>
            </a:pPr>
            <a:r>
              <a:rPr lang="ru-RU" dirty="0"/>
              <a:t>2 RSН + ½ О</a:t>
            </a:r>
            <a:r>
              <a:rPr lang="ru-RU" sz="1700" dirty="0"/>
              <a:t>2</a:t>
            </a:r>
            <a:r>
              <a:rPr lang="ru-RU" dirty="0"/>
              <a:t>↔ RSSR + Н</a:t>
            </a:r>
            <a:r>
              <a:rPr lang="ru-RU" sz="1700" dirty="0"/>
              <a:t>2</a:t>
            </a:r>
            <a:r>
              <a:rPr lang="ru-RU" dirty="0"/>
              <a:t>О.</a:t>
            </a:r>
          </a:p>
          <a:p>
            <a:pPr algn="just"/>
            <a:r>
              <a:rPr lang="ru-RU" dirty="0"/>
              <a:t>Наиболее   активными   и   распространёнными   катализаторами   процесса «</a:t>
            </a:r>
            <a:r>
              <a:rPr lang="ru-RU" dirty="0" err="1"/>
              <a:t>Мерокс</a:t>
            </a:r>
            <a:r>
              <a:rPr lang="ru-RU" dirty="0"/>
              <a:t>»   являются   </a:t>
            </a:r>
            <a:r>
              <a:rPr lang="ru-RU" dirty="0" err="1"/>
              <a:t>фталоцианины</a:t>
            </a:r>
            <a:r>
              <a:rPr lang="ru-RU" dirty="0"/>
              <a:t>   кобальта   (металлорганические</a:t>
            </a:r>
            <a:br>
              <a:rPr lang="ru-RU" dirty="0"/>
            </a:br>
            <a:r>
              <a:rPr lang="ru-RU" dirty="0"/>
              <a:t>внутрикомплексные соединения – </a:t>
            </a:r>
            <a:r>
              <a:rPr lang="ru-RU" dirty="0" err="1"/>
              <a:t>хелаты</a:t>
            </a:r>
            <a:r>
              <a:rPr lang="ru-RU" dirty="0"/>
              <a:t>) в растворе щёлочи или нанесённые</a:t>
            </a:r>
            <a:br>
              <a:rPr lang="ru-RU" dirty="0"/>
            </a:br>
            <a:r>
              <a:rPr lang="ru-RU" dirty="0"/>
              <a:t>на твёрдые носители (активированные угли, пластмассы и др.).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                </a:t>
            </a:r>
          </a:p>
          <a:p>
            <a:pPr algn="ctr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Влияние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минерально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составляющих на качество нефтепродуктов и нефти, наличия в них металлов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В </a:t>
            </a:r>
            <a:r>
              <a:rPr lang="ru-RU" sz="2000" dirty="0" err="1"/>
              <a:t>нефтях</a:t>
            </a:r>
            <a:r>
              <a:rPr lang="ru-RU" sz="2000" dirty="0"/>
              <a:t> выявлено более 60-70 микроэлементов, общее содержание которых редко превышает 0,02 — 0,03% от массы нефти. </a:t>
            </a:r>
          </a:p>
          <a:p>
            <a:pPr algn="just"/>
            <a:r>
              <a:rPr lang="ru-RU" sz="2000" dirty="0"/>
              <a:t>Микроэлементы нефти – это металлы (более 30 элементов) и неметаллы (около 20 элементов), содержащиеся в нефти (</a:t>
            </a:r>
            <a:r>
              <a:rPr lang="en-US" sz="2000" dirty="0"/>
              <a:t>V, Ni, Fe, Zn, Al, Hg, </a:t>
            </a:r>
            <a:r>
              <a:rPr lang="en-US" sz="2000" dirty="0" err="1"/>
              <a:t>Cd</a:t>
            </a:r>
            <a:r>
              <a:rPr lang="en-US" sz="2000" dirty="0"/>
              <a:t>, Cu, </a:t>
            </a:r>
            <a:r>
              <a:rPr lang="en-US" sz="2000" dirty="0" err="1"/>
              <a:t>Mn</a:t>
            </a:r>
            <a:r>
              <a:rPr lang="en-US" sz="2000" dirty="0"/>
              <a:t>, Se, As, </a:t>
            </a:r>
            <a:r>
              <a:rPr lang="en-US" sz="2000" dirty="0" err="1"/>
              <a:t>Pb</a:t>
            </a:r>
            <a:r>
              <a:rPr lang="en-US" sz="2000" dirty="0"/>
              <a:t>, </a:t>
            </a:r>
            <a:r>
              <a:rPr lang="en-US" sz="2000" dirty="0" err="1"/>
              <a:t>Sb</a:t>
            </a:r>
            <a:r>
              <a:rPr lang="en-US" sz="2000" dirty="0"/>
              <a:t>, </a:t>
            </a:r>
            <a:r>
              <a:rPr lang="en-US" sz="2000" dirty="0" err="1"/>
              <a:t>Ba</a:t>
            </a:r>
            <a:r>
              <a:rPr lang="en-US" sz="2000" dirty="0"/>
              <a:t> , Mo, Cr, Ag, Au, Na, Ca, Br, Si, </a:t>
            </a:r>
            <a:r>
              <a:rPr lang="en-US" sz="2000" dirty="0" err="1"/>
              <a:t>Sr</a:t>
            </a:r>
            <a:r>
              <a:rPr lang="en-US" sz="2000" dirty="0"/>
              <a:t>, Co, Ti, </a:t>
            </a:r>
            <a:r>
              <a:rPr lang="en-US" sz="2000" dirty="0" err="1"/>
              <a:t>Ga</a:t>
            </a:r>
            <a:r>
              <a:rPr lang="en-US" sz="2000" dirty="0"/>
              <a:t>, </a:t>
            </a:r>
            <a:r>
              <a:rPr lang="en-US" sz="2000" dirty="0" err="1"/>
              <a:t>Sn</a:t>
            </a:r>
            <a:r>
              <a:rPr lang="en-US" sz="2000" dirty="0"/>
              <a:t> </a:t>
            </a:r>
            <a:r>
              <a:rPr lang="ru-RU" sz="2000" dirty="0"/>
              <a:t>и др.). Часть металлов в </a:t>
            </a:r>
            <a:r>
              <a:rPr lang="ru-RU" sz="2000" dirty="0" err="1"/>
              <a:t>нефтях</a:t>
            </a:r>
            <a:r>
              <a:rPr lang="ru-RU" sz="2000" dirty="0"/>
              <a:t> находится в форме солей органических кислот и </a:t>
            </a:r>
            <a:r>
              <a:rPr lang="ru-RU" sz="2000" dirty="0" err="1"/>
              <a:t>хелатных</a:t>
            </a:r>
            <a:r>
              <a:rPr lang="ru-RU" sz="2000" dirty="0"/>
              <a:t> комплексов.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Изучение микроэлементов в нефти позволяет решить ряд важных теоретических и прикладных проблем: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dirty="0"/>
              <a:t>Характер соотношения микроэлементов в нефти позволяет получить информацию о генезисе углеводородов, поэтому данные по их распределению помогают во многом определить стратегию поиска и разведки нефтяных и газовых месторождений. Микроэлементный состав </a:t>
            </a:r>
            <a:r>
              <a:rPr lang="ru-RU" sz="1800" dirty="0" err="1"/>
              <a:t>нефтей</a:t>
            </a:r>
            <a:r>
              <a:rPr lang="ru-RU" sz="1800" dirty="0"/>
              <a:t> изучается в основном для получения информации геохимического характера. При этом концентрация того или иного элемента в нефти сравнивается обычно с его </a:t>
            </a:r>
            <a:r>
              <a:rPr lang="ru-RU" sz="1800" dirty="0" err="1"/>
              <a:t>кларковым</a:t>
            </a:r>
            <a:r>
              <a:rPr lang="ru-RU" sz="1800" dirty="0"/>
              <a:t> содержанием в осадочных породах и на этом основании делаются определенные геохимические выводы. </a:t>
            </a:r>
          </a:p>
          <a:p>
            <a:pPr algn="just"/>
            <a:r>
              <a:rPr lang="ru-RU" sz="1800" dirty="0"/>
              <a:t>Во многих </a:t>
            </a:r>
            <a:r>
              <a:rPr lang="ru-RU" sz="1800" dirty="0" err="1"/>
              <a:t>нефтях</a:t>
            </a:r>
            <a:r>
              <a:rPr lang="ru-RU" sz="1800" dirty="0"/>
              <a:t> и природных битумах содержание некоторых элементов (редких металлов, например) может достигать высоких концентраций. В частности, в некоторых странах, например в Венесуэле, уже осуществляется извлечение ряда элементов из высоковязких </a:t>
            </a:r>
            <a:r>
              <a:rPr lang="ru-RU" sz="1800" dirty="0" err="1"/>
              <a:t>нефтей</a:t>
            </a:r>
            <a:r>
              <a:rPr lang="ru-RU" sz="1800" dirty="0"/>
              <a:t> в промышленном масштабе. </a:t>
            </a:r>
          </a:p>
          <a:p>
            <a:pPr algn="just"/>
            <a:r>
              <a:rPr lang="ru-RU" sz="1800" dirty="0"/>
              <a:t>Некоторые микроэлементы, входящие в состав нефти (никель, мышьяк, ртуть и др.) являются весьма токсичными, и их попадание в атмосферу (при сжигании мазута в ТЭЦ и попутного газа в факелах и на нефтеперерабатывающих заводах) негативно сказывается на экологии и могут отрицательно влиять на катализаторы, использующиеся при ее переработке, что создает большие трудности при реализации процессов крекинга, пиролиза и т. д.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Металло-порфириновые</a:t>
            </a:r>
            <a:r>
              <a:rPr lang="ru-RU" b="1" dirty="0"/>
              <a:t> комплексы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/>
              <a:t>в состав которых входят </a:t>
            </a:r>
            <a:r>
              <a:rPr lang="ru-RU" dirty="0" err="1"/>
              <a:t>порфирин</a:t>
            </a:r>
            <a:r>
              <a:rPr lang="ru-RU" dirty="0"/>
              <a:t>, а также металлы ванадий, никель, цинк, железо, титан, литий и др. раздельно или совместно с </a:t>
            </a:r>
            <a:r>
              <a:rPr lang="ru-RU" dirty="0" err="1"/>
              <a:t>асфальтенами</a:t>
            </a:r>
            <a:r>
              <a:rPr lang="ru-RU" dirty="0"/>
              <a:t>, смолами и парафинами приводят к образованию прочной оболочки вокруг частиц воды, </a:t>
            </a:r>
            <a:r>
              <a:rPr lang="ru-RU" dirty="0" err="1"/>
              <a:t>диспергированной</a:t>
            </a:r>
            <a:r>
              <a:rPr lang="ru-RU" dirty="0"/>
              <a:t> </a:t>
            </a:r>
            <a:r>
              <a:rPr lang="ru-RU"/>
              <a:t>в нефти.</a:t>
            </a:r>
            <a:endParaRPr lang="ru-RU" dirty="0"/>
          </a:p>
        </p:txBody>
      </p:sp>
      <p:pic>
        <p:nvPicPr>
          <p:cNvPr id="1026" name="Picture 2" descr="ÐÐ°ÑÑÐ¸Ð½ÐºÐ¸ Ð¿Ð¾ Ð·Ð°Ð¿ÑÐ¾ÑÑ Ð¼ÐµÑÐ°Ð»Ð» Ð¿Ð¾ÑÑÐ¸ÑÐ¸Ð½Ð¾Ð²ÑÐµ ÐºÐ¾Ð¼Ð¿Ð»ÐµÐºÑÑ ÑÐ¾ÑÐ¼ÑÐ»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933056"/>
            <a:ext cx="2523450" cy="2016224"/>
          </a:xfrm>
          <a:prstGeom prst="rect">
            <a:avLst/>
          </a:prstGeom>
          <a:noFill/>
        </p:spPr>
      </p:pic>
      <p:pic>
        <p:nvPicPr>
          <p:cNvPr id="1028" name="Picture 4" descr="ÐÐ°ÑÑÐ¸Ð½ÐºÐ¸ Ð¿Ð¾ Ð·Ð°Ð¿ÑÐ¾ÑÑ Ð¼ÐµÑÐ°Ð»Ð» Ð¿Ð¾ÑÑÐ¸ÑÐ¸Ð½Ð¾Ð²ÑÐµ ÐºÐ¾Ð¼Ð¿Ð»ÐµÐºÑÑ ÑÐ¾ÑÐ¼ÑÐ»Ð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501008"/>
            <a:ext cx="2047131" cy="23329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/>
              <a:t>В газах сера находится, главным образом, в составе </a:t>
            </a:r>
            <a:r>
              <a:rPr lang="ru-RU" b="1" dirty="0"/>
              <a:t>сероводорода и низкомолекулярных меркаптанов (метил-, этил- меркаптаны),</a:t>
            </a:r>
            <a:r>
              <a:rPr lang="ru-RU" dirty="0"/>
              <a:t> тогда как в </a:t>
            </a:r>
            <a:r>
              <a:rPr lang="ru-RU" dirty="0" err="1"/>
              <a:t>нефтях</a:t>
            </a:r>
            <a:r>
              <a:rPr lang="ru-RU" dirty="0"/>
              <a:t> она встречается как в минеральных веществах, так и в сераорганических соединениях, принадлежащих к различным классам.</a:t>
            </a:r>
          </a:p>
          <a:p>
            <a:pPr algn="just"/>
            <a:r>
              <a:rPr lang="ru-RU" dirty="0"/>
              <a:t>В </a:t>
            </a:r>
            <a:r>
              <a:rPr lang="ru-RU" dirty="0" err="1"/>
              <a:t>нефтях</a:t>
            </a:r>
            <a:r>
              <a:rPr lang="ru-RU" dirty="0"/>
              <a:t> обнаружены </a:t>
            </a:r>
            <a:r>
              <a:rPr lang="ru-RU" b="1" dirty="0"/>
              <a:t>меркаптаны, сульфиды, дисульфиды и тиофены</a:t>
            </a:r>
            <a:r>
              <a:rPr lang="ru-RU" dirty="0"/>
              <a:t>. Каждое из этих соединений может быть представлено десятком различных индивидуальных веществ.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br>
              <a:rPr lang="ru-RU" dirty="0"/>
            </a:br>
            <a:br>
              <a:rPr lang="ru-RU" dirty="0"/>
            </a:br>
            <a:r>
              <a:rPr lang="ru-RU" sz="2700" b="1" dirty="0"/>
              <a:t>Наиболее типичные серосодержащие соединения, обнаруженные в </a:t>
            </a:r>
            <a:r>
              <a:rPr lang="ru-RU" sz="2700" b="1" dirty="0" err="1"/>
              <a:t>нефтях</a:t>
            </a:r>
            <a:r>
              <a:rPr lang="ru-RU" sz="2700" b="1" dirty="0"/>
              <a:t>, приведены ниже: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Меркаптаны или </a:t>
            </a:r>
            <a:r>
              <a:rPr lang="ru-RU" dirty="0" err="1"/>
              <a:t>тиолы</a:t>
            </a:r>
            <a:r>
              <a:rPr lang="ru-RU" dirty="0"/>
              <a:t> RSH - это серосодержащие аналоги спиртов и фенолов, органические соединения, имеющие в своем составе функциональную группу -SH, называемой </a:t>
            </a:r>
            <a:r>
              <a:rPr lang="ru-RU" dirty="0" err="1"/>
              <a:t>тиольной</a:t>
            </a:r>
            <a:r>
              <a:rPr lang="ru-RU" dirty="0"/>
              <a:t> или </a:t>
            </a:r>
            <a:r>
              <a:rPr lang="ru-RU" dirty="0" err="1"/>
              <a:t>меркаптановой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Сульфиды </a:t>
            </a:r>
            <a:r>
              <a:rPr lang="en-US" dirty="0"/>
              <a:t>RSR'</a:t>
            </a:r>
            <a:r>
              <a:rPr lang="ru-RU" dirty="0"/>
              <a:t> – это серосодержащие аналоги простых эфиров.</a:t>
            </a:r>
          </a:p>
          <a:p>
            <a:pPr algn="just"/>
            <a:r>
              <a:rPr lang="ru-RU" dirty="0"/>
              <a:t>Дисульфиды RSSR - это серосодержащие аналоги органических </a:t>
            </a:r>
            <a:r>
              <a:rPr lang="ru-RU" dirty="0" err="1"/>
              <a:t>пероксидов</a:t>
            </a:r>
            <a:endParaRPr lang="ru-RU" dirty="0"/>
          </a:p>
          <a:p>
            <a:pPr algn="just"/>
            <a:r>
              <a:rPr lang="ru-RU" dirty="0"/>
              <a:t>Тиофены - это серосодержащие ароматические </a:t>
            </a:r>
            <a:r>
              <a:rPr lang="ru-RU" dirty="0" err="1"/>
              <a:t>гетероциклы</a:t>
            </a:r>
            <a:r>
              <a:rPr lang="ru-RU" dirty="0"/>
              <a:t>, включающие в качестве </a:t>
            </a:r>
            <a:r>
              <a:rPr lang="ru-RU" dirty="0" err="1"/>
              <a:t>гетероатома</a:t>
            </a:r>
            <a:r>
              <a:rPr lang="ru-RU" dirty="0"/>
              <a:t> серу.</a:t>
            </a:r>
          </a:p>
          <a:p>
            <a:pPr algn="just"/>
            <a:r>
              <a:rPr lang="ru-RU" dirty="0"/>
              <a:t>Кроме меркаптанов, сульфидов и тиофенов в </a:t>
            </a:r>
            <a:r>
              <a:rPr lang="ru-RU" dirty="0" err="1"/>
              <a:t>нефтях</a:t>
            </a:r>
            <a:r>
              <a:rPr lang="ru-RU" dirty="0"/>
              <a:t> и нефтепродуктах можно обнаружить и </a:t>
            </a:r>
            <a:r>
              <a:rPr lang="ru-RU" dirty="0" err="1"/>
              <a:t>полисульфиды</a:t>
            </a:r>
            <a:r>
              <a:rPr lang="ru-RU" dirty="0"/>
              <a:t>. Это сернистые соединения с двумя, реже более чем с двумя, связанными между собой атомами серы.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r>
              <a:rPr lang="ru-RU" sz="2400" b="1" dirty="0"/>
              <a:t>В зависимости от группового состава </a:t>
            </a:r>
            <a:r>
              <a:rPr lang="ru-RU" sz="2400" b="1" dirty="0" err="1"/>
              <a:t>сероорганические</a:t>
            </a:r>
            <a:r>
              <a:rPr lang="ru-RU" sz="2400" b="1" dirty="0"/>
              <a:t> соединения можно условно разделить на три типа: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1 тип – </a:t>
            </a:r>
            <a:r>
              <a:rPr lang="ru-RU" sz="2000" dirty="0" err="1"/>
              <a:t>меркаптановые</a:t>
            </a:r>
            <a:r>
              <a:rPr lang="ru-RU" sz="2000" dirty="0"/>
              <a:t>, в которых в соизмеримы с сульфидами, дисульфидами и тиофенами количестве присутствуют меркаптаны; в таких </a:t>
            </a:r>
            <a:r>
              <a:rPr lang="ru-RU" sz="2000" dirty="0" err="1"/>
              <a:t>нефтях</a:t>
            </a:r>
            <a:r>
              <a:rPr lang="ru-RU" sz="2000" dirty="0"/>
              <a:t> возможно присутствие также сероводорода, дисульфидов и элементарной серы;</a:t>
            </a:r>
          </a:p>
          <a:p>
            <a:pPr algn="just"/>
            <a:r>
              <a:rPr lang="ru-RU" sz="2000" dirty="0"/>
              <a:t>2 тип – характерен сульфидными соединениями, в которых преобладают сульфиды, в соизмеримом с ними или меньшем количестве имеются тиофены, а меркаптанов не более 5%; </a:t>
            </a:r>
          </a:p>
          <a:p>
            <a:pPr algn="just"/>
            <a:r>
              <a:rPr lang="ru-RU" sz="2000" dirty="0"/>
              <a:t>3 тип – </a:t>
            </a:r>
            <a:r>
              <a:rPr lang="ru-RU" sz="2000" dirty="0" err="1"/>
              <a:t>тиофеновые</a:t>
            </a:r>
            <a:r>
              <a:rPr lang="ru-RU" sz="2000" dirty="0"/>
              <a:t> соединения, в которых содержатся преимущественно тиофены, сульфидов не более 10%, остальные сернистые соединения отсутствуют.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579296" cy="5320248"/>
          </a:xfrm>
        </p:spPr>
        <p:txBody>
          <a:bodyPr>
            <a:noAutofit/>
          </a:bodyPr>
          <a:lstStyle/>
          <a:p>
            <a:pPr algn="just"/>
            <a:r>
              <a:rPr lang="ru-RU" sz="2100" dirty="0"/>
              <a:t>Наиболее распространены дисульфиды, в нефтяных фракциях их содержится приблизительно столько, сколько меркаптанов. Обычно </a:t>
            </a:r>
            <a:r>
              <a:rPr lang="ru-RU" sz="2100" b="1" dirty="0"/>
              <a:t>дисульфиды</a:t>
            </a:r>
            <a:r>
              <a:rPr lang="ru-RU" sz="2100" dirty="0"/>
              <a:t> присутствуют в фракциях, кипящих выше </a:t>
            </a:r>
            <a:r>
              <a:rPr lang="ru-RU" sz="2100" b="1" dirty="0"/>
              <a:t>110° С</a:t>
            </a:r>
            <a:r>
              <a:rPr lang="ru-RU" sz="2100" dirty="0"/>
              <a:t>. С ростом температуры отгона их концентрация быстро падает и в дистиллятах, кипящих выше 300°С, становится почти неощутимой.</a:t>
            </a:r>
          </a:p>
          <a:p>
            <a:pPr algn="just"/>
            <a:r>
              <a:rPr lang="ru-RU" sz="2100" dirty="0"/>
              <a:t> По мере </a:t>
            </a:r>
            <a:r>
              <a:rPr lang="ru-RU" sz="2100" b="1" dirty="0"/>
              <a:t>возрастания температуры кипения </a:t>
            </a:r>
            <a:r>
              <a:rPr lang="ru-RU" sz="2100" dirty="0"/>
              <a:t>дистиллятов количество </a:t>
            </a:r>
            <a:r>
              <a:rPr lang="ru-RU" sz="2100" b="1" dirty="0"/>
              <a:t>полифункциональных сернистых соединений </a:t>
            </a:r>
            <a:r>
              <a:rPr lang="ru-RU" sz="2100" dirty="0"/>
              <a:t>увеличивается. Больше всего этих соединений этого типа в нефтяных остатках. </a:t>
            </a:r>
          </a:p>
          <a:p>
            <a:pPr algn="just"/>
            <a:r>
              <a:rPr lang="ru-RU" sz="2100" dirty="0"/>
              <a:t>Во фракциях, выкипающих </a:t>
            </a:r>
            <a:r>
              <a:rPr lang="ru-RU" sz="2100" b="1" dirty="0"/>
              <a:t>до 180° С</a:t>
            </a:r>
            <a:r>
              <a:rPr lang="ru-RU" sz="2100" dirty="0"/>
              <a:t>, значительную долю сернистых соединений составляют </a:t>
            </a:r>
            <a:r>
              <a:rPr lang="ru-RU" sz="2100" b="1" dirty="0"/>
              <a:t>меркаптаны с тремя-четырьмя атомами углерода </a:t>
            </a:r>
            <a:r>
              <a:rPr lang="ru-RU" sz="2100" dirty="0"/>
              <a:t>в молекуле, а во фракциях с температурами кипения </a:t>
            </a:r>
            <a:r>
              <a:rPr lang="ru-RU" sz="2100" b="1" dirty="0"/>
              <a:t>180 - 360° С </a:t>
            </a:r>
            <a:r>
              <a:rPr lang="ru-RU" sz="2100" dirty="0"/>
              <a:t>сернистые соединения представлены, в основном, циклическими и </a:t>
            </a:r>
            <a:r>
              <a:rPr lang="ru-RU" sz="2100" dirty="0" err="1"/>
              <a:t>сероароматическими</a:t>
            </a:r>
            <a:r>
              <a:rPr lang="ru-RU" sz="2100" dirty="0"/>
              <a:t> соединениями, имеющими в </a:t>
            </a:r>
            <a:r>
              <a:rPr lang="ru-RU" sz="2100" b="1" dirty="0"/>
              <a:t>молекуле 8 – 11 углеродных атомов</a:t>
            </a:r>
            <a:r>
              <a:rPr lang="ru-RU" sz="21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Сера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Особенность элемента – сильно выраженная способность образовывать многочисленные </a:t>
            </a:r>
            <a:r>
              <a:rPr lang="ru-RU" sz="2000" dirty="0" err="1"/>
              <a:t>аллотропные</a:t>
            </a:r>
            <a:r>
              <a:rPr lang="ru-RU" sz="2000" dirty="0"/>
              <a:t> формы, различающиеся как числом атомов серы в ее молекуле (молекулярная характеристика </a:t>
            </a:r>
            <a:r>
              <a:rPr lang="ru-RU" sz="2000" dirty="0" err="1"/>
              <a:t>аллотропа</a:t>
            </a:r>
            <a:r>
              <a:rPr lang="ru-RU" sz="2000" dirty="0"/>
              <a:t>), так и взаимным расположением атомов и молекул серы в твердом состоянии (надмолекулярная характеристика </a:t>
            </a:r>
            <a:r>
              <a:rPr lang="ru-RU" sz="2000" dirty="0" err="1"/>
              <a:t>аллотропа</a:t>
            </a:r>
            <a:r>
              <a:rPr lang="ru-RU" sz="2000" dirty="0"/>
              <a:t>).</a:t>
            </a:r>
          </a:p>
          <a:p>
            <a:pPr algn="just"/>
            <a:r>
              <a:rPr lang="ru-RU" sz="2000" dirty="0"/>
              <a:t>До настоящего времени описаны по крайней мере 12 твердых </a:t>
            </a:r>
            <a:r>
              <a:rPr lang="ru-RU" sz="2000" dirty="0" err="1"/>
              <a:t>аллотропных</a:t>
            </a:r>
            <a:r>
              <a:rPr lang="ru-RU" sz="2000" dirty="0"/>
              <a:t> форм серы, в том числе широко известных ромбической, моноклинной, а также полимерной. Вследствие большого числа модификаций </a:t>
            </a:r>
            <a:r>
              <a:rPr lang="ru-RU" sz="2000" dirty="0" err="1"/>
              <a:t>физико</a:t>
            </a:r>
            <a:r>
              <a:rPr lang="ru-RU" sz="2000" dirty="0"/>
              <a:t> - химические свойства серы, особенно в твердых состояниях, сильно зависят от условий ее предварительной обработки. Этим объясняются некоторые расхождения в параметрах, характеризующих ее отдельные свойства, которые приводятся в учебно-научной литературе.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347864" y="2564904"/>
            <a:ext cx="2952328" cy="13681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63888" y="299695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Модификация серы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3284984"/>
            <a:ext cx="2376264" cy="2880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87624" y="321297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ромбическая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56176" y="2492896"/>
            <a:ext cx="2592288" cy="4320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моноклинная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3528" y="3717032"/>
            <a:ext cx="32403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При испарении растворителей из растворов серы с органическими растворителями, сера выделяется в виде прозрачных желтых кристаллов ромбической системы, имеющих форму октаэдров, у которых обычно часть углов или ребер как бы срезана.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2200" y="3068960"/>
            <a:ext cx="2771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Иной формы кристаллы получаются, если медленно охлаждать расплавленную серу и, когда она частично затвердеет, слить еще не успевшую застыть жидкость. При этих условиях стенки сосуда оказываются покрытыми внутри длинными темно-желтыми игольчатыми кристаллами моноклинной системы.</a:t>
            </a:r>
          </a:p>
        </p:txBody>
      </p:sp>
      <p:cxnSp>
        <p:nvCxnSpPr>
          <p:cNvPr id="18" name="Shape 17"/>
          <p:cNvCxnSpPr>
            <a:stCxn id="4" idx="0"/>
            <a:endCxn id="6" idx="3"/>
          </p:cNvCxnSpPr>
          <p:nvPr/>
        </p:nvCxnSpPr>
        <p:spPr>
          <a:xfrm rot="16200000" flipH="1" flipV="1">
            <a:off x="3617894" y="2222866"/>
            <a:ext cx="864096" cy="1548172"/>
          </a:xfrm>
          <a:prstGeom prst="bentConnector4">
            <a:avLst>
              <a:gd name="adj1" fmla="val -26455"/>
              <a:gd name="adj2" fmla="val 976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4" idx="0"/>
            <a:endCxn id="9" idx="1"/>
          </p:cNvCxnSpPr>
          <p:nvPr/>
        </p:nvCxnSpPr>
        <p:spPr>
          <a:xfrm>
            <a:off x="4824028" y="2564904"/>
            <a:ext cx="13321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" name="AutoShape 2" descr="ÐÐ°ÑÑÐ¸Ð½ÐºÐ¸ Ð¿Ð¾ Ð·Ð°Ð¿ÑÐ¾ÑÑ Ð¼Ð¾Ð½Ð¾ÐºÐ»Ð¸Ð½Ð½Ð°Ñ ÑÐµÑÐ°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ÐÐ°ÑÑÐ¸Ð½ÐºÐ¸ Ð¿Ð¾ Ð·Ð°Ð¿ÑÐ¾ÑÑ Ð¼Ð¾Ð½Ð¾ÐºÐ»Ð¸Ð½Ð½Ð°Ñ ÑÐµÑÐ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0"/>
            <a:ext cx="4032448" cy="2276872"/>
          </a:xfrm>
          <a:prstGeom prst="rect">
            <a:avLst/>
          </a:prstGeom>
          <a:noFill/>
        </p:spPr>
      </p:pic>
      <p:pic>
        <p:nvPicPr>
          <p:cNvPr id="3078" name="Picture 6" descr="ÐÐ°ÑÑÐ¸Ð½ÐºÐ¸ Ð¿Ð¾ Ð·Ð°Ð¿ÑÐ¾ÑÑ Ð¼Ð¾Ð½Ð¾ÐºÐ»Ð¸Ð½Ð½Ð°Ñ ÑÐµÑÐ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445224"/>
            <a:ext cx="3238500" cy="1052736"/>
          </a:xfrm>
          <a:prstGeom prst="rect">
            <a:avLst/>
          </a:prstGeom>
          <a:noFill/>
        </p:spPr>
      </p:pic>
      <p:pic>
        <p:nvPicPr>
          <p:cNvPr id="3080" name="Picture 8" descr="ÐÐ°ÑÑÐ¸Ð½ÐºÐ¸ Ð¿Ð¾ Ð·Ð°Ð¿ÑÐ¾ÑÑ ÑÐ¾Ð¼Ð±Ð¸ÑÐµÑÐºÐ°Ñ ÑÐµÑÐ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26876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Сероводород (</a:t>
            </a:r>
            <a:r>
              <a:rPr lang="en-US" sz="2800" b="1" dirty="0"/>
              <a:t>H</a:t>
            </a:r>
            <a:r>
              <a:rPr lang="en-US" sz="1600" b="1" dirty="0"/>
              <a:t>2</a:t>
            </a:r>
            <a:r>
              <a:rPr lang="en-US" sz="2800" b="1" dirty="0"/>
              <a:t>S)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бесцветный газ с неприятным запахом гниющего белка. </a:t>
            </a:r>
          </a:p>
          <a:p>
            <a:pPr algn="just"/>
            <a:r>
              <a:rPr lang="ru-RU" dirty="0"/>
              <a:t>Он немного тяжелее воздуха, сжижается при -60,33° С и затвердевает при -85,6° С. Вследствие этого, он концентрируется в нижних слоях атмосферы в районе выделения и медленно мигрирует в верхние слои.</a:t>
            </a:r>
          </a:p>
          <a:p>
            <a:pPr algn="just"/>
            <a:r>
              <a:rPr lang="ru-RU" dirty="0"/>
              <a:t>Отличительной особенностью его является высокая токсичность. Следует заметить, что высокие концентрации по запаху не ощущается, так как он быстро парализует нервные клетки слизистой оболочки носовой полости человека. </a:t>
            </a:r>
          </a:p>
          <a:p>
            <a:pPr algn="just"/>
            <a:r>
              <a:rPr lang="ru-RU" dirty="0"/>
              <a:t>Сероводород образуется в природе в результате разложения органических соединений животного и растительного происхождения под воздействием бактерий, а также при гниении пищевых отбросов.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294</TotalTime>
  <Words>2041</Words>
  <Application>Microsoft Office PowerPoint</Application>
  <PresentationFormat>Экран (4:3)</PresentationFormat>
  <Paragraphs>115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Bookman Old Style</vt:lpstr>
      <vt:lpstr>Calibri</vt:lpstr>
      <vt:lpstr>Cambria</vt:lpstr>
      <vt:lpstr>Gill Sans MT</vt:lpstr>
      <vt:lpstr>Wingdings</vt:lpstr>
      <vt:lpstr>Wingdings 3</vt:lpstr>
      <vt:lpstr>Начальная</vt:lpstr>
      <vt:lpstr>Характеристика основных серосодержащих соединений в нефти и нефтепродуктов </vt:lpstr>
      <vt:lpstr>Презентация PowerPoint</vt:lpstr>
      <vt:lpstr>Презентация PowerPoint</vt:lpstr>
      <vt:lpstr>  Наиболее типичные серосодержащие соединения, обнаруженные в нефтях, приведены ниже:</vt:lpstr>
      <vt:lpstr>  В зависимости от группового состава сероорганические соединения можно условно разделить на три типа:</vt:lpstr>
      <vt:lpstr>Презентация PowerPoint</vt:lpstr>
      <vt:lpstr>Сера</vt:lpstr>
      <vt:lpstr>Презентация PowerPoint</vt:lpstr>
      <vt:lpstr>Сероводород (H2S) </vt:lpstr>
      <vt:lpstr>Основные методы извлечения  сераорганических соединений из нефтей и нефтяных  фракций</vt:lpstr>
      <vt:lpstr>1. Экстракционные методы</vt:lpstr>
      <vt:lpstr>Презентация PowerPoint</vt:lpstr>
      <vt:lpstr>Метод щелочной экстракции</vt:lpstr>
      <vt:lpstr>Методы комплексообразования</vt:lpstr>
      <vt:lpstr>Методы окисления</vt:lpstr>
      <vt:lpstr>Адсорбционно-хроматографические методы</vt:lpstr>
      <vt:lpstr>   Переработка сероводорода: </vt:lpstr>
      <vt:lpstr>Метод Клауса</vt:lpstr>
      <vt:lpstr>Презентация PowerPoint</vt:lpstr>
      <vt:lpstr>Процесс «Бендер»</vt:lpstr>
      <vt:lpstr>Процесс «Мерокс»</vt:lpstr>
      <vt:lpstr>Презентация PowerPoint</vt:lpstr>
      <vt:lpstr>Презентация PowerPoint</vt:lpstr>
      <vt:lpstr>Изучение микроэлементов в нефти позволяет решить ряд важных теоретических и прикладных проблем:</vt:lpstr>
      <vt:lpstr>Металло-порфириновые комплексы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основных серосодержащих соединений в нефти и нефтепродуктов </dc:title>
  <dc:creator>Ернат</dc:creator>
  <cp:lastModifiedBy>Yerna</cp:lastModifiedBy>
  <cp:revision>41</cp:revision>
  <dcterms:created xsi:type="dcterms:W3CDTF">2019-09-08T07:13:08Z</dcterms:created>
  <dcterms:modified xsi:type="dcterms:W3CDTF">2020-09-27T14:55:50Z</dcterms:modified>
</cp:coreProperties>
</file>