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60" r:id="rId4"/>
    <p:sldId id="259" r:id="rId5"/>
    <p:sldId id="258" r:id="rId6"/>
    <p:sldId id="262" r:id="rId7"/>
    <p:sldId id="263" r:id="rId8"/>
    <p:sldId id="264" r:id="rId9"/>
    <p:sldId id="265" r:id="rId10"/>
    <p:sldId id="266" r:id="rId11"/>
    <p:sldId id="267" r:id="rId12"/>
    <p:sldId id="272" r:id="rId13"/>
    <p:sldId id="268" r:id="rId14"/>
    <p:sldId id="269" r:id="rId15"/>
    <p:sldId id="271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89F301-7CF2-4A57-81AB-E5693956E5E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3E037F8-7E7E-42B6-A665-9141239A04D8}">
      <dgm:prSet phldrT="[Текст]"/>
      <dgm:spPr/>
      <dgm:t>
        <a:bodyPr/>
        <a:lstStyle/>
        <a:p>
          <a:r>
            <a:rPr lang="ru-RU" dirty="0" err="1"/>
            <a:t>Термоконтактный</a:t>
          </a:r>
          <a:r>
            <a:rPr lang="ru-RU" dirty="0"/>
            <a:t> пиролиз</a:t>
          </a:r>
        </a:p>
      </dgm:t>
    </dgm:pt>
    <dgm:pt modelId="{981D2BA7-9531-441E-BA90-D4217416FB0C}" type="parTrans" cxnId="{AA794C12-08AA-43C5-994B-4CE79CEFD4E8}">
      <dgm:prSet/>
      <dgm:spPr/>
      <dgm:t>
        <a:bodyPr/>
        <a:lstStyle/>
        <a:p>
          <a:endParaRPr lang="ru-RU"/>
        </a:p>
      </dgm:t>
    </dgm:pt>
    <dgm:pt modelId="{C68C3947-563B-49C2-B3D9-5BB4012B79F4}" type="sibTrans" cxnId="{AA794C12-08AA-43C5-994B-4CE79CEFD4E8}">
      <dgm:prSet/>
      <dgm:spPr/>
      <dgm:t>
        <a:bodyPr/>
        <a:lstStyle/>
        <a:p>
          <a:endParaRPr lang="ru-RU"/>
        </a:p>
      </dgm:t>
    </dgm:pt>
    <dgm:pt modelId="{B5CE784A-6981-4899-BC12-6B2CB4EAB5F9}">
      <dgm:prSet phldrT="[Текст]"/>
      <dgm:spPr/>
      <dgm:t>
        <a:bodyPr/>
        <a:lstStyle/>
        <a:p>
          <a:r>
            <a:rPr lang="ru-RU" dirty="0"/>
            <a:t>Применение расплавов</a:t>
          </a:r>
        </a:p>
      </dgm:t>
    </dgm:pt>
    <dgm:pt modelId="{A97BBA29-8CF5-4CF3-A981-770FDEBA1DD7}" type="parTrans" cxnId="{80D5A434-2CC8-47A9-9A14-93C6BD231A86}">
      <dgm:prSet/>
      <dgm:spPr/>
      <dgm:t>
        <a:bodyPr/>
        <a:lstStyle/>
        <a:p>
          <a:endParaRPr lang="ru-RU"/>
        </a:p>
      </dgm:t>
    </dgm:pt>
    <dgm:pt modelId="{9E4351B3-2CE5-4165-80D1-B03975EC27A9}" type="sibTrans" cxnId="{80D5A434-2CC8-47A9-9A14-93C6BD231A86}">
      <dgm:prSet/>
      <dgm:spPr/>
      <dgm:t>
        <a:bodyPr/>
        <a:lstStyle/>
        <a:p>
          <a:endParaRPr lang="ru-RU"/>
        </a:p>
      </dgm:t>
    </dgm:pt>
    <dgm:pt modelId="{128EB983-9D6F-47EB-9967-03B0C07A661A}">
      <dgm:prSet custT="1"/>
      <dgm:spPr/>
      <dgm:t>
        <a:bodyPr/>
        <a:lstStyle/>
        <a:p>
          <a:r>
            <a:rPr lang="ru-RU" sz="1100" dirty="0"/>
            <a:t>металлов (свинец, висмут, кадмий, олово и др.) и их сплавов, солей (хлоридов, карбонатов и др.), а также шлаковых (оксидных) расплавов</a:t>
          </a:r>
        </a:p>
      </dgm:t>
    </dgm:pt>
    <dgm:pt modelId="{B214ADA9-5011-4A88-B337-D4C96CC186C8}" type="parTrans" cxnId="{58C3EE04-6DF9-4FA4-883C-3B8B77F59EA7}">
      <dgm:prSet/>
      <dgm:spPr/>
      <dgm:t>
        <a:bodyPr/>
        <a:lstStyle/>
        <a:p>
          <a:endParaRPr lang="ru-RU"/>
        </a:p>
      </dgm:t>
    </dgm:pt>
    <dgm:pt modelId="{F6D00899-226F-4006-B614-4D2E3428AE7F}" type="sibTrans" cxnId="{58C3EE04-6DF9-4FA4-883C-3B8B77F59EA7}">
      <dgm:prSet/>
      <dgm:spPr/>
      <dgm:t>
        <a:bodyPr/>
        <a:lstStyle/>
        <a:p>
          <a:endParaRPr lang="ru-RU"/>
        </a:p>
      </dgm:t>
    </dgm:pt>
    <dgm:pt modelId="{286D6D26-F7D8-40D2-93B0-0B82FFAF7F21}">
      <dgm:prSet custT="1"/>
      <dgm:spPr/>
      <dgm:t>
        <a:bodyPr/>
        <a:lstStyle/>
        <a:p>
          <a:endParaRPr lang="ru-RU" sz="1200" dirty="0"/>
        </a:p>
      </dgm:t>
    </dgm:pt>
    <dgm:pt modelId="{80908FBF-D3BB-4C92-8F7B-5F2B3F7418A4}" type="parTrans" cxnId="{3103BA09-1E7F-47EF-93B0-BD646427DABE}">
      <dgm:prSet/>
      <dgm:spPr/>
      <dgm:t>
        <a:bodyPr/>
        <a:lstStyle/>
        <a:p>
          <a:endParaRPr lang="ru-RU"/>
        </a:p>
      </dgm:t>
    </dgm:pt>
    <dgm:pt modelId="{E3229FEC-2BF2-4135-A0F5-CB755C5CFCDF}" type="sibTrans" cxnId="{3103BA09-1E7F-47EF-93B0-BD646427DABE}">
      <dgm:prSet/>
      <dgm:spPr/>
      <dgm:t>
        <a:bodyPr/>
        <a:lstStyle/>
        <a:p>
          <a:endParaRPr lang="ru-RU"/>
        </a:p>
      </dgm:t>
    </dgm:pt>
    <dgm:pt modelId="{98AAC20D-C80D-4928-9FA9-AF11C022B833}">
      <dgm:prSet custT="1"/>
      <dgm:spPr/>
      <dgm:t>
        <a:bodyPr/>
        <a:lstStyle/>
        <a:p>
          <a:r>
            <a:rPr lang="ru-RU" sz="1600" dirty="0"/>
            <a:t>высоконагретых газообразных теплоносителей</a:t>
          </a:r>
        </a:p>
      </dgm:t>
    </dgm:pt>
    <dgm:pt modelId="{D159E548-8ACA-4C00-BC3C-896A92CCE09D}" type="parTrans" cxnId="{2BE277EB-F7EA-468B-B856-8D540E17EFF9}">
      <dgm:prSet/>
      <dgm:spPr/>
      <dgm:t>
        <a:bodyPr/>
        <a:lstStyle/>
        <a:p>
          <a:endParaRPr lang="ru-RU"/>
        </a:p>
      </dgm:t>
    </dgm:pt>
    <dgm:pt modelId="{E5E7CD8E-9915-4C3B-8935-B09C4022F15E}" type="sibTrans" cxnId="{2BE277EB-F7EA-468B-B856-8D540E17EFF9}">
      <dgm:prSet/>
      <dgm:spPr/>
      <dgm:t>
        <a:bodyPr/>
        <a:lstStyle/>
        <a:p>
          <a:endParaRPr lang="ru-RU"/>
        </a:p>
      </dgm:t>
    </dgm:pt>
    <dgm:pt modelId="{71E64A93-8D0D-47B1-9869-0C0BAC882818}" type="pres">
      <dgm:prSet presAssocID="{4389F301-7CF2-4A57-81AB-E5693956E5E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2231318-1AC5-4742-A381-6E0F029A5C03}" type="pres">
      <dgm:prSet presAssocID="{23E037F8-7E7E-42B6-A665-9141239A04D8}" presName="hierRoot1" presStyleCnt="0"/>
      <dgm:spPr/>
    </dgm:pt>
    <dgm:pt modelId="{5FE1B032-5013-4270-BD0F-76D432FB593F}" type="pres">
      <dgm:prSet presAssocID="{23E037F8-7E7E-42B6-A665-9141239A04D8}" presName="composite" presStyleCnt="0"/>
      <dgm:spPr/>
    </dgm:pt>
    <dgm:pt modelId="{9162DBE4-BD39-405D-9146-FB50CC7F3D8F}" type="pres">
      <dgm:prSet presAssocID="{23E037F8-7E7E-42B6-A665-9141239A04D8}" presName="background" presStyleLbl="node0" presStyleIdx="0" presStyleCnt="1"/>
      <dgm:spPr/>
    </dgm:pt>
    <dgm:pt modelId="{28DA9B19-8006-46DE-B924-9FC1277B72CD}" type="pres">
      <dgm:prSet presAssocID="{23E037F8-7E7E-42B6-A665-9141239A04D8}" presName="text" presStyleLbl="fgAcc0" presStyleIdx="0" presStyleCnt="1" custScaleX="186796" custScaleY="46673" custLinFactNeighborX="0" custLinFactNeighborY="-45114">
        <dgm:presLayoutVars>
          <dgm:chPref val="3"/>
        </dgm:presLayoutVars>
      </dgm:prSet>
      <dgm:spPr/>
    </dgm:pt>
    <dgm:pt modelId="{FC762C25-B7D7-4EC9-B8B0-D73994DBD027}" type="pres">
      <dgm:prSet presAssocID="{23E037F8-7E7E-42B6-A665-9141239A04D8}" presName="hierChild2" presStyleCnt="0"/>
      <dgm:spPr/>
    </dgm:pt>
    <dgm:pt modelId="{07665806-B67D-4C62-8C3C-1FC4F7527B39}" type="pres">
      <dgm:prSet presAssocID="{A97BBA29-8CF5-4CF3-A981-770FDEBA1DD7}" presName="Name10" presStyleLbl="parChTrans1D2" presStyleIdx="0" presStyleCnt="2"/>
      <dgm:spPr/>
    </dgm:pt>
    <dgm:pt modelId="{3FDE84BA-6B69-4AE5-995A-53E0A101554B}" type="pres">
      <dgm:prSet presAssocID="{B5CE784A-6981-4899-BC12-6B2CB4EAB5F9}" presName="hierRoot2" presStyleCnt="0"/>
      <dgm:spPr/>
    </dgm:pt>
    <dgm:pt modelId="{E19D9E63-276F-4D22-8E84-CC5D0B1A99F1}" type="pres">
      <dgm:prSet presAssocID="{B5CE784A-6981-4899-BC12-6B2CB4EAB5F9}" presName="composite2" presStyleCnt="0"/>
      <dgm:spPr/>
    </dgm:pt>
    <dgm:pt modelId="{7C9FF449-8049-49B7-997F-FE6300D6819E}" type="pres">
      <dgm:prSet presAssocID="{B5CE784A-6981-4899-BC12-6B2CB4EAB5F9}" presName="background2" presStyleLbl="node2" presStyleIdx="0" presStyleCnt="2"/>
      <dgm:spPr/>
    </dgm:pt>
    <dgm:pt modelId="{1CA1F11C-456E-4628-A5C2-9B5278E34E6E}" type="pres">
      <dgm:prSet presAssocID="{B5CE784A-6981-4899-BC12-6B2CB4EAB5F9}" presName="text2" presStyleLbl="fgAcc2" presStyleIdx="0" presStyleCnt="2" custScaleY="35833" custLinFactNeighborX="-5762" custLinFactNeighborY="-29177">
        <dgm:presLayoutVars>
          <dgm:chPref val="3"/>
        </dgm:presLayoutVars>
      </dgm:prSet>
      <dgm:spPr/>
    </dgm:pt>
    <dgm:pt modelId="{F4737747-F614-4F4D-BF9C-432D2F17C1EF}" type="pres">
      <dgm:prSet presAssocID="{B5CE784A-6981-4899-BC12-6B2CB4EAB5F9}" presName="hierChild3" presStyleCnt="0"/>
      <dgm:spPr/>
    </dgm:pt>
    <dgm:pt modelId="{B9A34357-F4CF-4DAC-8899-52BC5E2E945E}" type="pres">
      <dgm:prSet presAssocID="{B214ADA9-5011-4A88-B337-D4C96CC186C8}" presName="Name17" presStyleLbl="parChTrans1D3" presStyleIdx="0" presStyleCnt="2"/>
      <dgm:spPr/>
    </dgm:pt>
    <dgm:pt modelId="{BA12AB0B-93C4-4B33-9CC7-DC047ABF87FC}" type="pres">
      <dgm:prSet presAssocID="{128EB983-9D6F-47EB-9967-03B0C07A661A}" presName="hierRoot3" presStyleCnt="0"/>
      <dgm:spPr/>
    </dgm:pt>
    <dgm:pt modelId="{5BD909FF-870D-4EAC-A822-21C41D3EBD1D}" type="pres">
      <dgm:prSet presAssocID="{128EB983-9D6F-47EB-9967-03B0C07A661A}" presName="composite3" presStyleCnt="0"/>
      <dgm:spPr/>
    </dgm:pt>
    <dgm:pt modelId="{A9872D5E-937F-411D-8AD1-39FC1E379E64}" type="pres">
      <dgm:prSet presAssocID="{128EB983-9D6F-47EB-9967-03B0C07A661A}" presName="background3" presStyleLbl="node3" presStyleIdx="0" presStyleCnt="2"/>
      <dgm:spPr/>
    </dgm:pt>
    <dgm:pt modelId="{692DBCA4-5CE6-4687-B6E2-9106167F43D6}" type="pres">
      <dgm:prSet presAssocID="{128EB983-9D6F-47EB-9967-03B0C07A661A}" presName="text3" presStyleLbl="fgAcc3" presStyleIdx="0" presStyleCnt="2" custScaleX="52786" custScaleY="136971" custLinFactNeighborX="-18899" custLinFactNeighborY="-49400">
        <dgm:presLayoutVars>
          <dgm:chPref val="3"/>
        </dgm:presLayoutVars>
      </dgm:prSet>
      <dgm:spPr/>
    </dgm:pt>
    <dgm:pt modelId="{3282D9F7-35C0-4D23-964C-90A30CC343E0}" type="pres">
      <dgm:prSet presAssocID="{128EB983-9D6F-47EB-9967-03B0C07A661A}" presName="hierChild4" presStyleCnt="0"/>
      <dgm:spPr/>
    </dgm:pt>
    <dgm:pt modelId="{E89296FD-3604-49B0-8E4C-9608207419EF}" type="pres">
      <dgm:prSet presAssocID="{80908FBF-D3BB-4C92-8F7B-5F2B3F7418A4}" presName="Name17" presStyleLbl="parChTrans1D3" presStyleIdx="1" presStyleCnt="2"/>
      <dgm:spPr/>
    </dgm:pt>
    <dgm:pt modelId="{AC8DD9BB-B432-435C-9CBA-D14F271DEEAC}" type="pres">
      <dgm:prSet presAssocID="{286D6D26-F7D8-40D2-93B0-0B82FFAF7F21}" presName="hierRoot3" presStyleCnt="0"/>
      <dgm:spPr/>
    </dgm:pt>
    <dgm:pt modelId="{81951436-F33C-4451-BA33-D20F29E9A1E2}" type="pres">
      <dgm:prSet presAssocID="{286D6D26-F7D8-40D2-93B0-0B82FFAF7F21}" presName="composite3" presStyleCnt="0"/>
      <dgm:spPr/>
    </dgm:pt>
    <dgm:pt modelId="{DBCC0621-6846-4AC8-8238-7B243934E8B1}" type="pres">
      <dgm:prSet presAssocID="{286D6D26-F7D8-40D2-93B0-0B82FFAF7F21}" presName="background3" presStyleLbl="node3" presStyleIdx="1" presStyleCnt="2"/>
      <dgm:spPr/>
    </dgm:pt>
    <dgm:pt modelId="{C2933A9A-1BF9-4747-8E87-24D0B4E6DF14}" type="pres">
      <dgm:prSet presAssocID="{286D6D26-F7D8-40D2-93B0-0B82FFAF7F21}" presName="text3" presStyleLbl="fgAcc3" presStyleIdx="1" presStyleCnt="2" custScaleX="80176" custScaleY="165459" custLinFactNeighborX="-20570" custLinFactNeighborY="-17062">
        <dgm:presLayoutVars>
          <dgm:chPref val="3"/>
        </dgm:presLayoutVars>
      </dgm:prSet>
      <dgm:spPr/>
    </dgm:pt>
    <dgm:pt modelId="{E350E133-4342-4268-8EC7-CF36BF9AB077}" type="pres">
      <dgm:prSet presAssocID="{286D6D26-F7D8-40D2-93B0-0B82FFAF7F21}" presName="hierChild4" presStyleCnt="0"/>
      <dgm:spPr/>
    </dgm:pt>
    <dgm:pt modelId="{3CCE0224-2984-45FB-AA49-8D3FC0828D27}" type="pres">
      <dgm:prSet presAssocID="{D159E548-8ACA-4C00-BC3C-896A92CCE09D}" presName="Name10" presStyleLbl="parChTrans1D2" presStyleIdx="1" presStyleCnt="2"/>
      <dgm:spPr/>
    </dgm:pt>
    <dgm:pt modelId="{3EAA3693-5733-47AA-ADC1-6B0D521405A4}" type="pres">
      <dgm:prSet presAssocID="{98AAC20D-C80D-4928-9FA9-AF11C022B833}" presName="hierRoot2" presStyleCnt="0"/>
      <dgm:spPr/>
    </dgm:pt>
    <dgm:pt modelId="{E8A4B68D-884A-4A71-BA4B-B93F5C0AAB7B}" type="pres">
      <dgm:prSet presAssocID="{98AAC20D-C80D-4928-9FA9-AF11C022B833}" presName="composite2" presStyleCnt="0"/>
      <dgm:spPr/>
    </dgm:pt>
    <dgm:pt modelId="{4F881693-5897-4CFA-A35D-F737E0EB5DDC}" type="pres">
      <dgm:prSet presAssocID="{98AAC20D-C80D-4928-9FA9-AF11C022B833}" presName="background2" presStyleLbl="node2" presStyleIdx="1" presStyleCnt="2"/>
      <dgm:spPr/>
    </dgm:pt>
    <dgm:pt modelId="{EE363E3A-E88F-4D71-84D4-7BE8C66F3112}" type="pres">
      <dgm:prSet presAssocID="{98AAC20D-C80D-4928-9FA9-AF11C022B833}" presName="text2" presStyleLbl="fgAcc2" presStyleIdx="1" presStyleCnt="2" custScaleX="116838" custScaleY="45428">
        <dgm:presLayoutVars>
          <dgm:chPref val="3"/>
        </dgm:presLayoutVars>
      </dgm:prSet>
      <dgm:spPr/>
    </dgm:pt>
    <dgm:pt modelId="{5567BFBB-3F7B-4015-ABD9-A7184610BC9F}" type="pres">
      <dgm:prSet presAssocID="{98AAC20D-C80D-4928-9FA9-AF11C022B833}" presName="hierChild3" presStyleCnt="0"/>
      <dgm:spPr/>
    </dgm:pt>
  </dgm:ptLst>
  <dgm:cxnLst>
    <dgm:cxn modelId="{58C3EE04-6DF9-4FA4-883C-3B8B77F59EA7}" srcId="{B5CE784A-6981-4899-BC12-6B2CB4EAB5F9}" destId="{128EB983-9D6F-47EB-9967-03B0C07A661A}" srcOrd="0" destOrd="0" parTransId="{B214ADA9-5011-4A88-B337-D4C96CC186C8}" sibTransId="{F6D00899-226F-4006-B614-4D2E3428AE7F}"/>
    <dgm:cxn modelId="{3103BA09-1E7F-47EF-93B0-BD646427DABE}" srcId="{B5CE784A-6981-4899-BC12-6B2CB4EAB5F9}" destId="{286D6D26-F7D8-40D2-93B0-0B82FFAF7F21}" srcOrd="1" destOrd="0" parTransId="{80908FBF-D3BB-4C92-8F7B-5F2B3F7418A4}" sibTransId="{E3229FEC-2BF2-4135-A0F5-CB755C5CFCDF}"/>
    <dgm:cxn modelId="{87F21A0D-B874-4C6D-A505-1FC2B86E23B3}" type="presOf" srcId="{4389F301-7CF2-4A57-81AB-E5693956E5ED}" destId="{71E64A93-8D0D-47B1-9869-0C0BAC882818}" srcOrd="0" destOrd="0" presId="urn:microsoft.com/office/officeart/2005/8/layout/hierarchy1"/>
    <dgm:cxn modelId="{AA794C12-08AA-43C5-994B-4CE79CEFD4E8}" srcId="{4389F301-7CF2-4A57-81AB-E5693956E5ED}" destId="{23E037F8-7E7E-42B6-A665-9141239A04D8}" srcOrd="0" destOrd="0" parTransId="{981D2BA7-9531-441E-BA90-D4217416FB0C}" sibTransId="{C68C3947-563B-49C2-B3D9-5BB4012B79F4}"/>
    <dgm:cxn modelId="{CA299C19-F369-408A-8781-FDEF763D0FA6}" type="presOf" srcId="{98AAC20D-C80D-4928-9FA9-AF11C022B833}" destId="{EE363E3A-E88F-4D71-84D4-7BE8C66F3112}" srcOrd="0" destOrd="0" presId="urn:microsoft.com/office/officeart/2005/8/layout/hierarchy1"/>
    <dgm:cxn modelId="{80D5A434-2CC8-47A9-9A14-93C6BD231A86}" srcId="{23E037F8-7E7E-42B6-A665-9141239A04D8}" destId="{B5CE784A-6981-4899-BC12-6B2CB4EAB5F9}" srcOrd="0" destOrd="0" parTransId="{A97BBA29-8CF5-4CF3-A981-770FDEBA1DD7}" sibTransId="{9E4351B3-2CE5-4165-80D1-B03975EC27A9}"/>
    <dgm:cxn modelId="{0E665035-C141-42B0-80CB-D609914942E4}" type="presOf" srcId="{128EB983-9D6F-47EB-9967-03B0C07A661A}" destId="{692DBCA4-5CE6-4687-B6E2-9106167F43D6}" srcOrd="0" destOrd="0" presId="urn:microsoft.com/office/officeart/2005/8/layout/hierarchy1"/>
    <dgm:cxn modelId="{4EB62D37-B70F-49DD-BE2C-F9017177DD12}" type="presOf" srcId="{B214ADA9-5011-4A88-B337-D4C96CC186C8}" destId="{B9A34357-F4CF-4DAC-8899-52BC5E2E945E}" srcOrd="0" destOrd="0" presId="urn:microsoft.com/office/officeart/2005/8/layout/hierarchy1"/>
    <dgm:cxn modelId="{CC567B6E-6CBC-4498-BC5E-670AFD4F3C06}" type="presOf" srcId="{B5CE784A-6981-4899-BC12-6B2CB4EAB5F9}" destId="{1CA1F11C-456E-4628-A5C2-9B5278E34E6E}" srcOrd="0" destOrd="0" presId="urn:microsoft.com/office/officeart/2005/8/layout/hierarchy1"/>
    <dgm:cxn modelId="{9F265871-8AC9-422B-87CB-4CB76B0B699E}" type="presOf" srcId="{80908FBF-D3BB-4C92-8F7B-5F2B3F7418A4}" destId="{E89296FD-3604-49B0-8E4C-9608207419EF}" srcOrd="0" destOrd="0" presId="urn:microsoft.com/office/officeart/2005/8/layout/hierarchy1"/>
    <dgm:cxn modelId="{7EF36E75-C00B-4B74-B38B-76629F76D0EA}" type="presOf" srcId="{A97BBA29-8CF5-4CF3-A981-770FDEBA1DD7}" destId="{07665806-B67D-4C62-8C3C-1FC4F7527B39}" srcOrd="0" destOrd="0" presId="urn:microsoft.com/office/officeart/2005/8/layout/hierarchy1"/>
    <dgm:cxn modelId="{DFF28EDF-9741-4A2C-A08E-C5178DB8C7D8}" type="presOf" srcId="{D159E548-8ACA-4C00-BC3C-896A92CCE09D}" destId="{3CCE0224-2984-45FB-AA49-8D3FC0828D27}" srcOrd="0" destOrd="0" presId="urn:microsoft.com/office/officeart/2005/8/layout/hierarchy1"/>
    <dgm:cxn modelId="{2BE277EB-F7EA-468B-B856-8D540E17EFF9}" srcId="{23E037F8-7E7E-42B6-A665-9141239A04D8}" destId="{98AAC20D-C80D-4928-9FA9-AF11C022B833}" srcOrd="1" destOrd="0" parTransId="{D159E548-8ACA-4C00-BC3C-896A92CCE09D}" sibTransId="{E5E7CD8E-9915-4C3B-8935-B09C4022F15E}"/>
    <dgm:cxn modelId="{20C6EFF0-4AE2-4408-B620-443060082021}" type="presOf" srcId="{23E037F8-7E7E-42B6-A665-9141239A04D8}" destId="{28DA9B19-8006-46DE-B924-9FC1277B72CD}" srcOrd="0" destOrd="0" presId="urn:microsoft.com/office/officeart/2005/8/layout/hierarchy1"/>
    <dgm:cxn modelId="{326520FD-0340-4F75-9732-BD25D189ED6F}" type="presOf" srcId="{286D6D26-F7D8-40D2-93B0-0B82FFAF7F21}" destId="{C2933A9A-1BF9-4747-8E87-24D0B4E6DF14}" srcOrd="0" destOrd="0" presId="urn:microsoft.com/office/officeart/2005/8/layout/hierarchy1"/>
    <dgm:cxn modelId="{439BEB5F-7741-499D-88D2-B03B4E17A0DC}" type="presParOf" srcId="{71E64A93-8D0D-47B1-9869-0C0BAC882818}" destId="{82231318-1AC5-4742-A381-6E0F029A5C03}" srcOrd="0" destOrd="0" presId="urn:microsoft.com/office/officeart/2005/8/layout/hierarchy1"/>
    <dgm:cxn modelId="{F059AA9B-B421-47C1-90E0-65787F60D156}" type="presParOf" srcId="{82231318-1AC5-4742-A381-6E0F029A5C03}" destId="{5FE1B032-5013-4270-BD0F-76D432FB593F}" srcOrd="0" destOrd="0" presId="urn:microsoft.com/office/officeart/2005/8/layout/hierarchy1"/>
    <dgm:cxn modelId="{C5748183-8CD4-4DE8-93CE-3E4559406031}" type="presParOf" srcId="{5FE1B032-5013-4270-BD0F-76D432FB593F}" destId="{9162DBE4-BD39-405D-9146-FB50CC7F3D8F}" srcOrd="0" destOrd="0" presId="urn:microsoft.com/office/officeart/2005/8/layout/hierarchy1"/>
    <dgm:cxn modelId="{9937C837-CF76-4F98-B5E8-DCEBEEBBBFAA}" type="presParOf" srcId="{5FE1B032-5013-4270-BD0F-76D432FB593F}" destId="{28DA9B19-8006-46DE-B924-9FC1277B72CD}" srcOrd="1" destOrd="0" presId="urn:microsoft.com/office/officeart/2005/8/layout/hierarchy1"/>
    <dgm:cxn modelId="{C9823B57-7C2A-4CED-8D1C-8F634B4EBAD7}" type="presParOf" srcId="{82231318-1AC5-4742-A381-6E0F029A5C03}" destId="{FC762C25-B7D7-4EC9-B8B0-D73994DBD027}" srcOrd="1" destOrd="0" presId="urn:microsoft.com/office/officeart/2005/8/layout/hierarchy1"/>
    <dgm:cxn modelId="{91F5D5F7-E35C-4996-AA8E-4DAD52CAD6B0}" type="presParOf" srcId="{FC762C25-B7D7-4EC9-B8B0-D73994DBD027}" destId="{07665806-B67D-4C62-8C3C-1FC4F7527B39}" srcOrd="0" destOrd="0" presId="urn:microsoft.com/office/officeart/2005/8/layout/hierarchy1"/>
    <dgm:cxn modelId="{14D2D514-A390-40C4-BECC-DB84438AA2CD}" type="presParOf" srcId="{FC762C25-B7D7-4EC9-B8B0-D73994DBD027}" destId="{3FDE84BA-6B69-4AE5-995A-53E0A101554B}" srcOrd="1" destOrd="0" presId="urn:microsoft.com/office/officeart/2005/8/layout/hierarchy1"/>
    <dgm:cxn modelId="{4F012100-8584-49D2-8813-A14BFD8A252B}" type="presParOf" srcId="{3FDE84BA-6B69-4AE5-995A-53E0A101554B}" destId="{E19D9E63-276F-4D22-8E84-CC5D0B1A99F1}" srcOrd="0" destOrd="0" presId="urn:microsoft.com/office/officeart/2005/8/layout/hierarchy1"/>
    <dgm:cxn modelId="{0A3389E9-6CDA-4118-9F78-8F24F9461209}" type="presParOf" srcId="{E19D9E63-276F-4D22-8E84-CC5D0B1A99F1}" destId="{7C9FF449-8049-49B7-997F-FE6300D6819E}" srcOrd="0" destOrd="0" presId="urn:microsoft.com/office/officeart/2005/8/layout/hierarchy1"/>
    <dgm:cxn modelId="{D6B355F5-DCF1-4BFF-AD86-5E4AA7CA57E5}" type="presParOf" srcId="{E19D9E63-276F-4D22-8E84-CC5D0B1A99F1}" destId="{1CA1F11C-456E-4628-A5C2-9B5278E34E6E}" srcOrd="1" destOrd="0" presId="urn:microsoft.com/office/officeart/2005/8/layout/hierarchy1"/>
    <dgm:cxn modelId="{F14D397E-C525-4AC6-A321-A29F59FDA626}" type="presParOf" srcId="{3FDE84BA-6B69-4AE5-995A-53E0A101554B}" destId="{F4737747-F614-4F4D-BF9C-432D2F17C1EF}" srcOrd="1" destOrd="0" presId="urn:microsoft.com/office/officeart/2005/8/layout/hierarchy1"/>
    <dgm:cxn modelId="{6188E863-8725-42D6-812A-A0EC3EE4CC6F}" type="presParOf" srcId="{F4737747-F614-4F4D-BF9C-432D2F17C1EF}" destId="{B9A34357-F4CF-4DAC-8899-52BC5E2E945E}" srcOrd="0" destOrd="0" presId="urn:microsoft.com/office/officeart/2005/8/layout/hierarchy1"/>
    <dgm:cxn modelId="{23765C1E-B79F-4DA3-A384-E8938BE4F712}" type="presParOf" srcId="{F4737747-F614-4F4D-BF9C-432D2F17C1EF}" destId="{BA12AB0B-93C4-4B33-9CC7-DC047ABF87FC}" srcOrd="1" destOrd="0" presId="urn:microsoft.com/office/officeart/2005/8/layout/hierarchy1"/>
    <dgm:cxn modelId="{4873320C-B6BE-4E9F-A02E-1BC54DCCED64}" type="presParOf" srcId="{BA12AB0B-93C4-4B33-9CC7-DC047ABF87FC}" destId="{5BD909FF-870D-4EAC-A822-21C41D3EBD1D}" srcOrd="0" destOrd="0" presId="urn:microsoft.com/office/officeart/2005/8/layout/hierarchy1"/>
    <dgm:cxn modelId="{6168DF2A-11BE-45F0-83D1-E9F1A743DE05}" type="presParOf" srcId="{5BD909FF-870D-4EAC-A822-21C41D3EBD1D}" destId="{A9872D5E-937F-411D-8AD1-39FC1E379E64}" srcOrd="0" destOrd="0" presId="urn:microsoft.com/office/officeart/2005/8/layout/hierarchy1"/>
    <dgm:cxn modelId="{C51E978E-71D9-4690-9C14-09BDCD2F0051}" type="presParOf" srcId="{5BD909FF-870D-4EAC-A822-21C41D3EBD1D}" destId="{692DBCA4-5CE6-4687-B6E2-9106167F43D6}" srcOrd="1" destOrd="0" presId="urn:microsoft.com/office/officeart/2005/8/layout/hierarchy1"/>
    <dgm:cxn modelId="{DEBAAFD9-7CCD-41CB-9926-568937B03A9F}" type="presParOf" srcId="{BA12AB0B-93C4-4B33-9CC7-DC047ABF87FC}" destId="{3282D9F7-35C0-4D23-964C-90A30CC343E0}" srcOrd="1" destOrd="0" presId="urn:microsoft.com/office/officeart/2005/8/layout/hierarchy1"/>
    <dgm:cxn modelId="{1CDB2B60-5464-4EF4-AFB0-85B6125787FD}" type="presParOf" srcId="{F4737747-F614-4F4D-BF9C-432D2F17C1EF}" destId="{E89296FD-3604-49B0-8E4C-9608207419EF}" srcOrd="2" destOrd="0" presId="urn:microsoft.com/office/officeart/2005/8/layout/hierarchy1"/>
    <dgm:cxn modelId="{EF91439D-E0B3-4F49-B87D-02D5F5368D0A}" type="presParOf" srcId="{F4737747-F614-4F4D-BF9C-432D2F17C1EF}" destId="{AC8DD9BB-B432-435C-9CBA-D14F271DEEAC}" srcOrd="3" destOrd="0" presId="urn:microsoft.com/office/officeart/2005/8/layout/hierarchy1"/>
    <dgm:cxn modelId="{80C372D3-1A3D-4F49-BBA5-31D6B5832E09}" type="presParOf" srcId="{AC8DD9BB-B432-435C-9CBA-D14F271DEEAC}" destId="{81951436-F33C-4451-BA33-D20F29E9A1E2}" srcOrd="0" destOrd="0" presId="urn:microsoft.com/office/officeart/2005/8/layout/hierarchy1"/>
    <dgm:cxn modelId="{8EAB4283-EAEB-4952-80FD-EFA14F8A3034}" type="presParOf" srcId="{81951436-F33C-4451-BA33-D20F29E9A1E2}" destId="{DBCC0621-6846-4AC8-8238-7B243934E8B1}" srcOrd="0" destOrd="0" presId="urn:microsoft.com/office/officeart/2005/8/layout/hierarchy1"/>
    <dgm:cxn modelId="{7339FC35-190A-4B55-B86C-9F12850CA65D}" type="presParOf" srcId="{81951436-F33C-4451-BA33-D20F29E9A1E2}" destId="{C2933A9A-1BF9-4747-8E87-24D0B4E6DF14}" srcOrd="1" destOrd="0" presId="urn:microsoft.com/office/officeart/2005/8/layout/hierarchy1"/>
    <dgm:cxn modelId="{EC736534-5808-4A38-B6EB-809DA528B396}" type="presParOf" srcId="{AC8DD9BB-B432-435C-9CBA-D14F271DEEAC}" destId="{E350E133-4342-4268-8EC7-CF36BF9AB077}" srcOrd="1" destOrd="0" presId="urn:microsoft.com/office/officeart/2005/8/layout/hierarchy1"/>
    <dgm:cxn modelId="{9FA2EC94-3AF4-4904-AD7C-AEAAB62EE729}" type="presParOf" srcId="{FC762C25-B7D7-4EC9-B8B0-D73994DBD027}" destId="{3CCE0224-2984-45FB-AA49-8D3FC0828D27}" srcOrd="2" destOrd="0" presId="urn:microsoft.com/office/officeart/2005/8/layout/hierarchy1"/>
    <dgm:cxn modelId="{175A54DA-0FB7-4D89-9942-5C905EF95348}" type="presParOf" srcId="{FC762C25-B7D7-4EC9-B8B0-D73994DBD027}" destId="{3EAA3693-5733-47AA-ADC1-6B0D521405A4}" srcOrd="3" destOrd="0" presId="urn:microsoft.com/office/officeart/2005/8/layout/hierarchy1"/>
    <dgm:cxn modelId="{3E212B00-FDBB-4F85-99BC-2D34BE047F24}" type="presParOf" srcId="{3EAA3693-5733-47AA-ADC1-6B0D521405A4}" destId="{E8A4B68D-884A-4A71-BA4B-B93F5C0AAB7B}" srcOrd="0" destOrd="0" presId="urn:microsoft.com/office/officeart/2005/8/layout/hierarchy1"/>
    <dgm:cxn modelId="{0842AC70-F96B-43AA-8E6B-5E261BD4A7E5}" type="presParOf" srcId="{E8A4B68D-884A-4A71-BA4B-B93F5C0AAB7B}" destId="{4F881693-5897-4CFA-A35D-F737E0EB5DDC}" srcOrd="0" destOrd="0" presId="urn:microsoft.com/office/officeart/2005/8/layout/hierarchy1"/>
    <dgm:cxn modelId="{EF833111-E9C0-4057-8DA7-119A6126339B}" type="presParOf" srcId="{E8A4B68D-884A-4A71-BA4B-B93F5C0AAB7B}" destId="{EE363E3A-E88F-4D71-84D4-7BE8C66F3112}" srcOrd="1" destOrd="0" presId="urn:microsoft.com/office/officeart/2005/8/layout/hierarchy1"/>
    <dgm:cxn modelId="{2975802A-7021-418C-B941-2C0D2CFA091C}" type="presParOf" srcId="{3EAA3693-5733-47AA-ADC1-6B0D521405A4}" destId="{5567BFBB-3F7B-4015-ABD9-A7184610BC9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CE0224-2984-45FB-AA49-8D3FC0828D27}">
      <dsp:nvSpPr>
        <dsp:cNvPr id="0" name=""/>
        <dsp:cNvSpPr/>
      </dsp:nvSpPr>
      <dsp:spPr>
        <a:xfrm>
          <a:off x="4428168" y="499479"/>
          <a:ext cx="1599627" cy="10399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7448"/>
              </a:lnTo>
              <a:lnTo>
                <a:pt x="1599627" y="797448"/>
              </a:lnTo>
              <a:lnTo>
                <a:pt x="1599627" y="10399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9296FD-3604-49B0-8E4C-9608207419EF}">
      <dsp:nvSpPr>
        <dsp:cNvPr id="0" name=""/>
        <dsp:cNvSpPr/>
      </dsp:nvSpPr>
      <dsp:spPr>
        <a:xfrm>
          <a:off x="2457344" y="1650050"/>
          <a:ext cx="594086" cy="9626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0158"/>
              </a:lnTo>
              <a:lnTo>
                <a:pt x="594086" y="720158"/>
              </a:lnTo>
              <a:lnTo>
                <a:pt x="594086" y="96264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A34357-F4CF-4DAC-8899-52BC5E2E945E}">
      <dsp:nvSpPr>
        <dsp:cNvPr id="0" name=""/>
        <dsp:cNvSpPr/>
      </dsp:nvSpPr>
      <dsp:spPr>
        <a:xfrm>
          <a:off x="773300" y="1650050"/>
          <a:ext cx="1684043" cy="425138"/>
        </a:xfrm>
        <a:custGeom>
          <a:avLst/>
          <a:gdLst/>
          <a:ahLst/>
          <a:cxnLst/>
          <a:rect l="0" t="0" r="0" b="0"/>
          <a:pathLst>
            <a:path>
              <a:moveTo>
                <a:pt x="1684043" y="0"/>
              </a:moveTo>
              <a:lnTo>
                <a:pt x="1684043" y="182649"/>
              </a:lnTo>
              <a:lnTo>
                <a:pt x="0" y="182649"/>
              </a:lnTo>
              <a:lnTo>
                <a:pt x="0" y="4251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665806-B67D-4C62-8C3C-1FC4F7527B39}">
      <dsp:nvSpPr>
        <dsp:cNvPr id="0" name=""/>
        <dsp:cNvSpPr/>
      </dsp:nvSpPr>
      <dsp:spPr>
        <a:xfrm>
          <a:off x="2457344" y="499479"/>
          <a:ext cx="1970824" cy="554969"/>
        </a:xfrm>
        <a:custGeom>
          <a:avLst/>
          <a:gdLst/>
          <a:ahLst/>
          <a:cxnLst/>
          <a:rect l="0" t="0" r="0" b="0"/>
          <a:pathLst>
            <a:path>
              <a:moveTo>
                <a:pt x="1970824" y="0"/>
              </a:moveTo>
              <a:lnTo>
                <a:pt x="1970824" y="312480"/>
              </a:lnTo>
              <a:lnTo>
                <a:pt x="0" y="312480"/>
              </a:lnTo>
              <a:lnTo>
                <a:pt x="0" y="55496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62DBE4-BD39-405D-9146-FB50CC7F3D8F}">
      <dsp:nvSpPr>
        <dsp:cNvPr id="0" name=""/>
        <dsp:cNvSpPr/>
      </dsp:nvSpPr>
      <dsp:spPr>
        <a:xfrm>
          <a:off x="1983409" y="-276299"/>
          <a:ext cx="4889519" cy="7757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DA9B19-8006-46DE-B924-9FC1277B72CD}">
      <dsp:nvSpPr>
        <dsp:cNvPr id="0" name=""/>
        <dsp:cNvSpPr/>
      </dsp:nvSpPr>
      <dsp:spPr>
        <a:xfrm>
          <a:off x="2274250" y="0"/>
          <a:ext cx="4889519" cy="7757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 err="1"/>
            <a:t>Термоконтактный</a:t>
          </a:r>
          <a:r>
            <a:rPr lang="ru-RU" sz="1700" kern="1200" dirty="0"/>
            <a:t> пиролиз</a:t>
          </a:r>
        </a:p>
      </dsp:txBody>
      <dsp:txXfrm>
        <a:off x="2274250" y="0"/>
        <a:ext cx="4889519" cy="775779"/>
      </dsp:txXfrm>
    </dsp:sp>
    <dsp:sp modelId="{7C9FF449-8049-49B7-997F-FE6300D6819E}">
      <dsp:nvSpPr>
        <dsp:cNvPr id="0" name=""/>
        <dsp:cNvSpPr/>
      </dsp:nvSpPr>
      <dsp:spPr>
        <a:xfrm>
          <a:off x="1148558" y="1054448"/>
          <a:ext cx="2617571" cy="5956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A1F11C-456E-4628-A5C2-9B5278E34E6E}">
      <dsp:nvSpPr>
        <dsp:cNvPr id="0" name=""/>
        <dsp:cNvSpPr/>
      </dsp:nvSpPr>
      <dsp:spPr>
        <a:xfrm>
          <a:off x="1439399" y="1330748"/>
          <a:ext cx="2617571" cy="5956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Применение расплавов</a:t>
          </a:r>
        </a:p>
      </dsp:txBody>
      <dsp:txXfrm>
        <a:off x="1439399" y="1330748"/>
        <a:ext cx="2617571" cy="595601"/>
      </dsp:txXfrm>
    </dsp:sp>
    <dsp:sp modelId="{A9872D5E-937F-411D-8AD1-39FC1E379E64}">
      <dsp:nvSpPr>
        <dsp:cNvPr id="0" name=""/>
        <dsp:cNvSpPr/>
      </dsp:nvSpPr>
      <dsp:spPr>
        <a:xfrm>
          <a:off x="82444" y="2075188"/>
          <a:ext cx="1381711" cy="22766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2DBCA4-5CE6-4687-B6E2-9106167F43D6}">
      <dsp:nvSpPr>
        <dsp:cNvPr id="0" name=""/>
        <dsp:cNvSpPr/>
      </dsp:nvSpPr>
      <dsp:spPr>
        <a:xfrm>
          <a:off x="373285" y="2351488"/>
          <a:ext cx="1381711" cy="22766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металлов (свинец, висмут, кадмий, олово и др.) и их сплавов, солей (хлоридов, карбонатов и др.), а также шлаковых (оксидных) расплавов</a:t>
          </a:r>
        </a:p>
      </dsp:txBody>
      <dsp:txXfrm>
        <a:off x="373285" y="2351488"/>
        <a:ext cx="1381711" cy="2276674"/>
      </dsp:txXfrm>
    </dsp:sp>
    <dsp:sp modelId="{DBCC0621-6846-4AC8-8238-7B243934E8B1}">
      <dsp:nvSpPr>
        <dsp:cNvPr id="0" name=""/>
        <dsp:cNvSpPr/>
      </dsp:nvSpPr>
      <dsp:spPr>
        <a:xfrm>
          <a:off x="2002098" y="2612697"/>
          <a:ext cx="2098664" cy="27501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933A9A-1BF9-4747-8E87-24D0B4E6DF14}">
      <dsp:nvSpPr>
        <dsp:cNvPr id="0" name=""/>
        <dsp:cNvSpPr/>
      </dsp:nvSpPr>
      <dsp:spPr>
        <a:xfrm>
          <a:off x="2292940" y="2888996"/>
          <a:ext cx="2098664" cy="27501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200" kern="1200" dirty="0"/>
        </a:p>
      </dsp:txBody>
      <dsp:txXfrm>
        <a:off x="2292940" y="2888996"/>
        <a:ext cx="2098664" cy="2750190"/>
      </dsp:txXfrm>
    </dsp:sp>
    <dsp:sp modelId="{4F881693-5897-4CFA-A35D-F737E0EB5DDC}">
      <dsp:nvSpPr>
        <dsp:cNvPr id="0" name=""/>
        <dsp:cNvSpPr/>
      </dsp:nvSpPr>
      <dsp:spPr>
        <a:xfrm>
          <a:off x="4498636" y="1539416"/>
          <a:ext cx="3058318" cy="7550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363E3A-E88F-4D71-84D4-7BE8C66F3112}">
      <dsp:nvSpPr>
        <dsp:cNvPr id="0" name=""/>
        <dsp:cNvSpPr/>
      </dsp:nvSpPr>
      <dsp:spPr>
        <a:xfrm>
          <a:off x="4789478" y="1815716"/>
          <a:ext cx="3058318" cy="7550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высоконагретых газообразных теплоносителей</a:t>
          </a:r>
        </a:p>
      </dsp:txBody>
      <dsp:txXfrm>
        <a:off x="4789478" y="1815716"/>
        <a:ext cx="3058318" cy="7550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4E9E60-CA47-4BDD-9CD1-E34EF46408CC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D7759-81B4-4F9B-A218-D3F0326B52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770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3D7759-81B4-4F9B-A218-D3F0326B526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0755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Вторичные процессы перегонки нефти. </a:t>
            </a:r>
            <a:br>
              <a:rPr lang="ru-RU" dirty="0"/>
            </a:br>
            <a:r>
              <a:rPr lang="ru-RU" dirty="0"/>
              <a:t>Технология термических процессов переработки нефтяного сырья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859216" cy="936104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/>
              <a:t> Пиролиз с использованием </a:t>
            </a:r>
            <a:r>
              <a:rPr lang="ru-RU" dirty="0" err="1"/>
              <a:t>высоконагретых</a:t>
            </a:r>
            <a:r>
              <a:rPr lang="ru-RU" dirty="0"/>
              <a:t> газообразных теплоносителей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07504" y="1052736"/>
            <a:ext cx="8352928" cy="5256584"/>
          </a:xfrm>
        </p:spPr>
        <p:txBody>
          <a:bodyPr>
            <a:noAutofit/>
          </a:bodyPr>
          <a:lstStyle/>
          <a:p>
            <a:pPr algn="just"/>
            <a:r>
              <a:rPr lang="ru-RU" sz="1800" dirty="0"/>
              <a:t>Первоначально использовали дымовые газы или их смесь с перегретым водяным паром преимущественно для получения ацетилена. Однако невысокие </a:t>
            </a:r>
            <a:r>
              <a:rPr lang="ru-RU" sz="1800" dirty="0" err="1"/>
              <a:t>технико</a:t>
            </a:r>
            <a:r>
              <a:rPr lang="ru-RU" sz="1800" dirty="0"/>
              <a:t>- экономические показатели этого направления заставили отказаться от него, ориентируясь на перегретый до 1600-2000ºС водяной пар. </a:t>
            </a:r>
          </a:p>
          <a:p>
            <a:pPr algn="just"/>
            <a:r>
              <a:rPr lang="ru-RU" sz="1800" dirty="0"/>
              <a:t>При температуре 900-1200ºС (на выходе из адиабатического реактора) и времени пребывания 0,005 с из нефти получают </a:t>
            </a:r>
            <a:r>
              <a:rPr lang="ru-RU" sz="1800" dirty="0" err="1"/>
              <a:t>пирогаз</a:t>
            </a:r>
            <a:r>
              <a:rPr lang="ru-RU" sz="1800" dirty="0"/>
              <a:t> с высоким содержанием этилена (до 21%) и ацетилена (до 13%), а также жидкий продукт, предназначенный для производства графитовых материалов. </a:t>
            </a:r>
          </a:p>
          <a:p>
            <a:pPr algn="just"/>
            <a:r>
              <a:rPr lang="ru-RU" sz="1800" dirty="0"/>
              <a:t>Японская фирма “</a:t>
            </a:r>
            <a:r>
              <a:rPr lang="ru-RU" sz="1800" dirty="0" err="1"/>
              <a:t>Kurecha</a:t>
            </a:r>
            <a:r>
              <a:rPr lang="ru-RU" sz="1800" dirty="0"/>
              <a:t> </a:t>
            </a:r>
            <a:r>
              <a:rPr lang="ru-RU" sz="1800" dirty="0" err="1"/>
              <a:t>Chemical</a:t>
            </a:r>
            <a:r>
              <a:rPr lang="ru-RU" sz="1800" dirty="0"/>
              <a:t> </a:t>
            </a:r>
            <a:r>
              <a:rPr lang="ru-RU" sz="1800" dirty="0" err="1"/>
              <a:t>Industry</a:t>
            </a:r>
            <a:r>
              <a:rPr lang="ru-RU" sz="1800" dirty="0"/>
              <a:t>” в 1970 году начала эксплуатацию промышленной установки такого типа мощностью 100 тыс. тонн по перерабатываемой нефти. </a:t>
            </a:r>
          </a:p>
          <a:p>
            <a:pPr algn="just"/>
            <a:r>
              <a:rPr lang="ru-RU" sz="1800" dirty="0"/>
              <a:t>Дальнейшим развитием технологии этого процесса занимался консорциум японских фирм и “</a:t>
            </a:r>
            <a:r>
              <a:rPr lang="ru-RU" sz="1800" dirty="0" err="1"/>
              <a:t>Union</a:t>
            </a:r>
            <a:r>
              <a:rPr lang="ru-RU" sz="1800" dirty="0"/>
              <a:t> </a:t>
            </a:r>
            <a:r>
              <a:rPr lang="ru-RU" sz="1800" dirty="0" err="1"/>
              <a:t>Carbide</a:t>
            </a:r>
            <a:r>
              <a:rPr lang="ru-RU" sz="1800" dirty="0"/>
              <a:t>”.</a:t>
            </a:r>
          </a:p>
          <a:p>
            <a:pPr algn="just"/>
            <a:r>
              <a:rPr lang="ru-RU" sz="1800" dirty="0"/>
              <a:t>Мощность опытных установок была доведена до 2000 т этилена в год, но запланированные сроки промышленной реализации проекта все время отодвигаются. Аналогична судьба и русского аналога, применявшего в качестве теплоносителя смесь водяного пара и водорода и предназначенного для пиролиза вакуумного газойля и мазута.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br>
              <a:rPr lang="ru-RU" b="1" dirty="0"/>
            </a:br>
            <a:br>
              <a:rPr lang="ru-RU" b="1" dirty="0"/>
            </a:br>
            <a:br>
              <a:rPr lang="ru-RU" b="1" dirty="0"/>
            </a:br>
            <a:br>
              <a:rPr lang="ru-RU" b="1" dirty="0"/>
            </a:br>
            <a:br>
              <a:rPr lang="ru-RU" b="1" dirty="0"/>
            </a:br>
            <a:br>
              <a:rPr lang="ru-RU" b="1" dirty="0"/>
            </a:br>
            <a:r>
              <a:rPr lang="ru-RU" sz="4000" i="1" dirty="0"/>
              <a:t> </a:t>
            </a:r>
            <a:br>
              <a:rPr lang="ru-RU" sz="4000" dirty="0"/>
            </a:br>
            <a:br>
              <a:rPr lang="ru-RU" sz="4000" dirty="0"/>
            </a:br>
            <a:br>
              <a:rPr lang="ru-RU" sz="4000" dirty="0"/>
            </a:br>
            <a:r>
              <a:rPr lang="ru-RU" sz="3200" b="1" dirty="0"/>
              <a:t>Коксование</a:t>
            </a:r>
            <a:br>
              <a:rPr lang="ru-RU" sz="3200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  <a:defRPr/>
            </a:pPr>
            <a:r>
              <a:rPr lang="ru-RU" sz="1800" b="1" dirty="0"/>
              <a:t>Сырье:</a:t>
            </a:r>
            <a:r>
              <a:rPr lang="ru-RU" sz="1800" dirty="0"/>
              <a:t> мазуты, гудроны, остатки производства масел (асфальты, экстракты), остатки термокаталитических процессов, тяжелая смола пиролиза, </a:t>
            </a:r>
            <a:r>
              <a:rPr lang="ru-RU" sz="1800" dirty="0" err="1"/>
              <a:t>крекинг-остатки</a:t>
            </a:r>
            <a:r>
              <a:rPr lang="ru-RU" sz="1800" dirty="0"/>
              <a:t>, тяжелый газойль каталитического крекинга. </a:t>
            </a:r>
            <a:endParaRPr lang="en-US" sz="1800" dirty="0"/>
          </a:p>
          <a:p>
            <a:endParaRPr lang="ru-RU" dirty="0"/>
          </a:p>
        </p:txBody>
      </p:sp>
      <p:pic>
        <p:nvPicPr>
          <p:cNvPr id="5" name="Рисунок 4" descr="https://ok-t.ru/helpiksorg/baza2/400890581022.files/image138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780928"/>
            <a:ext cx="3924300" cy="336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Технологический режим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412967"/>
              </p:ext>
            </p:extLst>
          </p:nvPr>
        </p:nvGraphicFramePr>
        <p:xfrm>
          <a:off x="323528" y="2132856"/>
          <a:ext cx="7848872" cy="2804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20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6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Показатель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Значение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6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Температура на входе в К-1, ◦С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370–375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6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Температура на выходе из К-1, ◦С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380–400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6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Температура  сырья на входе в Р, ◦С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480–520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46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Температура продуктов коксования на выходе из Р, ◦С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420–430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6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Давление в коксовых камерах, кгс/см</a:t>
                      </a:r>
                      <a:r>
                        <a:rPr lang="ru-RU" sz="2000" baseline="30000" dirty="0">
                          <a:effectLst/>
                        </a:rPr>
                        <a:t>2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1,7–6,1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6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Давление воды на резку кокса, кгс/см</a:t>
                      </a:r>
                      <a:r>
                        <a:rPr lang="ru-RU" sz="2000" baseline="30000" dirty="0">
                          <a:effectLst/>
                        </a:rPr>
                        <a:t>2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150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>
            <a:normAutofit fontScale="92500"/>
          </a:bodyPr>
          <a:lstStyle/>
          <a:p>
            <a:pPr marL="0" indent="0" algn="just">
              <a:defRPr/>
            </a:pPr>
            <a:r>
              <a:rPr lang="ru-RU" sz="1900" dirty="0"/>
              <a:t> На </a:t>
            </a:r>
            <a:r>
              <a:rPr lang="ru-RU" sz="1900" b="1" dirty="0"/>
              <a:t>Омском НПЗ </a:t>
            </a:r>
            <a:r>
              <a:rPr lang="ru-RU" sz="1900" dirty="0"/>
              <a:t>действует  УЗК 21-10/3М производительностью 600 тыс. тонн в год по сырью. На Омском НПЗ коксованию подвергается гудрон, полученный на установках АВТ – 6, 7, 8, АВТ – 10 и С-001 КТ-1/1, тяжелый газойль секции С-200 КТ 1/1 (фракция 310-420 °С, фракция выше 420 °С или их смесь) или их смесь.</a:t>
            </a:r>
          </a:p>
          <a:p>
            <a:pPr marL="0" indent="0" algn="just"/>
            <a:r>
              <a:rPr lang="ru-RU" sz="1900" b="1" dirty="0"/>
              <a:t>На ПНХЗ</a:t>
            </a:r>
            <a:r>
              <a:rPr lang="ru-RU" sz="1900" dirty="0"/>
              <a:t> действует УЗК типа 21-10/9 мощностью переработки гудрона 600 тыс. тонн в год и выпуска суммарного кокса 120 тыс. тонн разработан институтом «</a:t>
            </a:r>
            <a:r>
              <a:rPr lang="ru-RU" sz="1900" dirty="0" err="1"/>
              <a:t>Башгипронефтехим</a:t>
            </a:r>
            <a:r>
              <a:rPr lang="ru-RU" sz="1900" dirty="0"/>
              <a:t>» г. Уфы. В 2015 году была проведена реконструкция установки. Проектная мощность по сырью после реконструкции увеличилась до 925 тыс. тонн в год, проектная производительность по коксу увеличена до 280 тысяч тонн в год.</a:t>
            </a:r>
          </a:p>
          <a:p>
            <a:pPr marL="0" indent="0" algn="just"/>
            <a:r>
              <a:rPr lang="ru-RU" sz="1900" dirty="0"/>
              <a:t>Установка замедленного коксования </a:t>
            </a:r>
            <a:r>
              <a:rPr lang="ru-RU" sz="1900" b="1" dirty="0"/>
              <a:t>на АНПЗ </a:t>
            </a:r>
            <a:r>
              <a:rPr lang="ru-RU" sz="1900" dirty="0"/>
              <a:t>в не обогреваемых камерах типа 21-10/6 спроектирована институтом </a:t>
            </a:r>
            <a:r>
              <a:rPr lang="ru-RU" sz="1900" dirty="0" err="1"/>
              <a:t>Башгипронефтехим</a:t>
            </a:r>
            <a:r>
              <a:rPr lang="ru-RU" sz="1900" dirty="0"/>
              <a:t> (г.Уфа), привязка к общезаводскому хозяйству выполнена институтом </a:t>
            </a:r>
            <a:r>
              <a:rPr lang="ru-RU" sz="1900" dirty="0" err="1"/>
              <a:t>АзГипроНефтехим</a:t>
            </a:r>
            <a:r>
              <a:rPr lang="ru-RU" sz="1900" dirty="0"/>
              <a:t> (г.Баку).      Проектная годовая производительность установки по сырью составляет 720 тыс.тонн в год. </a:t>
            </a:r>
          </a:p>
          <a:p>
            <a:pPr marL="0" indent="0">
              <a:defRPr/>
            </a:pPr>
            <a:endParaRPr lang="ru-RU" dirty="0"/>
          </a:p>
          <a:p>
            <a:pPr marL="0" indent="0">
              <a:buFont typeface="Wingdings" pitchFamily="2" charset="2"/>
              <a:buChar char="q"/>
              <a:defRPr/>
            </a:pP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dirty="0"/>
            </a:br>
            <a:br>
              <a:rPr lang="ru-RU" dirty="0"/>
            </a:br>
            <a:br>
              <a:rPr lang="ru-RU" dirty="0"/>
            </a:br>
            <a:r>
              <a:rPr lang="ru-RU" dirty="0"/>
              <a:t>Различают следующие технологии коксования: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замедленное коксование (установки УЗК) (наиболее распространено);</a:t>
            </a:r>
          </a:p>
          <a:p>
            <a:pPr>
              <a:defRPr/>
            </a:pPr>
            <a:r>
              <a:rPr lang="ru-RU" dirty="0"/>
              <a:t>периодическое коксование в кубах (малая производительность);</a:t>
            </a:r>
          </a:p>
          <a:p>
            <a:pPr>
              <a:defRPr/>
            </a:pPr>
            <a:r>
              <a:rPr lang="ru-RU" dirty="0"/>
              <a:t>коксование в </a:t>
            </a:r>
            <a:r>
              <a:rPr lang="ru-RU" dirty="0" err="1"/>
              <a:t>псевдоожиженном</a:t>
            </a:r>
            <a:r>
              <a:rPr lang="ru-RU" dirty="0"/>
              <a:t> слое порошкообразного кокса (в основном, для получения газа и жидких дистиллятов).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показатели качества нефтяных коксов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sz="2000" dirty="0"/>
              <a:t>содержание серы </a:t>
            </a:r>
            <a:r>
              <a:rPr lang="ru-RU" sz="1800" dirty="0"/>
              <a:t>(зависит линейно от содержания ее в сырье коксования)</a:t>
            </a:r>
            <a:r>
              <a:rPr lang="ru-RU" sz="2000" dirty="0"/>
              <a:t>;</a:t>
            </a:r>
          </a:p>
          <a:p>
            <a:pPr algn="just"/>
            <a:r>
              <a:rPr lang="ru-RU" sz="2000" dirty="0"/>
              <a:t>содержание золы </a:t>
            </a:r>
            <a:r>
              <a:rPr lang="ru-RU" sz="1800" dirty="0"/>
              <a:t>(зависит от глубины обессоливания нефти перед ее переработкой)</a:t>
            </a:r>
            <a:r>
              <a:rPr lang="ru-RU" sz="2000" dirty="0"/>
              <a:t>;</a:t>
            </a:r>
          </a:p>
          <a:p>
            <a:pPr>
              <a:defRPr/>
            </a:pPr>
            <a:r>
              <a:rPr lang="ru-RU" sz="2000" dirty="0"/>
              <a:t>содержание летучих веществ;</a:t>
            </a:r>
          </a:p>
          <a:p>
            <a:pPr>
              <a:defRPr/>
            </a:pPr>
            <a:r>
              <a:rPr lang="ru-RU" sz="2000" dirty="0"/>
              <a:t>гранулометрический состав;</a:t>
            </a:r>
          </a:p>
          <a:p>
            <a:pPr>
              <a:defRPr/>
            </a:pPr>
            <a:r>
              <a:rPr lang="ru-RU" sz="2000" dirty="0"/>
              <a:t>пористость;</a:t>
            </a:r>
          </a:p>
          <a:p>
            <a:pPr>
              <a:defRPr/>
            </a:pPr>
            <a:r>
              <a:rPr lang="ru-RU" sz="2000" dirty="0"/>
              <a:t>истинная плотность;</a:t>
            </a:r>
          </a:p>
          <a:p>
            <a:pPr>
              <a:defRPr/>
            </a:pPr>
            <a:r>
              <a:rPr lang="ru-RU" sz="2000" dirty="0"/>
              <a:t>механическая прочность;</a:t>
            </a:r>
          </a:p>
          <a:p>
            <a:pPr>
              <a:defRPr/>
            </a:pPr>
            <a:r>
              <a:rPr lang="ru-RU" sz="2000" dirty="0"/>
              <a:t>микроструктура.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7931224" cy="4989168"/>
          </a:xfrm>
        </p:spPr>
        <p:txBody>
          <a:bodyPr>
            <a:normAutofit/>
          </a:bodyPr>
          <a:lstStyle/>
          <a:p>
            <a:pPr algn="just"/>
            <a:r>
              <a:rPr lang="ru-RU" sz="1800" dirty="0"/>
              <a:t>Низкий показатель по выходу кокса на многих УЗК </a:t>
            </a:r>
            <a:r>
              <a:rPr lang="ru-RU" sz="1800" b="1" u="sng" dirty="0"/>
              <a:t>обусловливается низкой коксуемостью перерабатываемого сырья, поскольку :</a:t>
            </a:r>
          </a:p>
          <a:p>
            <a:pPr marL="285750" indent="-285750" algn="just">
              <a:buFontTx/>
              <a:buChar char="-"/>
            </a:pPr>
            <a:r>
              <a:rPr lang="ru-RU" sz="1800" dirty="0"/>
              <a:t>на коксование направляется преимущественно гудрон с низкой температурой начала кипения (&lt; 500 °С), что связано с неудовлетворительной работой ВТ;</a:t>
            </a:r>
          </a:p>
          <a:p>
            <a:pPr marL="285750" indent="-285750" algn="just">
              <a:buFontTx/>
              <a:buChar char="-"/>
            </a:pPr>
            <a:r>
              <a:rPr lang="ru-RU" sz="1800" dirty="0"/>
              <a:t>часто из-за нехватки сырья в переработку вовлекается значительное количество мазута;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Пиролиз углеводородов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859216" cy="5061176"/>
          </a:xfrm>
        </p:spPr>
        <p:txBody>
          <a:bodyPr>
            <a:noAutofit/>
          </a:bodyPr>
          <a:lstStyle/>
          <a:p>
            <a:pPr algn="just"/>
            <a:r>
              <a:rPr lang="ru-RU" sz="2000" b="1" i="1" dirty="0"/>
              <a:t>Основная цель- </a:t>
            </a:r>
            <a:r>
              <a:rPr lang="ru-RU" sz="2000" dirty="0"/>
              <a:t>производства олефинов – этилена и пропилена, бутадиена, бутиленов, бензола, ксилолов, </a:t>
            </a:r>
            <a:r>
              <a:rPr lang="ru-RU" sz="2000" dirty="0" err="1"/>
              <a:t>циклопентадиена</a:t>
            </a:r>
            <a:r>
              <a:rPr lang="ru-RU" sz="2000" dirty="0"/>
              <a:t>, </a:t>
            </a:r>
            <a:r>
              <a:rPr lang="ru-RU" sz="2000" dirty="0" err="1"/>
              <a:t>циклопентена</a:t>
            </a:r>
            <a:r>
              <a:rPr lang="ru-RU" sz="2000" dirty="0"/>
              <a:t>, изопрена, стирола, нафталина, </a:t>
            </a:r>
            <a:r>
              <a:rPr lang="ru-RU" sz="2000" dirty="0" err="1"/>
              <a:t>нефтеполимерных</a:t>
            </a:r>
            <a:r>
              <a:rPr lang="ru-RU" sz="2000" dirty="0"/>
              <a:t> смол, сырья для производства технического углерода, растворителей, специальных масел.</a:t>
            </a:r>
          </a:p>
          <a:p>
            <a:pPr algn="just"/>
            <a:r>
              <a:rPr lang="ru-RU" sz="2000" b="1" i="1" dirty="0"/>
              <a:t>Сырье</a:t>
            </a:r>
            <a:r>
              <a:rPr lang="ru-RU" sz="2000" dirty="0"/>
              <a:t> - этан, пропан, бутаны, содержащиеся в попутных и в нефтезаводских газах, газовые бензины и бензины прямой перегонки нефти, а также </a:t>
            </a:r>
            <a:r>
              <a:rPr lang="ru-RU" sz="2000" dirty="0" err="1"/>
              <a:t>рафинат</a:t>
            </a:r>
            <a:r>
              <a:rPr lang="ru-RU" sz="2000" dirty="0"/>
              <a:t> каталитического </a:t>
            </a:r>
            <a:r>
              <a:rPr lang="ru-RU" sz="2000" dirty="0" err="1"/>
              <a:t>риформинга</a:t>
            </a:r>
            <a:r>
              <a:rPr lang="ru-RU" sz="2000" dirty="0"/>
              <a:t>, остающийся после удаления ароматических углеводородов из </a:t>
            </a:r>
            <a:r>
              <a:rPr lang="ru-RU" sz="2000" dirty="0" err="1"/>
              <a:t>катализата</a:t>
            </a:r>
            <a:r>
              <a:rPr lang="ru-RU" sz="2000" dirty="0"/>
              <a:t>. В последнее время в связи с дефицитом и высокой стоимостью бензиновых фракций в качестве сырья пиролиза применяют также средние и тяжелые нефтяные фракции и даже сырую нефть. </a:t>
            </a:r>
          </a:p>
          <a:p>
            <a:pPr algn="just"/>
            <a:endParaRPr lang="ru-RU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Основные продукты: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b="1" i="1" dirty="0"/>
              <a:t> </a:t>
            </a:r>
            <a:r>
              <a:rPr lang="ru-RU" dirty="0"/>
              <a:t>В бензиновой фракции пиролиза присутствует </a:t>
            </a:r>
            <a:r>
              <a:rPr lang="ru-RU" b="1" dirty="0"/>
              <a:t>до 30% бензола</a:t>
            </a:r>
            <a:r>
              <a:rPr lang="ru-RU" dirty="0"/>
              <a:t>, 6- 7% толуола, 2-2,5 % ксилолов, около 1 % стирола.</a:t>
            </a:r>
          </a:p>
          <a:p>
            <a:pPr algn="just"/>
            <a:r>
              <a:rPr lang="ru-RU" dirty="0"/>
              <a:t> Фракция С5, содержит </a:t>
            </a:r>
            <a:r>
              <a:rPr lang="ru-RU" b="1" dirty="0"/>
              <a:t>до 30% </a:t>
            </a:r>
            <a:r>
              <a:rPr lang="ru-RU" b="1" dirty="0" err="1"/>
              <a:t>циклопентадиена</a:t>
            </a:r>
            <a:r>
              <a:rPr lang="ru-RU" dirty="0"/>
              <a:t>, включая </a:t>
            </a:r>
            <a:r>
              <a:rPr lang="ru-RU" dirty="0" err="1"/>
              <a:t>димеры</a:t>
            </a:r>
            <a:r>
              <a:rPr lang="ru-RU" dirty="0"/>
              <a:t>, и около 10% изопрена. </a:t>
            </a:r>
          </a:p>
          <a:p>
            <a:pPr algn="just"/>
            <a:r>
              <a:rPr lang="ru-RU" dirty="0"/>
              <a:t>Тяжелая смола (температура кипения &gt;200ºС) имеет в своем составе нафталин и его гомологи, а также небольшое количество </a:t>
            </a:r>
            <a:r>
              <a:rPr lang="ru-RU" dirty="0" err="1"/>
              <a:t>тетралина</a:t>
            </a:r>
            <a:r>
              <a:rPr lang="ru-RU" dirty="0"/>
              <a:t> и конденсированных ароматических 24 углеводородов. Также смола пиролиза содержит некоторое количество неароматических углеводородов, включая олефины и диены. </a:t>
            </a:r>
          </a:p>
          <a:p>
            <a:pPr algn="just">
              <a:buNone/>
            </a:pPr>
            <a:r>
              <a:rPr lang="ru-RU" dirty="0"/>
              <a:t>!!! Получение ряда химических продуктов из смолы пиролиза успешно конкурирует с традиционными процессами их производства. Так, себестоимость бензола в 1,3 – 1,5 раза ниже, чем в каталитическом </a:t>
            </a:r>
            <a:r>
              <a:rPr lang="ru-RU" dirty="0" err="1"/>
              <a:t>риформинге</a:t>
            </a:r>
            <a:r>
              <a:rPr lang="ru-RU" dirty="0"/>
              <a:t>. За счет этого себестоимость этилена также снижается (на 20 – 30 %).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r>
              <a:rPr lang="ru-RU" dirty="0"/>
              <a:t>Реакции, протекающие при пиролизе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859216" cy="5421216"/>
          </a:xfrm>
        </p:spPr>
        <p:txBody>
          <a:bodyPr>
            <a:normAutofit/>
          </a:bodyPr>
          <a:lstStyle/>
          <a:p>
            <a:pPr algn="just"/>
            <a:r>
              <a:rPr lang="ru-RU" sz="1800" b="1" dirty="0"/>
              <a:t>Первичная реакция </a:t>
            </a:r>
            <a:r>
              <a:rPr lang="ru-RU" sz="1800" dirty="0"/>
              <a:t>– </a:t>
            </a:r>
            <a:r>
              <a:rPr lang="ru-RU" sz="1800" b="1" dirty="0"/>
              <a:t>разложение</a:t>
            </a:r>
            <a:r>
              <a:rPr lang="ru-RU" sz="1800" dirty="0"/>
              <a:t> исходного углеводорода с образованием водорода, низших </a:t>
            </a:r>
            <a:r>
              <a:rPr lang="ru-RU" sz="1800" dirty="0" err="1"/>
              <a:t>алканов</a:t>
            </a:r>
            <a:r>
              <a:rPr lang="ru-RU" sz="1800" dirty="0"/>
              <a:t>, этилена, пропилена и других олефинов. </a:t>
            </a:r>
          </a:p>
          <a:p>
            <a:pPr algn="just"/>
            <a:r>
              <a:rPr lang="ru-RU" sz="1800" b="1" dirty="0"/>
              <a:t>Вторичными </a:t>
            </a:r>
            <a:r>
              <a:rPr lang="ru-RU" sz="1800" dirty="0"/>
              <a:t>– нежелательными реакциями являются:</a:t>
            </a:r>
          </a:p>
          <a:p>
            <a:pPr algn="just">
              <a:buFont typeface="Wingdings" pitchFamily="2" charset="2"/>
              <a:buChar char="§"/>
            </a:pPr>
            <a:r>
              <a:rPr lang="ru-RU" sz="1800" dirty="0"/>
              <a:t>дальнейшее </a:t>
            </a:r>
            <a:r>
              <a:rPr lang="ru-RU" sz="1800" b="1" dirty="0"/>
              <a:t>разложение</a:t>
            </a:r>
            <a:r>
              <a:rPr lang="ru-RU" sz="1800" dirty="0"/>
              <a:t> образовавшихся </a:t>
            </a:r>
            <a:r>
              <a:rPr lang="ru-RU" sz="1800" b="1" dirty="0"/>
              <a:t>олефинов;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1800" b="1" dirty="0"/>
              <a:t>гидрирование</a:t>
            </a:r>
            <a:r>
              <a:rPr lang="ru-RU" sz="1800" dirty="0"/>
              <a:t> и </a:t>
            </a:r>
            <a:r>
              <a:rPr lang="ru-RU" sz="1800" b="1" dirty="0"/>
              <a:t>дегидрирование</a:t>
            </a:r>
            <a:r>
              <a:rPr lang="ru-RU" sz="1800" dirty="0"/>
              <a:t> </a:t>
            </a:r>
            <a:r>
              <a:rPr lang="ru-RU" sz="1800" b="1" dirty="0"/>
              <a:t>олефинов</a:t>
            </a:r>
            <a:r>
              <a:rPr lang="ru-RU" sz="1800" dirty="0"/>
              <a:t> с образованием парафинов, диенов, ацетилена и его производных; </a:t>
            </a:r>
          </a:p>
          <a:p>
            <a:pPr algn="just">
              <a:buFont typeface="Wingdings" pitchFamily="2" charset="2"/>
              <a:buChar char="§"/>
            </a:pPr>
            <a:r>
              <a:rPr lang="ru-RU" sz="1800" b="1" dirty="0"/>
              <a:t>конденсация</a:t>
            </a:r>
            <a:r>
              <a:rPr lang="ru-RU" sz="1800" dirty="0"/>
              <a:t> отдельных молекул с образованием более </a:t>
            </a:r>
            <a:r>
              <a:rPr lang="ru-RU" sz="1800" b="1" dirty="0"/>
              <a:t>высокомолекулярных углеводородов</a:t>
            </a:r>
            <a:r>
              <a:rPr lang="ru-RU" sz="1800" dirty="0"/>
              <a:t>, а также более стабильных структур (ароматических углеводородов, </a:t>
            </a:r>
            <a:r>
              <a:rPr lang="ru-RU" sz="1800" dirty="0" err="1"/>
              <a:t>циклодиенов</a:t>
            </a:r>
            <a:r>
              <a:rPr lang="ru-RU" sz="1800" dirty="0"/>
              <a:t> и др.).</a:t>
            </a:r>
          </a:p>
          <a:p>
            <a:pPr algn="just">
              <a:buNone/>
            </a:pPr>
            <a:r>
              <a:rPr lang="ru-RU" sz="1800" dirty="0"/>
              <a:t>	Все эти реакции при пиролизе протекают одновременно, поэтому особенно важным становится создание таких условий, при которых вторичные реакции были бы сведены к минимуму. Ненасыщенные углеводороды только при достижении достаточно высокой температуры становятся </a:t>
            </a:r>
            <a:r>
              <a:rPr lang="ru-RU" sz="1800" dirty="0" err="1"/>
              <a:t>термодинамически</a:t>
            </a:r>
            <a:r>
              <a:rPr lang="ru-RU" sz="1800" dirty="0"/>
              <a:t> более стабильны, чем соответствующие им парафины. Для этилена, например, эта температура составляет 750ºС.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Пиролиз углеводородов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sz="1800" b="1" i="1" dirty="0"/>
              <a:t>Температура реакции </a:t>
            </a:r>
            <a:r>
              <a:rPr lang="ru-RU" sz="1800" dirty="0"/>
              <a:t>– 700- 1000 °С. Температура является фактором, определяющим степень разложения исходного вещества и распределение продуктов пиролиза. С увеличением температуры до 900°С повышаются выходы низших олефинов, метана и водорода и снижается выход </a:t>
            </a:r>
            <a:r>
              <a:rPr lang="ru-RU" sz="1800" dirty="0" err="1"/>
              <a:t>алканов</a:t>
            </a:r>
            <a:r>
              <a:rPr lang="ru-RU" sz="1800" dirty="0"/>
              <a:t>.</a:t>
            </a:r>
          </a:p>
          <a:p>
            <a:pPr algn="just"/>
            <a:r>
              <a:rPr lang="ru-RU" sz="1800" b="1" i="1" dirty="0"/>
              <a:t>Время пребывания (время контакта) </a:t>
            </a:r>
            <a:r>
              <a:rPr lang="ru-RU" sz="1800" dirty="0" err="1"/>
              <a:t>пиролизуемых</a:t>
            </a:r>
            <a:r>
              <a:rPr lang="ru-RU" sz="1800" dirty="0"/>
              <a:t> веществ в зоне реакции. Выход водорода и метана с увеличением времени пребывания непрерывно возрастают. Увеличение температуры пиролиза с одновременным соответствующим сокращением времени пребывания способствует достижению более высоких выходов целевых продуктов, в том числе этилена.</a:t>
            </a:r>
          </a:p>
          <a:p>
            <a:pPr algn="just"/>
            <a:r>
              <a:rPr lang="ru-RU" sz="1800" b="1" i="1" dirty="0"/>
              <a:t>Давление</a:t>
            </a:r>
            <a:r>
              <a:rPr lang="ru-RU" sz="1800" dirty="0"/>
              <a:t> в зоне реакции (парциальное давление углеводородной части реагирующего потока): Снижение давления на выходе из реактора благоприятно влияет на выходы олефинов С</a:t>
            </a:r>
            <a:r>
              <a:rPr lang="ru-RU" sz="1300" dirty="0"/>
              <a:t>4</a:t>
            </a:r>
            <a:r>
              <a:rPr lang="ru-RU" sz="1800" dirty="0"/>
              <a:t> и бутадиена-1,3; выход этилена меняется мало, а метана - снижается. Расчёты показывают, что оптимальное давление на выходе из реактора в среднем находится в пределах 160-200 кПа.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Перспективные способы пиролиза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1800" dirty="0"/>
              <a:t>Пиролиз в присутствии гетерогенных катализаторов (каталитический пиролиз);</a:t>
            </a:r>
          </a:p>
          <a:p>
            <a:pPr algn="just"/>
            <a:r>
              <a:rPr lang="ru-RU" sz="1800" dirty="0"/>
              <a:t>Высокотемпературный пиролиз с использованием газообразных теплоносителей (водяного пара, дымового газа, водорода);</a:t>
            </a:r>
          </a:p>
          <a:p>
            <a:pPr algn="just"/>
            <a:r>
              <a:rPr lang="ru-RU" sz="1800" dirty="0"/>
              <a:t>Пиролиз в присутствии инициирующих добавок, </a:t>
            </a:r>
            <a:r>
              <a:rPr lang="ru-RU" sz="1800" dirty="0" err="1"/>
              <a:t>гидропиролиз</a:t>
            </a:r>
            <a:r>
              <a:rPr lang="ru-RU" sz="1800" dirty="0"/>
              <a:t>; </a:t>
            </a:r>
          </a:p>
          <a:p>
            <a:pPr algn="just"/>
            <a:r>
              <a:rPr lang="ru-RU" sz="1800" dirty="0" err="1"/>
              <a:t>Термоконтактные</a:t>
            </a:r>
            <a:r>
              <a:rPr lang="ru-RU" sz="1800" dirty="0"/>
              <a:t> процессы.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634082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51907472"/>
              </p:ext>
            </p:extLst>
          </p:nvPr>
        </p:nvGraphicFramePr>
        <p:xfrm>
          <a:off x="179512" y="764704"/>
          <a:ext cx="8568952" cy="545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4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4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Каталитический пиролиз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Пиролиз в присутствии инициирующих добавок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600" b="1" i="1" dirty="0"/>
                        <a:t>Катализаторы:</a:t>
                      </a:r>
                      <a:r>
                        <a:rPr lang="ru-RU" sz="1600" b="1" i="1" baseline="0" dirty="0"/>
                        <a:t> </a:t>
                      </a:r>
                      <a:r>
                        <a:rPr kumimoji="0" lang="ru-R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оксидов металлов переменной валентности, оксидов и алюминатов щелочных,</a:t>
                      </a:r>
                      <a:r>
                        <a:rPr kumimoji="0" lang="ru-RU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щелочноземель-ных</a:t>
                      </a:r>
                      <a:r>
                        <a:rPr kumimoji="0" lang="ru-R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и редкоземельных металлов, а также некоторых алюмосиликатов. </a:t>
                      </a:r>
                    </a:p>
                    <a:p>
                      <a:pPr algn="just"/>
                      <a:r>
                        <a:rPr kumimoji="0" lang="ru-RU" sz="1600" b="1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Носители: </a:t>
                      </a:r>
                      <a:r>
                        <a:rPr kumimoji="0" lang="ru-R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корунд, аморфные и</a:t>
                      </a:r>
                      <a:r>
                        <a:rPr kumimoji="0" lang="ru-RU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кристаллические цеолиты, др.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/>
                        <a:t>Гомогенные инициаторы:</a:t>
                      </a:r>
                      <a:r>
                        <a:rPr lang="ru-RU" sz="1600" baseline="0" dirty="0"/>
                        <a:t> </a:t>
                      </a:r>
                      <a:r>
                        <a:rPr lang="ru-RU" sz="1600" dirty="0" err="1"/>
                        <a:t>кислород-содержащих</a:t>
                      </a:r>
                      <a:r>
                        <a:rPr lang="ru-RU" sz="1600" dirty="0"/>
                        <a:t> органических соединений (кислоты, спирты, отходы различных производств, содержащие смеси этих и</a:t>
                      </a:r>
                      <a:r>
                        <a:rPr lang="ru-RU" sz="1600" baseline="0" dirty="0"/>
                        <a:t> д</a:t>
                      </a:r>
                      <a:r>
                        <a:rPr lang="ru-RU" sz="1600" dirty="0"/>
                        <a:t>р. окисленных углеводороды), </a:t>
                      </a:r>
                      <a:r>
                        <a:rPr lang="ru-RU" sz="1600" dirty="0" err="1"/>
                        <a:t>пероксид</a:t>
                      </a:r>
                      <a:r>
                        <a:rPr lang="ru-RU" sz="1600" baseline="0" dirty="0"/>
                        <a:t> водорода</a:t>
                      </a:r>
                      <a:r>
                        <a:rPr lang="ru-RU" sz="1600" dirty="0"/>
                        <a:t>,</a:t>
                      </a:r>
                      <a:r>
                        <a:rPr lang="ru-RU" sz="1600" baseline="0" dirty="0"/>
                        <a:t> </a:t>
                      </a:r>
                      <a:r>
                        <a:rPr lang="ru-RU" sz="1600" baseline="0" dirty="0" err="1"/>
                        <a:t>хлороводородная</a:t>
                      </a:r>
                      <a:r>
                        <a:rPr lang="ru-RU" sz="1600" baseline="0" dirty="0"/>
                        <a:t> кислота (проблемы коррозии) 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600" b="1" i="1" dirty="0"/>
                        <a:t>Эффективность:</a:t>
                      </a:r>
                      <a:r>
                        <a:rPr lang="ru-RU" sz="1600" dirty="0"/>
                        <a:t> Применение ванадата калия (KVO</a:t>
                      </a:r>
                      <a:r>
                        <a:rPr lang="ru-RU" sz="1100" dirty="0"/>
                        <a:t>3</a:t>
                      </a:r>
                      <a:r>
                        <a:rPr lang="ru-RU" sz="1600" dirty="0"/>
                        <a:t>)</a:t>
                      </a:r>
                      <a:r>
                        <a:rPr lang="ru-RU" sz="1600" baseline="0" dirty="0"/>
                        <a:t> </a:t>
                      </a:r>
                      <a:r>
                        <a:rPr lang="ru-RU" sz="1600" dirty="0"/>
                        <a:t>на синтетическом корунде, оксидов индия и калия на пемзе позволяет почти на</a:t>
                      </a:r>
                      <a:r>
                        <a:rPr lang="ru-RU" sz="1600" baseline="0" dirty="0"/>
                        <a:t> </a:t>
                      </a:r>
                      <a:r>
                        <a:rPr lang="ru-RU" sz="1600" dirty="0"/>
                        <a:t>10% увеличить выход этилена по сравнению с результатами термического пиролиза высокой жесткости при</a:t>
                      </a:r>
                      <a:r>
                        <a:rPr lang="ru-RU" sz="1600" baseline="0" dirty="0"/>
                        <a:t> </a:t>
                      </a:r>
                      <a:r>
                        <a:rPr lang="ru-RU" sz="1600" dirty="0"/>
                        <a:t>сохранении выхода пропилена на прежнем</a:t>
                      </a:r>
                      <a:r>
                        <a:rPr lang="ru-RU" sz="1600" baseline="0" dirty="0"/>
                        <a:t> </a:t>
                      </a:r>
                      <a:r>
                        <a:rPr lang="ru-RU" sz="1600" dirty="0"/>
                        <a:t>уровне. Расчеты </a:t>
                      </a:r>
                      <a:r>
                        <a:rPr lang="ru-RU" sz="1600"/>
                        <a:t>показали высокую </a:t>
                      </a:r>
                      <a:r>
                        <a:rPr lang="ru-RU" sz="1600" dirty="0"/>
                        <a:t>эффективность каталитического пиролиза, приводящего к снижению на</a:t>
                      </a:r>
                      <a:r>
                        <a:rPr lang="ru-RU" sz="1600" baseline="0" dirty="0"/>
                        <a:t> </a:t>
                      </a:r>
                      <a:r>
                        <a:rPr lang="ru-RU" sz="1600" dirty="0"/>
                        <a:t>10-12% себестоимости низших олефинов.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b="1" i="1" dirty="0"/>
                        <a:t>Эффективность: </a:t>
                      </a:r>
                      <a:r>
                        <a:rPr lang="ru-RU" sz="1600" dirty="0"/>
                        <a:t>увеличение выхода этилена, возрастающее с “утяжелением” исходного сырья. Для уменьшения скоростей вторичных реакций и увеличения скорости газификации откладывающегося кокса в качестве добавок предложено</a:t>
                      </a:r>
                      <a:r>
                        <a:rPr lang="ru-RU" sz="1600" baseline="0" dirty="0"/>
                        <a:t> </a:t>
                      </a:r>
                      <a:r>
                        <a:rPr lang="ru-RU" sz="1600" dirty="0"/>
                        <a:t>применять</a:t>
                      </a:r>
                      <a:r>
                        <a:rPr lang="ru-RU" sz="1600" baseline="0" dirty="0"/>
                        <a:t> </a:t>
                      </a:r>
                      <a:r>
                        <a:rPr lang="ru-RU" sz="1600" dirty="0"/>
                        <a:t>органические и</a:t>
                      </a:r>
                      <a:r>
                        <a:rPr lang="ru-RU" sz="1600" baseline="0" dirty="0"/>
                        <a:t> </a:t>
                      </a:r>
                      <a:r>
                        <a:rPr lang="ru-RU" sz="1600" dirty="0"/>
                        <a:t>неорганические соединения S и Р,</a:t>
                      </a:r>
                      <a:r>
                        <a:rPr lang="ru-RU" sz="1600" baseline="0" dirty="0"/>
                        <a:t> </a:t>
                      </a:r>
                      <a:r>
                        <a:rPr lang="ru-RU" sz="1600" dirty="0"/>
                        <a:t>соли и </a:t>
                      </a:r>
                      <a:r>
                        <a:rPr lang="ru-RU" sz="1600" dirty="0" err="1"/>
                        <a:t>гидроксиды</a:t>
                      </a:r>
                      <a:r>
                        <a:rPr lang="ru-RU" sz="1600" dirty="0"/>
                        <a:t> некоторых</a:t>
                      </a:r>
                      <a:r>
                        <a:rPr lang="ru-RU" sz="1600" baseline="0" dirty="0"/>
                        <a:t> </a:t>
                      </a:r>
                      <a:r>
                        <a:rPr lang="ru-RU" sz="1600" dirty="0"/>
                        <a:t>металлов.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Гидропиролиз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sz="1800" dirty="0"/>
              <a:t>Цель: в замене части водяного пара водородом:</a:t>
            </a:r>
          </a:p>
          <a:p>
            <a:pPr algn="just">
              <a:buNone/>
            </a:pPr>
            <a:r>
              <a:rPr lang="ru-RU" dirty="0"/>
              <a:t>	</a:t>
            </a:r>
            <a:r>
              <a:rPr lang="ru-RU" sz="1800" dirty="0"/>
              <a:t>Радикал •СН</a:t>
            </a:r>
            <a:r>
              <a:rPr lang="ru-RU" sz="1400" dirty="0"/>
              <a:t>3</a:t>
            </a:r>
            <a:r>
              <a:rPr lang="ru-RU" sz="1800" dirty="0"/>
              <a:t> замещается более активным радикалом •Н. </a:t>
            </a:r>
          </a:p>
          <a:p>
            <a:pPr algn="just">
              <a:buNone/>
            </a:pPr>
            <a:r>
              <a:rPr lang="ru-RU" sz="1800" dirty="0"/>
              <a:t>    С реакцией конкурирует реакция:</a:t>
            </a:r>
          </a:p>
          <a:p>
            <a:pPr algn="just">
              <a:buNone/>
            </a:pPr>
            <a:endParaRPr lang="ru-RU" sz="1800" dirty="0"/>
          </a:p>
          <a:p>
            <a:pPr algn="just">
              <a:buNone/>
            </a:pPr>
            <a:r>
              <a:rPr lang="ru-RU" sz="1800" dirty="0"/>
              <a:t>	Поэтому концентрация молекулярного водорода должна быть достаточно высокой. </a:t>
            </a:r>
          </a:p>
          <a:p>
            <a:pPr algn="just">
              <a:buNone/>
            </a:pPr>
            <a:r>
              <a:rPr lang="ru-RU" sz="1800" dirty="0"/>
              <a:t>	При </a:t>
            </a:r>
            <a:r>
              <a:rPr lang="ru-RU" sz="1800" dirty="0" err="1"/>
              <a:t>гидропиролизе</a:t>
            </a:r>
            <a:r>
              <a:rPr lang="ru-RU" sz="1800" dirty="0"/>
              <a:t> возрастает выход этилена и снижается выход пропилена, присутствие Н</a:t>
            </a:r>
            <a:r>
              <a:rPr lang="ru-RU" sz="1200" dirty="0"/>
              <a:t>2</a:t>
            </a:r>
            <a:r>
              <a:rPr lang="ru-RU" sz="1800" dirty="0"/>
              <a:t> снижает степень </a:t>
            </a:r>
            <a:r>
              <a:rPr lang="ru-RU" sz="1800" dirty="0" err="1"/>
              <a:t>коксообразования</a:t>
            </a:r>
            <a:r>
              <a:rPr lang="ru-RU" sz="1800" dirty="0"/>
              <a:t>. </a:t>
            </a:r>
          </a:p>
          <a:p>
            <a:pPr algn="just">
              <a:buNone/>
            </a:pPr>
            <a:r>
              <a:rPr lang="ru-RU" sz="1800" dirty="0"/>
              <a:t>	Недостатки </a:t>
            </a:r>
            <a:r>
              <a:rPr lang="ru-RU" sz="1800" dirty="0" err="1"/>
              <a:t>гидропиролиза</a:t>
            </a:r>
            <a:r>
              <a:rPr lang="ru-RU" sz="1800" dirty="0"/>
              <a:t>: дополнительный расходом водорода и увеличением объема газообразных продуктов пиролиза, что приводит к ухудшению показателей стадии разделения </a:t>
            </a:r>
            <a:r>
              <a:rPr lang="ru-RU" sz="1800" dirty="0" err="1"/>
              <a:t>пирогаза</a:t>
            </a:r>
            <a:r>
              <a:rPr lang="ru-RU" sz="1800" dirty="0"/>
              <a:t>. </a:t>
            </a:r>
          </a:p>
          <a:p>
            <a:pPr marL="0" indent="0" algn="just">
              <a:buNone/>
            </a:pPr>
            <a:r>
              <a:rPr lang="ru-RU" sz="1800" dirty="0"/>
              <a:t>С целью их устранения был предложен вариант поведения пиролиза в условиях повышенного давления водорода –– 2,0-2,5 МПа. При повышении давления водорода возрастает выход этана, а выход этилена за счет этого уменьшается. В жестких условиях при пиролизе бензинов выход этилена составляет около 40%, метана – 34%.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1412776"/>
            <a:ext cx="2016224" cy="462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2276872"/>
            <a:ext cx="208823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467600" cy="1143000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51520" y="548680"/>
          <a:ext cx="8424936" cy="59251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627784" y="3645024"/>
            <a:ext cx="1872208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100" dirty="0"/>
              <a:t>«+»: позволяет получать из широких нефтяных фракций этилен с высоким выходом (до 25% при пиролизе нефти); возможность переработки практически любых видов сырья, простота непрерывной эвакуации сажи и кокса из зоны реакции.</a:t>
            </a:r>
          </a:p>
          <a:p>
            <a:pPr algn="just"/>
            <a:r>
              <a:rPr lang="ru-RU" sz="1100" dirty="0"/>
              <a:t>«-»: необходимость нагрева и циркуляции теплоносителя.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205</TotalTime>
  <Words>1329</Words>
  <Application>Microsoft Office PowerPoint</Application>
  <PresentationFormat>Экран (4:3)</PresentationFormat>
  <Paragraphs>91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Calibri</vt:lpstr>
      <vt:lpstr>Century Schoolbook</vt:lpstr>
      <vt:lpstr>Wingdings</vt:lpstr>
      <vt:lpstr>Wingdings 2</vt:lpstr>
      <vt:lpstr>Эркер</vt:lpstr>
      <vt:lpstr>Вторичные процессы перегонки нефти.  Технология термических процессов переработки нефтяного сырья </vt:lpstr>
      <vt:lpstr>Пиролиз углеводородов </vt:lpstr>
      <vt:lpstr>Основные продукты:</vt:lpstr>
      <vt:lpstr>Реакции, протекающие при пиролизе</vt:lpstr>
      <vt:lpstr>Пиролиз углеводородов </vt:lpstr>
      <vt:lpstr>Перспективные способы пиролиза</vt:lpstr>
      <vt:lpstr>Презентация PowerPoint</vt:lpstr>
      <vt:lpstr>Гидропиролиз</vt:lpstr>
      <vt:lpstr>Презентация PowerPoint</vt:lpstr>
      <vt:lpstr> Пиролиз с использованием высоконагретых газообразных теплоносителей</vt:lpstr>
      <vt:lpstr>          Коксование </vt:lpstr>
      <vt:lpstr>Технологический режим</vt:lpstr>
      <vt:lpstr>Презентация PowerPoint</vt:lpstr>
      <vt:lpstr>   Различают следующие технологии коксования: </vt:lpstr>
      <vt:lpstr>Основные показатели качества нефтяных коксов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Вторичные процессы перегонки нефти.  Технология термических процессов переработки нефтяног о сырья </dc:title>
  <dc:creator>Ернат</dc:creator>
  <cp:lastModifiedBy>Gulzat Aitkaliyeva</cp:lastModifiedBy>
  <cp:revision>17</cp:revision>
  <dcterms:created xsi:type="dcterms:W3CDTF">2019-09-22T05:56:18Z</dcterms:created>
  <dcterms:modified xsi:type="dcterms:W3CDTF">2020-10-06T07:48:50Z</dcterms:modified>
</cp:coreProperties>
</file>