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8" r:id="rId10"/>
    <p:sldId id="269" r:id="rId11"/>
    <p:sldId id="265" r:id="rId12"/>
    <p:sldId id="271" r:id="rId13"/>
    <p:sldId id="266" r:id="rId14"/>
    <p:sldId id="270" r:id="rId15"/>
    <p:sldId id="273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Процессы  углубления переработки нефти: сравнительная характеристика  существующих термических методов переработки нефти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Термические превращения углеводородов </a:t>
            </a: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064896" cy="4392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+mj-lt"/>
              </a:rPr>
              <a:t>Процесс термического крекинга тяжелых нефтяных остатков в последние годы в мировой нефтепереработке практически утратил свое «</a:t>
            </a:r>
            <a:r>
              <a:rPr lang="ru-RU" sz="1800" dirty="0" err="1" smtClean="0">
                <a:latin typeface="+mj-lt"/>
              </a:rPr>
              <a:t>бензинопроизводящее</a:t>
            </a:r>
            <a:r>
              <a:rPr lang="ru-RU" sz="1800" dirty="0" smtClean="0">
                <a:latin typeface="+mj-lt"/>
              </a:rPr>
              <a:t>» значение. В последнее время этот процесс используется для </a:t>
            </a:r>
            <a:r>
              <a:rPr lang="ru-RU" sz="1800" b="1" dirty="0" err="1" smtClean="0">
                <a:latin typeface="+mj-lt"/>
              </a:rPr>
              <a:t>термоподготовки</a:t>
            </a:r>
            <a:r>
              <a:rPr lang="ru-RU" sz="1800" b="1" dirty="0" smtClean="0">
                <a:latin typeface="+mj-lt"/>
              </a:rPr>
              <a:t/>
            </a:r>
            <a:br>
              <a:rPr lang="ru-RU" sz="1800" b="1" dirty="0" smtClean="0">
                <a:latin typeface="+mj-lt"/>
              </a:rPr>
            </a:br>
            <a:r>
              <a:rPr lang="ru-RU" sz="1800" b="1" dirty="0" err="1" smtClean="0">
                <a:latin typeface="+mj-lt"/>
              </a:rPr>
              <a:t>дистиллятных</a:t>
            </a:r>
            <a:r>
              <a:rPr lang="ru-RU" sz="1800" b="1" dirty="0" smtClean="0">
                <a:latin typeface="+mj-lt"/>
              </a:rPr>
              <a:t> видов сырья для установок коксования и производства </a:t>
            </a:r>
            <a:r>
              <a:rPr lang="ru-RU" sz="1800" b="1" dirty="0" err="1" smtClean="0">
                <a:latin typeface="+mj-lt"/>
              </a:rPr>
              <a:t>термогазойля</a:t>
            </a:r>
            <a:r>
              <a:rPr lang="ru-RU" sz="1800" b="1" dirty="0" smtClean="0">
                <a:latin typeface="+mj-lt"/>
              </a:rPr>
              <a:t> (</a:t>
            </a:r>
            <a:r>
              <a:rPr lang="ru-RU" sz="1800" dirty="0" smtClean="0">
                <a:latin typeface="+mj-lt"/>
              </a:rPr>
              <a:t>сырья для последующего получения</a:t>
            </a:r>
            <a:br>
              <a:rPr lang="ru-RU" sz="1800" dirty="0" smtClean="0">
                <a:latin typeface="+mj-lt"/>
              </a:rPr>
            </a:br>
            <a:r>
              <a:rPr lang="ru-RU" sz="1800" dirty="0" smtClean="0">
                <a:latin typeface="+mj-lt"/>
              </a:rPr>
              <a:t>технического углерода </a:t>
            </a:r>
            <a:r>
              <a:rPr lang="ru-RU" sz="1800" b="1" dirty="0" smtClean="0">
                <a:latin typeface="+mj-lt"/>
              </a:rPr>
              <a:t> (сажи)).</a:t>
            </a:r>
            <a:endParaRPr lang="ru-RU" sz="1800" dirty="0" smtClean="0">
              <a:latin typeface="+mj-lt"/>
            </a:endParaRPr>
          </a:p>
          <a:p>
            <a:pPr algn="just"/>
            <a:r>
              <a:rPr lang="ru-RU" sz="1800" dirty="0" smtClean="0">
                <a:latin typeface="+mj-lt"/>
              </a:rPr>
              <a:t>В качестве сырья установки термического крекинга</a:t>
            </a:r>
            <a:br>
              <a:rPr lang="ru-RU" sz="1800" dirty="0" smtClean="0">
                <a:latin typeface="+mj-lt"/>
              </a:rPr>
            </a:br>
            <a:r>
              <a:rPr lang="ru-RU" sz="1800" dirty="0" smtClean="0">
                <a:latin typeface="+mj-lt"/>
              </a:rPr>
              <a:t>предпочтительно используют </a:t>
            </a:r>
            <a:r>
              <a:rPr lang="ru-RU" sz="1800" i="1" dirty="0" smtClean="0">
                <a:latin typeface="+mj-lt"/>
              </a:rPr>
              <a:t>ароматизированные высококипящие дистилляты: </a:t>
            </a:r>
            <a:r>
              <a:rPr lang="ru-RU" sz="1800" b="1" dirty="0" smtClean="0">
                <a:latin typeface="+mj-lt"/>
              </a:rPr>
              <a:t>тяжелые газойли каталитического крекинга, тяжелую смолу пиролиза и экстракты селективной очистки масел.</a:t>
            </a:r>
            <a:endParaRPr lang="ru-RU" sz="1800" dirty="0" smtClean="0">
              <a:latin typeface="+mj-lt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latin typeface="+mj-lt"/>
              </a:rPr>
              <a:t>При термическом крекинге за счет</a:t>
            </a:r>
            <a:br>
              <a:rPr lang="ru-RU" sz="1800" dirty="0" smtClean="0">
                <a:latin typeface="+mj-lt"/>
              </a:rPr>
            </a:br>
            <a:r>
              <a:rPr lang="ru-RU" sz="1800" dirty="0" smtClean="0">
                <a:latin typeface="+mj-lt"/>
              </a:rPr>
              <a:t>преимущественного протекания реакций </a:t>
            </a:r>
            <a:r>
              <a:rPr lang="ru-RU" sz="1800" b="1" dirty="0" err="1" smtClean="0">
                <a:latin typeface="+mj-lt"/>
              </a:rPr>
              <a:t>дегидроконденсации</a:t>
            </a:r>
            <a:r>
              <a:rPr lang="ru-RU" sz="1800" dirty="0" smtClean="0">
                <a:latin typeface="+mj-lt"/>
              </a:rPr>
              <a:t/>
            </a:r>
            <a:br>
              <a:rPr lang="ru-RU" sz="1800" dirty="0" smtClean="0">
                <a:latin typeface="+mj-lt"/>
              </a:rPr>
            </a:br>
            <a:r>
              <a:rPr lang="ru-RU" sz="1800" dirty="0" err="1" smtClean="0">
                <a:latin typeface="+mj-lt"/>
              </a:rPr>
              <a:t>парафино-нафтеновых</a:t>
            </a:r>
            <a:r>
              <a:rPr lang="ru-RU" sz="1800" dirty="0" smtClean="0">
                <a:latin typeface="+mj-lt"/>
              </a:rPr>
              <a:t> углеводородов образуются </a:t>
            </a:r>
            <a:r>
              <a:rPr lang="ru-RU" sz="1800" b="1" dirty="0" smtClean="0">
                <a:latin typeface="+mj-lt"/>
              </a:rPr>
              <a:t>арены.</a:t>
            </a:r>
            <a:r>
              <a:rPr lang="ru-RU" sz="1800" dirty="0" smtClean="0">
                <a:latin typeface="+mj-lt"/>
              </a:rPr>
              <a:t/>
            </a:r>
            <a:br>
              <a:rPr lang="ru-RU" sz="1800" dirty="0" smtClean="0">
                <a:latin typeface="+mj-lt"/>
              </a:rPr>
            </a:br>
            <a:r>
              <a:rPr lang="ru-RU" sz="1800" dirty="0" smtClean="0">
                <a:latin typeface="+mj-lt"/>
              </a:rPr>
              <a:t>Образующиеся при крекинге, а также содержащиеся в исходном сырье арены, подвергаются </a:t>
            </a:r>
            <a:r>
              <a:rPr lang="ru-RU" sz="1800" b="1" dirty="0" smtClean="0">
                <a:latin typeface="+mj-lt"/>
              </a:rPr>
              <a:t>дальнейшей ароматизации</a:t>
            </a:r>
            <a:r>
              <a:rPr lang="ru-RU" sz="1800" dirty="0" smtClean="0">
                <a:latin typeface="+mj-l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ru-RU" sz="1800" dirty="0" smtClean="0">
              <a:latin typeface="+mj-lt"/>
            </a:endParaRPr>
          </a:p>
          <a:p>
            <a:pPr algn="just"/>
            <a:endParaRPr lang="ru-RU" sz="1800" dirty="0"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Термический крекинг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 smtClean="0"/>
              <a:t>Давление -  </a:t>
            </a:r>
            <a:r>
              <a:rPr lang="ru-RU" sz="1800" dirty="0" smtClean="0"/>
              <a:t>от 2 до 7 </a:t>
            </a:r>
            <a:r>
              <a:rPr lang="ru-RU" sz="1800" dirty="0" err="1" smtClean="0"/>
              <a:t>Мпа</a:t>
            </a:r>
            <a:r>
              <a:rPr lang="ru-RU" sz="1800" dirty="0" smtClean="0"/>
              <a:t>;</a:t>
            </a:r>
          </a:p>
          <a:p>
            <a:pPr algn="just"/>
            <a:r>
              <a:rPr lang="ru-RU" sz="1800" dirty="0" smtClean="0"/>
              <a:t>Температура - </a:t>
            </a:r>
            <a:r>
              <a:rPr lang="ru-RU" sz="1800" dirty="0" smtClean="0"/>
              <a:t>480 - 540 °</a:t>
            </a:r>
            <a:r>
              <a:rPr lang="ru-RU" sz="1800" dirty="0" smtClean="0"/>
              <a:t>С;</a:t>
            </a:r>
          </a:p>
          <a:p>
            <a:pPr algn="just"/>
            <a:r>
              <a:rPr lang="ru-RU" sz="1800" dirty="0" smtClean="0"/>
              <a:t> </a:t>
            </a:r>
            <a:r>
              <a:rPr lang="ru-RU" sz="1800" dirty="0" smtClean="0"/>
              <a:t>Выход светлых продуктов при крекинге остаточного сырья не превышает 30 - 35 </a:t>
            </a:r>
            <a:r>
              <a:rPr lang="ru-RU" sz="1800" dirty="0" smtClean="0"/>
              <a:t>%;</a:t>
            </a:r>
          </a:p>
          <a:p>
            <a:pPr algn="just"/>
            <a:r>
              <a:rPr lang="ru-RU" sz="1800" dirty="0" smtClean="0"/>
              <a:t>Время </a:t>
            </a:r>
            <a:r>
              <a:rPr lang="ru-RU" sz="1800" dirty="0" smtClean="0"/>
              <a:t>пребывания сырья в зоне </a:t>
            </a:r>
            <a:r>
              <a:rPr lang="ru-RU" sz="1800" dirty="0" smtClean="0"/>
              <a:t>реакции </a:t>
            </a:r>
            <a:r>
              <a:rPr lang="ru-RU" sz="1800" dirty="0" smtClean="0"/>
              <a:t>— 1,5 - 2,5 мин (10 - 15 мин — в выносной камере).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Параметры процесса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800" dirty="0" smtClean="0"/>
              <a:t>Основными целевыми продуктами термического</a:t>
            </a:r>
            <a:br>
              <a:rPr lang="ru-RU" sz="1800" dirty="0" smtClean="0"/>
            </a:br>
            <a:r>
              <a:rPr lang="ru-RU" sz="1800" dirty="0" smtClean="0"/>
              <a:t>крекинга </a:t>
            </a:r>
            <a:r>
              <a:rPr lang="ru-RU" sz="1800" dirty="0" err="1" smtClean="0"/>
              <a:t>дистиллятного</a:t>
            </a:r>
            <a:r>
              <a:rPr lang="ru-RU" sz="1800" dirty="0" smtClean="0"/>
              <a:t> сырья являются </a:t>
            </a:r>
            <a:r>
              <a:rPr lang="ru-RU" sz="1800" b="1" dirty="0" err="1" smtClean="0"/>
              <a:t>термогазойль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(фракция 200-480 °С) и </a:t>
            </a:r>
            <a:r>
              <a:rPr lang="ru-RU" sz="1800" b="1" dirty="0" err="1" smtClean="0"/>
              <a:t>дистиллятный</a:t>
            </a:r>
            <a:r>
              <a:rPr lang="ru-RU" sz="1800" b="1" dirty="0" smtClean="0"/>
              <a:t> крекинг-остаток</a:t>
            </a:r>
            <a:r>
              <a:rPr lang="ru-RU" sz="1800" dirty="0" smtClean="0"/>
              <a:t>— сырье установок замедленного коксования— с целью получения высококачественного кокса, например игольчатой структуры.</a:t>
            </a:r>
            <a:br>
              <a:rPr lang="ru-RU" sz="1800" dirty="0" smtClean="0"/>
            </a:br>
            <a:r>
              <a:rPr lang="ru-RU" sz="1800" dirty="0" smtClean="0"/>
              <a:t>В процессе получают также газ и бензиновую</a:t>
            </a:r>
            <a:br>
              <a:rPr lang="ru-RU" sz="1800" dirty="0" smtClean="0"/>
            </a:br>
            <a:r>
              <a:rPr lang="ru-RU" sz="1800" dirty="0" smtClean="0"/>
              <a:t>фракцию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smtClean="0"/>
              <a:t>При крекинге под давлением состав газов </a:t>
            </a:r>
            <a:r>
              <a:rPr lang="ru-RU" sz="1800" dirty="0" smtClean="0"/>
              <a:t>характеризуется </a:t>
            </a:r>
            <a:r>
              <a:rPr lang="ru-RU" sz="1800" dirty="0" smtClean="0"/>
              <a:t>значительным содержанием сухой части (метан, этан) и умеренным  </a:t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800" b="1" dirty="0" smtClean="0"/>
              <a:t>25 - 30 %) </a:t>
            </a:r>
            <a:r>
              <a:rPr lang="ru-RU" sz="1800" dirty="0" smtClean="0"/>
              <a:t>содержанием </a:t>
            </a:r>
            <a:r>
              <a:rPr lang="ru-RU" sz="1800" b="1" dirty="0" smtClean="0"/>
              <a:t>непредельных углеводородов</a:t>
            </a:r>
            <a:r>
              <a:rPr lang="ru-RU" sz="1800" dirty="0" smtClean="0"/>
              <a:t>. </a:t>
            </a:r>
          </a:p>
          <a:p>
            <a:pPr algn="just"/>
            <a:r>
              <a:rPr lang="ru-RU" sz="1800" dirty="0" smtClean="0"/>
              <a:t>Жидким продуктам крекинга свойственно присутствие непредельных и ароматических углеводородов. При средней глубине процесса </a:t>
            </a:r>
            <a:r>
              <a:rPr lang="ru-RU" sz="1800" b="1" dirty="0" err="1" smtClean="0"/>
              <a:t>крекинг-бензины</a:t>
            </a:r>
            <a:r>
              <a:rPr lang="ru-RU" sz="1800" dirty="0" smtClean="0"/>
              <a:t> обладают невысоким октановым числом (</a:t>
            </a:r>
            <a:r>
              <a:rPr lang="ru-RU" sz="1800" b="1" dirty="0" smtClean="0"/>
              <a:t>60 - 65</a:t>
            </a:r>
            <a:r>
              <a:rPr lang="ru-RU" sz="1800" dirty="0" smtClean="0"/>
              <a:t>); с </a:t>
            </a:r>
            <a:r>
              <a:rPr lang="ru-RU" sz="1800" dirty="0" smtClean="0"/>
              <a:t>углублением </a:t>
            </a:r>
            <a:r>
              <a:rPr lang="ru-RU" sz="1800" dirty="0" smtClean="0"/>
              <a:t>процесса концентрация ароматических углеводородов возрастает, </a:t>
            </a:r>
            <a:r>
              <a:rPr lang="ru-RU" sz="1800" dirty="0" smtClean="0"/>
              <a:t>поэтому </a:t>
            </a:r>
            <a:r>
              <a:rPr lang="ru-RU" sz="1800" dirty="0" smtClean="0"/>
              <a:t>октановое число повышается: бензин, получаемый </a:t>
            </a:r>
            <a:r>
              <a:rPr lang="ru-RU" sz="1800" b="1" dirty="0" smtClean="0"/>
              <a:t>термическим </a:t>
            </a:r>
            <a:r>
              <a:rPr lang="ru-RU" sz="1800" b="1" dirty="0" err="1" smtClean="0"/>
              <a:t>риформингом</a:t>
            </a:r>
            <a:r>
              <a:rPr lang="ru-RU" sz="1800" b="1" dirty="0" smtClean="0"/>
              <a:t> лигроина</a:t>
            </a:r>
            <a:r>
              <a:rPr lang="ru-RU" sz="1800" dirty="0" smtClean="0"/>
              <a:t>, имеет октановое число </a:t>
            </a:r>
            <a:r>
              <a:rPr lang="ru-RU" sz="1800" b="1" dirty="0" smtClean="0"/>
              <a:t>70 - 72</a:t>
            </a:r>
            <a:r>
              <a:rPr lang="ru-RU" sz="1800" dirty="0" smtClean="0"/>
              <a:t>, а у бензина, </a:t>
            </a:r>
            <a:r>
              <a:rPr lang="ru-RU" sz="1800" dirty="0" smtClean="0"/>
              <a:t>выделенного </a:t>
            </a:r>
            <a:r>
              <a:rPr lang="ru-RU" sz="1800" dirty="0" smtClean="0"/>
              <a:t>из </a:t>
            </a:r>
            <a:r>
              <a:rPr lang="ru-RU" sz="1800" b="1" dirty="0" smtClean="0"/>
              <a:t>смолы пиролиза</a:t>
            </a:r>
            <a:r>
              <a:rPr lang="ru-RU" sz="1800" dirty="0" smtClean="0"/>
              <a:t>, октановое число </a:t>
            </a:r>
            <a:r>
              <a:rPr lang="ru-RU" sz="1800" b="1" dirty="0" smtClean="0"/>
              <a:t>80 и выше</a:t>
            </a:r>
            <a:r>
              <a:rPr lang="ru-RU" sz="1800" dirty="0" smtClean="0"/>
              <a:t>. Йодные </a:t>
            </a:r>
            <a:r>
              <a:rPr lang="ru-RU" sz="1800" dirty="0" smtClean="0"/>
              <a:t>числа </a:t>
            </a:r>
            <a:r>
              <a:rPr lang="ru-RU" sz="1800" dirty="0" smtClean="0"/>
              <a:t>типичных бензинов, образующихся при термическом крекинге под давлением и коксовании, довольно высоки (80—100 г </a:t>
            </a:r>
            <a:r>
              <a:rPr lang="en-US" sz="1800" dirty="0" smtClean="0"/>
              <a:t>I</a:t>
            </a:r>
            <a:r>
              <a:rPr lang="ru-RU" sz="1800" cap="small" baseline="-25000" dirty="0" smtClean="0"/>
              <a:t>2</a:t>
            </a:r>
            <a:r>
              <a:rPr lang="ru-RU" sz="1800" dirty="0" smtClean="0"/>
              <a:t> на 100 г).</a:t>
            </a:r>
          </a:p>
          <a:p>
            <a:pPr algn="just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Продукты термического крекинга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900" dirty="0" smtClean="0"/>
              <a:t>наиболее </a:t>
            </a:r>
            <a:r>
              <a:rPr lang="ru-RU" sz="1900" dirty="0" smtClean="0"/>
              <a:t>мягкая форма термического крекинга, представляет собой процесс неглубокого разложения нефтяных остатков с целью снижения вязкости остатков для получения товарного котельного топлива. </a:t>
            </a:r>
            <a:endParaRPr lang="ru-RU" sz="1900" dirty="0" smtClean="0"/>
          </a:p>
          <a:p>
            <a:pPr algn="just"/>
            <a:r>
              <a:rPr lang="ru-RU" sz="2000" dirty="0" smtClean="0"/>
              <a:t>Сырье: мазут, гудрон.</a:t>
            </a:r>
          </a:p>
          <a:p>
            <a:pPr algn="just"/>
            <a:r>
              <a:rPr lang="ru-RU" sz="1900" i="1" dirty="0" smtClean="0"/>
              <a:t>Параметры процесса: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Давление - </a:t>
            </a:r>
            <a:r>
              <a:rPr lang="ru-RU" sz="1900" dirty="0" smtClean="0"/>
              <a:t>1 - 5 </a:t>
            </a:r>
            <a:r>
              <a:rPr lang="ru-RU" sz="1900" dirty="0" err="1" smtClean="0"/>
              <a:t>Мпа</a:t>
            </a:r>
            <a:r>
              <a:rPr lang="ru-RU" sz="1900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Температура - </a:t>
            </a:r>
            <a:r>
              <a:rPr lang="ru-RU" sz="1900" dirty="0" smtClean="0"/>
              <a:t>430 - 500 </a:t>
            </a:r>
            <a:r>
              <a:rPr lang="ru-RU" sz="1900" baseline="30000" dirty="0" smtClean="0"/>
              <a:t>0</a:t>
            </a:r>
            <a:r>
              <a:rPr lang="ru-RU" sz="1900" dirty="0" smtClean="0"/>
              <a:t>С.</a:t>
            </a:r>
          </a:p>
          <a:p>
            <a:pPr marL="177800" indent="-68263" algn="just">
              <a:buFont typeface="Wingdings" pitchFamily="2" charset="2"/>
              <a:buChar char="§"/>
            </a:pPr>
            <a:r>
              <a:rPr lang="ru-RU" sz="1900" dirty="0" smtClean="0"/>
              <a:t>   Конверсия </a:t>
            </a:r>
            <a:r>
              <a:rPr lang="ru-RU" sz="1900" dirty="0" smtClean="0"/>
              <a:t>сырья в процессе </a:t>
            </a:r>
            <a:r>
              <a:rPr lang="ru-RU" sz="1900" dirty="0" err="1" smtClean="0"/>
              <a:t>висбрекинга</a:t>
            </a:r>
            <a:r>
              <a:rPr lang="ru-RU" sz="1900" dirty="0" smtClean="0"/>
              <a:t> в печи невысокая (14 - 30 % исходного сырья</a:t>
            </a:r>
            <a:r>
              <a:rPr lang="ru-RU" sz="1900" dirty="0" smtClean="0"/>
              <a:t>);</a:t>
            </a:r>
          </a:p>
          <a:p>
            <a:pPr marL="177800" indent="-68263" algn="just">
              <a:buFont typeface="Wingdings" pitchFamily="2" charset="2"/>
              <a:buChar char="§"/>
            </a:pPr>
            <a:r>
              <a:rPr lang="ru-RU" sz="1900" dirty="0" smtClean="0"/>
              <a:t>   Отбор </a:t>
            </a:r>
            <a:r>
              <a:rPr lang="ru-RU" sz="1900" dirty="0" smtClean="0"/>
              <a:t>светлых нефтепродуктов из гудрона не превышает </a:t>
            </a:r>
            <a:r>
              <a:rPr lang="ru-RU" sz="1900" dirty="0" smtClean="0"/>
              <a:t>5 </a:t>
            </a:r>
            <a:r>
              <a:rPr lang="ru-RU" sz="1900" dirty="0" smtClean="0"/>
              <a:t>- 20 %, а из мазута  - 16 - 22 %. </a:t>
            </a:r>
            <a:endParaRPr lang="ru-RU" sz="1900" dirty="0" smtClean="0"/>
          </a:p>
          <a:p>
            <a:pPr marL="177800" indent="-68263" algn="just">
              <a:buFont typeface="Wingdings" pitchFamily="2" charset="2"/>
              <a:buChar char="§"/>
            </a:pPr>
            <a:r>
              <a:rPr lang="ru-RU" sz="1900" dirty="0" smtClean="0"/>
              <a:t> </a:t>
            </a:r>
            <a:r>
              <a:rPr lang="ru-RU" sz="1900" dirty="0" smtClean="0"/>
              <a:t>  Выход </a:t>
            </a:r>
            <a:r>
              <a:rPr lang="ru-RU" sz="1900" dirty="0" smtClean="0"/>
              <a:t>условно </a:t>
            </a:r>
            <a:r>
              <a:rPr lang="ru-RU" sz="1900" dirty="0" err="1" smtClean="0"/>
              <a:t>непревращенного</a:t>
            </a:r>
            <a:r>
              <a:rPr lang="ru-RU" sz="1900" dirty="0" smtClean="0"/>
              <a:t> остатка — котельного </a:t>
            </a:r>
            <a:r>
              <a:rPr lang="ru-RU" sz="1900" dirty="0" smtClean="0"/>
              <a:t>топлива -  </a:t>
            </a:r>
            <a:r>
              <a:rPr lang="ru-RU" sz="1900" dirty="0" smtClean="0"/>
              <a:t>более 75 </a:t>
            </a:r>
            <a:r>
              <a:rPr lang="ru-RU" sz="1900" dirty="0" smtClean="0"/>
              <a:t>%.</a:t>
            </a:r>
          </a:p>
          <a:p>
            <a:pPr marL="177800" indent="-68263" algn="just">
              <a:buFont typeface="Wingdings" pitchFamily="2" charset="2"/>
              <a:buChar char="§"/>
            </a:pPr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Висбрекинг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 Тяжелые </a:t>
            </a:r>
            <a:r>
              <a:rPr lang="ru-RU" sz="1800" dirty="0" smtClean="0"/>
              <a:t>нефтяные остатки (гудроны, полугудроны, битумы) можно отнести к коллоидным системам, в которых в качестве дисперсной фазы выступают </a:t>
            </a:r>
            <a:r>
              <a:rPr lang="ru-RU" sz="1800" dirty="0" err="1" smtClean="0"/>
              <a:t>асфальтены</a:t>
            </a:r>
            <a:r>
              <a:rPr lang="ru-RU" sz="1800" dirty="0" smtClean="0"/>
              <a:t> с адсорбированными на них смолами, а в качестве дисперсионной среды – масла и растворимые в них смолы</a:t>
            </a:r>
            <a:r>
              <a:rPr lang="ru-RU" sz="1800" dirty="0" smtClean="0"/>
              <a:t>.</a:t>
            </a:r>
          </a:p>
          <a:p>
            <a:pPr algn="just">
              <a:buNone/>
            </a:pPr>
            <a:r>
              <a:rPr lang="ru-RU" sz="1800" dirty="0" smtClean="0"/>
              <a:t>В гудронах содержится большое количество плохо растворимых в полярных растворителях </a:t>
            </a:r>
            <a:r>
              <a:rPr lang="ru-RU" sz="1800" dirty="0" err="1" smtClean="0"/>
              <a:t>асфальтенов</a:t>
            </a:r>
            <a:r>
              <a:rPr lang="ru-RU" sz="1800" dirty="0" smtClean="0"/>
              <a:t>, смол и металлов. Для их удаления используют неполярные растворители - сжиженные углеводороды С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-C</a:t>
            </a:r>
            <a:r>
              <a:rPr lang="ru-RU" sz="1800" baseline="-25000" dirty="0" smtClean="0"/>
              <a:t>5</a:t>
            </a:r>
            <a:r>
              <a:rPr lang="ru-RU" sz="1800" dirty="0" smtClean="0"/>
              <a:t> (в первую очередь - пропан), способные коагулировать </a:t>
            </a:r>
            <a:r>
              <a:rPr lang="ru-RU" sz="1800" dirty="0" err="1" smtClean="0"/>
              <a:t>асфальтосмолистые</a:t>
            </a:r>
            <a:r>
              <a:rPr lang="ru-RU" sz="1800" dirty="0" smtClean="0"/>
              <a:t> вещества (</a:t>
            </a:r>
            <a:r>
              <a:rPr lang="ru-RU" sz="1800" dirty="0" err="1" smtClean="0"/>
              <a:t>асфальтены</a:t>
            </a:r>
            <a:r>
              <a:rPr lang="ru-RU" sz="1800" dirty="0" smtClean="0"/>
              <a:t>).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	Важной </a:t>
            </a:r>
            <a:r>
              <a:rPr lang="ru-RU" sz="1800" b="1" dirty="0" smtClean="0"/>
              <a:t>задачей отечественной нефтепереработки </a:t>
            </a:r>
            <a:r>
              <a:rPr lang="ru-RU" sz="1800" dirty="0" smtClean="0"/>
              <a:t>является создание новых экологически совершенных и энергосберегающих технологий, направленных на повышение эффективности использования нефти на основе углубления ее переработки. </a:t>
            </a:r>
          </a:p>
          <a:p>
            <a:pPr algn="just">
              <a:buNone/>
            </a:pPr>
            <a:r>
              <a:rPr lang="ru-RU" sz="1800" dirty="0" smtClean="0"/>
              <a:t>	Прежде всего, это касается повышения выхода светлых нефтепродуктов, а также рационального использования мазутов и тяжелых нефтяных остатков.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b="1" dirty="0" smtClean="0"/>
              <a:t>Углубляющие процессы </a:t>
            </a:r>
            <a:r>
              <a:rPr lang="ru-RU" sz="2000" dirty="0" smtClean="0"/>
              <a:t>в основном сводятся к расщеплению относительно длинных молекул углеводородов тяжелых фракций перегонки и остатков на более короткие молекулы, которые служат ценным компонентами, в частности моторных топлив. </a:t>
            </a:r>
          </a:p>
          <a:p>
            <a:pPr algn="just">
              <a:buNone/>
            </a:pPr>
            <a:r>
              <a:rPr lang="ru-RU" sz="2000" dirty="0" smtClean="0"/>
              <a:t>	К таким процессам относят: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Каталитический крекинг;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Термический крекинг;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Гидрокрекинг;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err="1" smtClean="0"/>
              <a:t>Висбрекинг</a:t>
            </a:r>
            <a:r>
              <a:rPr lang="ru-RU" sz="2000" dirty="0" smtClean="0"/>
              <a:t>; 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Коксование.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0" dirty="0" smtClean="0"/>
              <a:t/>
            </a:r>
            <a:br>
              <a:rPr lang="ru-RU" sz="2700" b="0" dirty="0" smtClean="0"/>
            </a:br>
            <a:r>
              <a:rPr lang="ru-RU" sz="2700" b="0" dirty="0" smtClean="0"/>
              <a:t/>
            </a:r>
            <a:br>
              <a:rPr lang="ru-RU" sz="2700" b="0" dirty="0" smtClean="0"/>
            </a:br>
            <a:r>
              <a:rPr lang="ru-RU" sz="2700" b="0" dirty="0" smtClean="0"/>
              <a:t>По своему назначению все вторичные процессы классифицируются на следующие группы: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/>
              <a:t>Улучшающие</a:t>
            </a:r>
            <a:r>
              <a:rPr lang="ru-RU" sz="2000" dirty="0" smtClean="0"/>
              <a:t> качество получаемых нефтепродуктов (</a:t>
            </a:r>
            <a:r>
              <a:rPr lang="ru-RU" sz="2000" b="1" dirty="0" smtClean="0"/>
              <a:t>облагораживающие процессы</a:t>
            </a:r>
            <a:r>
              <a:rPr lang="ru-RU" sz="2000" dirty="0" smtClean="0"/>
              <a:t>) позволяют с помощью химических превращений увеличить содержание ценных соединений в той или иной фракции, и/или уменьшить концентрацию ненужных компонентов: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Каталитический </a:t>
            </a:r>
            <a:r>
              <a:rPr lang="ru-RU" sz="2000" dirty="0" err="1" smtClean="0"/>
              <a:t>риформинг</a:t>
            </a:r>
            <a:r>
              <a:rPr lang="ru-RU" sz="2000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Изомеризация; </a:t>
            </a:r>
          </a:p>
          <a:p>
            <a:pPr marL="177800" indent="-68263">
              <a:buFont typeface="Wingdings" pitchFamily="2" charset="2"/>
              <a:buChar char="§"/>
            </a:pPr>
            <a:r>
              <a:rPr lang="ru-RU" sz="2000" dirty="0" smtClean="0"/>
              <a:t>   Гидроочистка, т.д.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0" dirty="0" smtClean="0"/>
              <a:t>По своему назначению все вторичные процессы классифицируются на следующие группы: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pPr marL="0" indent="109538" algn="just">
              <a:buNone/>
              <a:tabLst>
                <a:tab pos="269875" algn="l"/>
              </a:tabLst>
            </a:pPr>
            <a:r>
              <a:rPr lang="ru-RU" sz="1800" dirty="0" smtClean="0"/>
              <a:t>	К процессам термической деструкции относят термический крекинг, </a:t>
            </a:r>
            <a:r>
              <a:rPr lang="ru-RU" sz="1800" dirty="0" err="1" smtClean="0"/>
              <a:t>висбрекинг</a:t>
            </a:r>
            <a:r>
              <a:rPr lang="ru-RU" sz="1800" dirty="0" smtClean="0"/>
              <a:t>, коксование и пиролиз. </a:t>
            </a:r>
          </a:p>
          <a:p>
            <a:pPr marL="0" indent="109538" algn="just">
              <a:buNone/>
              <a:tabLst>
                <a:tab pos="269875" algn="l"/>
              </a:tabLst>
            </a:pPr>
            <a:r>
              <a:rPr lang="ru-RU" sz="1800" dirty="0" smtClean="0"/>
              <a:t>	Термические процессы в нефтепереработке применяются для углубления переработки нефти, понижения вязкости высококипящих</a:t>
            </a:r>
            <a:br>
              <a:rPr lang="ru-RU" sz="1800" dirty="0" smtClean="0"/>
            </a:br>
            <a:r>
              <a:rPr lang="ru-RU" sz="1800" dirty="0" smtClean="0"/>
              <a:t>фракций, получения непредельных соединений и кокса.</a:t>
            </a:r>
          </a:p>
          <a:p>
            <a:pPr marL="0" indent="109538" algn="just">
              <a:buNone/>
              <a:tabLst>
                <a:tab pos="269875" algn="l"/>
              </a:tabLst>
            </a:pPr>
            <a:r>
              <a:rPr lang="ru-RU" sz="1800" dirty="0" smtClean="0"/>
              <a:t>При термической деструкции протекает две реакции:</a:t>
            </a:r>
          </a:p>
          <a:p>
            <a:pPr marL="0" indent="109538" algn="just">
              <a:tabLst>
                <a:tab pos="269875" algn="l"/>
              </a:tabLst>
            </a:pPr>
            <a:r>
              <a:rPr lang="ru-RU" sz="1800" i="1" dirty="0" smtClean="0"/>
              <a:t> реакция </a:t>
            </a:r>
            <a:r>
              <a:rPr lang="ru-RU" sz="1800" b="1" i="1" dirty="0" smtClean="0"/>
              <a:t>распада</a:t>
            </a:r>
            <a:r>
              <a:rPr lang="ru-RU" sz="1800" dirty="0" smtClean="0"/>
              <a:t>: крекинг, дегидрирование, </a:t>
            </a:r>
            <a:r>
              <a:rPr lang="ru-RU" sz="1800" dirty="0" err="1" smtClean="0"/>
              <a:t>деалкилирование</a:t>
            </a:r>
            <a:r>
              <a:rPr lang="ru-RU" sz="1800" dirty="0" smtClean="0"/>
              <a:t>,</a:t>
            </a:r>
            <a:br>
              <a:rPr lang="ru-RU" sz="1800" dirty="0" smtClean="0"/>
            </a:br>
            <a:r>
              <a:rPr lang="ru-RU" sz="1800" dirty="0" err="1" smtClean="0"/>
              <a:t>дециклизация</a:t>
            </a:r>
            <a:r>
              <a:rPr lang="ru-RU" sz="1800" dirty="0" smtClean="0"/>
              <a:t> (реакции распада сопровождаются поглощением</a:t>
            </a:r>
            <a:br>
              <a:rPr lang="ru-RU" sz="1800" dirty="0" smtClean="0"/>
            </a:br>
            <a:r>
              <a:rPr lang="ru-RU" sz="1800" dirty="0" smtClean="0"/>
              <a:t>энергии –</a:t>
            </a:r>
            <a:r>
              <a:rPr lang="ru-RU" sz="1800" b="1" i="1" dirty="0" smtClean="0"/>
              <a:t>эндотермические)</a:t>
            </a:r>
            <a:r>
              <a:rPr lang="ru-RU" sz="1800" dirty="0" smtClean="0"/>
              <a:t>;</a:t>
            </a:r>
          </a:p>
          <a:p>
            <a:pPr marL="0" indent="109538" algn="just">
              <a:tabLst>
                <a:tab pos="269875" algn="l"/>
              </a:tabLst>
            </a:pPr>
            <a:r>
              <a:rPr lang="ru-RU" sz="1800" i="1" dirty="0" smtClean="0"/>
              <a:t>реакция</a:t>
            </a:r>
            <a:r>
              <a:rPr lang="ru-RU" sz="1800" b="1" i="1" dirty="0" smtClean="0"/>
              <a:t> синтеза</a:t>
            </a:r>
            <a:r>
              <a:rPr lang="ru-RU" sz="1800" b="1" dirty="0" smtClean="0"/>
              <a:t>: </a:t>
            </a:r>
            <a:r>
              <a:rPr lang="ru-RU" sz="1800" dirty="0" smtClean="0"/>
              <a:t>конденсация, полимеризация, </a:t>
            </a:r>
            <a:r>
              <a:rPr lang="ru-RU" sz="1800" dirty="0" err="1" smtClean="0"/>
              <a:t>дегидроциклизация</a:t>
            </a:r>
            <a:r>
              <a:rPr lang="ru-RU" sz="1800" dirty="0" smtClean="0"/>
              <a:t> (часто протекают с выделением энергии и их относят к </a:t>
            </a:r>
            <a:r>
              <a:rPr lang="ru-RU" sz="1800" b="1" i="1" dirty="0" smtClean="0"/>
              <a:t>экзотермическим)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/>
              <a:t>		Обе реакции протекают с изменением объема, то для них имеет</a:t>
            </a:r>
            <a:br>
              <a:rPr lang="ru-RU" sz="1600" dirty="0" smtClean="0"/>
            </a:br>
            <a:r>
              <a:rPr lang="ru-RU" sz="1600" dirty="0" smtClean="0"/>
              <a:t>большое значение изменение внешнего</a:t>
            </a:r>
            <a:br>
              <a:rPr lang="ru-RU" sz="1600" dirty="0" smtClean="0"/>
            </a:br>
            <a:r>
              <a:rPr lang="ru-RU" sz="1600" dirty="0" smtClean="0"/>
              <a:t>давления. </a:t>
            </a:r>
            <a:r>
              <a:rPr lang="ru-RU" sz="1600" b="1" dirty="0" smtClean="0"/>
              <a:t>Увеличение давления </a:t>
            </a:r>
            <a:r>
              <a:rPr lang="ru-RU" sz="1600" dirty="0" smtClean="0"/>
              <a:t>для</a:t>
            </a:r>
            <a:br>
              <a:rPr lang="ru-RU" sz="1600" dirty="0" smtClean="0"/>
            </a:br>
            <a:r>
              <a:rPr lang="ru-RU" sz="1600" dirty="0" smtClean="0"/>
              <a:t>реакций, идущих </a:t>
            </a:r>
            <a:r>
              <a:rPr lang="ru-RU" sz="1600" b="1" dirty="0" smtClean="0"/>
              <a:t>с уменьшением объема</a:t>
            </a:r>
            <a:r>
              <a:rPr lang="ru-RU" sz="1600" dirty="0" smtClean="0"/>
              <a:t>,</a:t>
            </a:r>
            <a:br>
              <a:rPr lang="ru-RU" sz="1600" dirty="0" smtClean="0"/>
            </a:br>
            <a:r>
              <a:rPr lang="ru-RU" sz="1600" dirty="0" smtClean="0"/>
              <a:t>приводит к смещению равновесия вправо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b="1" i="1" dirty="0" smtClean="0"/>
              <a:t>к продуктам реакции</a:t>
            </a:r>
            <a:r>
              <a:rPr lang="ru-RU" sz="1600" dirty="0" smtClean="0"/>
              <a:t>). </a:t>
            </a:r>
          </a:p>
          <a:p>
            <a:pPr algn="just">
              <a:buNone/>
            </a:pPr>
            <a:r>
              <a:rPr lang="ru-RU" sz="1600" dirty="0" smtClean="0"/>
              <a:t>		Напротив, для реакций, идущих с увеличением объема,</a:t>
            </a:r>
            <a:br>
              <a:rPr lang="ru-RU" sz="1600" dirty="0" smtClean="0"/>
            </a:br>
            <a:r>
              <a:rPr lang="ru-RU" sz="1600" dirty="0" smtClean="0"/>
              <a:t>сдвиг вправо (в сторону образования продуктов реакции) происходит при понижении давления. </a:t>
            </a:r>
          </a:p>
          <a:p>
            <a:pPr algn="just">
              <a:buNone/>
            </a:pPr>
            <a:r>
              <a:rPr lang="ru-RU" sz="1600" dirty="0" smtClean="0"/>
              <a:t>		Не смотря на то, что термическое разложение происходит с увеличением объема практически все процессы ведут при повышенном давлении (около или более 5МПа).</a:t>
            </a:r>
          </a:p>
          <a:p>
            <a:pPr algn="just">
              <a:buNone/>
            </a:pPr>
            <a:r>
              <a:rPr lang="ru-RU" sz="1600" dirty="0" smtClean="0"/>
              <a:t> 		</a:t>
            </a:r>
            <a:r>
              <a:rPr lang="ru-RU" sz="1600" b="1" dirty="0" smtClean="0"/>
              <a:t>Повышенное давление позволяет подавить реакции</a:t>
            </a:r>
            <a:br>
              <a:rPr lang="ru-RU" sz="1600" b="1" dirty="0" smtClean="0"/>
            </a:br>
            <a:r>
              <a:rPr lang="ru-RU" sz="1600" b="1" dirty="0" smtClean="0"/>
              <a:t>глубокого распада, приводящие к</a:t>
            </a:r>
            <a:br>
              <a:rPr lang="ru-RU" sz="1600" b="1" dirty="0" smtClean="0"/>
            </a:br>
            <a:r>
              <a:rPr lang="ru-RU" sz="1600" b="1" dirty="0" smtClean="0"/>
              <a:t>повышенному газообразованию, то есть</a:t>
            </a:r>
            <a:br>
              <a:rPr lang="ru-RU" sz="1600" b="1" dirty="0" smtClean="0"/>
            </a:br>
            <a:r>
              <a:rPr lang="ru-RU" sz="1600" b="1" dirty="0" smtClean="0"/>
              <a:t>получению нецелевого продукта.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При </a:t>
            </a:r>
            <a:r>
              <a:rPr lang="ru-RU" sz="1600" dirty="0" smtClean="0"/>
              <a:t>высоких температурах углеводороды нефтяного сырья подвергаются разнообразным превращениям. Это первичные реакции деструкции, приводящие к образованию продуктов с меньшей молекулярной массой, и вторичные реакции </a:t>
            </a:r>
            <a:r>
              <a:rPr lang="ru-RU" sz="1600" dirty="0" smtClean="0"/>
              <a:t>изомеризации </a:t>
            </a:r>
            <a:r>
              <a:rPr lang="ru-RU" sz="1600" dirty="0" smtClean="0"/>
              <a:t>и конденсации, в результате которых образуются </a:t>
            </a:r>
            <a:r>
              <a:rPr lang="ru-RU" sz="1600" dirty="0" smtClean="0"/>
              <a:t>продукты </a:t>
            </a:r>
            <a:r>
              <a:rPr lang="ru-RU" sz="1600" dirty="0" smtClean="0"/>
              <a:t>с той же или большей молекулярной массой.</a:t>
            </a:r>
          </a:p>
          <a:p>
            <a:pPr algn="just"/>
            <a:r>
              <a:rPr lang="ru-RU" sz="1600" dirty="0" smtClean="0"/>
              <a:t>Тип этих реакций и, следовательно, скорость, глубина и </a:t>
            </a:r>
            <a:r>
              <a:rPr lang="ru-RU" sz="1600" dirty="0" smtClean="0"/>
              <a:t>последовательность </a:t>
            </a:r>
            <a:r>
              <a:rPr lang="ru-RU" sz="1600" dirty="0" smtClean="0"/>
              <a:t>превращений зависят от стабильности </a:t>
            </a:r>
            <a:r>
              <a:rPr lang="ru-RU" sz="1600" dirty="0" smtClean="0"/>
              <a:t>углеводородов </a:t>
            </a:r>
            <a:r>
              <a:rPr lang="ru-RU" sz="1600" dirty="0" smtClean="0"/>
              <a:t>различных классов в условиях крекинга. </a:t>
            </a:r>
          </a:p>
          <a:p>
            <a:pPr algn="just"/>
            <a:r>
              <a:rPr lang="ru-RU" sz="1600" dirty="0" smtClean="0"/>
              <a:t>Мерой </a:t>
            </a:r>
            <a:r>
              <a:rPr lang="ru-RU" sz="1600" dirty="0" smtClean="0"/>
              <a:t>стабильности </a:t>
            </a:r>
            <a:r>
              <a:rPr lang="ru-RU" sz="1600" dirty="0" smtClean="0"/>
              <a:t>с достаточной степенью точности может служить </a:t>
            </a:r>
            <a:r>
              <a:rPr lang="ru-RU" sz="1600" dirty="0" smtClean="0"/>
              <a:t>величина </a:t>
            </a:r>
            <a:r>
              <a:rPr lang="ru-RU" sz="1600" dirty="0" smtClean="0"/>
              <a:t>изобарно-изотермического потенциала образования </a:t>
            </a:r>
            <a:r>
              <a:rPr lang="ru-RU" sz="1600" dirty="0" smtClean="0"/>
              <a:t>углеводородов </a:t>
            </a:r>
            <a:r>
              <a:rPr lang="ru-RU" sz="1600" dirty="0" smtClean="0"/>
              <a:t>Δ</a:t>
            </a:r>
            <a:r>
              <a:rPr lang="ru-RU" sz="1600" dirty="0" smtClean="0"/>
              <a:t>G°</a:t>
            </a:r>
            <a:r>
              <a:rPr lang="ru-RU" sz="1600" baseline="-25000" dirty="0" smtClean="0"/>
              <a:t>o6</a:t>
            </a:r>
            <a:r>
              <a:rPr lang="ru-RU" sz="1600" dirty="0" smtClean="0"/>
              <a:t>, который является  функцией </a:t>
            </a:r>
            <a:r>
              <a:rPr lang="ru-RU" sz="1600" dirty="0" smtClean="0"/>
              <a:t>температуры</a:t>
            </a:r>
            <a:r>
              <a:rPr lang="ru-RU" sz="1600" dirty="0" smtClean="0"/>
              <a:t>. </a:t>
            </a:r>
            <a:endParaRPr lang="en-US" sz="1600" dirty="0" smtClean="0"/>
          </a:p>
          <a:p>
            <a:pPr algn="just"/>
            <a:r>
              <a:rPr lang="ru-RU" sz="1600" dirty="0" smtClean="0"/>
              <a:t>В таблице приведены </a:t>
            </a:r>
            <a:r>
              <a:rPr lang="ru-RU" sz="1600" dirty="0" smtClean="0"/>
              <a:t>значения Δ</a:t>
            </a:r>
            <a:r>
              <a:rPr lang="ru-RU" sz="1600" dirty="0" err="1" smtClean="0"/>
              <a:t>G°</a:t>
            </a:r>
            <a:r>
              <a:rPr lang="ru-RU" sz="1600" baseline="-25000" dirty="0" err="1" smtClean="0"/>
              <a:t>об</a:t>
            </a:r>
            <a:r>
              <a:rPr lang="ru-RU" sz="1600" dirty="0" smtClean="0"/>
              <a:t> углеводородов различных классов с одинаковым числом атомов углерода и </a:t>
            </a:r>
            <a:r>
              <a:rPr lang="ru-RU" sz="1600" dirty="0" smtClean="0"/>
              <a:t>углеводородов </a:t>
            </a:r>
            <a:r>
              <a:rPr lang="ru-RU" sz="1600" dirty="0" smtClean="0"/>
              <a:t>одного класса (</a:t>
            </a:r>
            <a:r>
              <a:rPr lang="ru-RU" sz="1600" dirty="0" err="1" smtClean="0"/>
              <a:t>алканов</a:t>
            </a:r>
            <a:r>
              <a:rPr lang="ru-RU" sz="1600" dirty="0" smtClean="0"/>
              <a:t>) с различным числом </a:t>
            </a:r>
            <a:r>
              <a:rPr lang="ru-RU" sz="1600" dirty="0" smtClean="0"/>
              <a:t>атомов </a:t>
            </a:r>
            <a:r>
              <a:rPr lang="ru-RU" sz="1600" dirty="0" smtClean="0"/>
              <a:t>углерода</a:t>
            </a:r>
            <a:r>
              <a:rPr lang="ru-RU" sz="1600" dirty="0" smtClean="0"/>
              <a:t>.</a:t>
            </a:r>
          </a:p>
          <a:p>
            <a:pPr algn="just">
              <a:buNone/>
            </a:pPr>
            <a:endParaRPr lang="ru-RU" sz="16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Термохимические превращения углеводородов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93096"/>
            <a:ext cx="3096344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5796136" y="4437112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При низкой температуре (298°К) углеводороды различных классов, но с одинаковым числом углеродных атомов в </a:t>
            </a:r>
            <a:r>
              <a:rPr lang="ru-RU" sz="1200" dirty="0" smtClean="0"/>
              <a:t>молекуле</a:t>
            </a:r>
            <a:r>
              <a:rPr lang="ru-RU" sz="1200" dirty="0" smtClean="0"/>
              <a:t>, по уменьшению их стабильности располагаются в ряд </a:t>
            </a:r>
            <a:endParaRPr lang="ru-RU" sz="1200" dirty="0" smtClean="0"/>
          </a:p>
          <a:p>
            <a:pPr algn="just"/>
            <a:r>
              <a:rPr lang="ru-RU" sz="1200" dirty="0" smtClean="0"/>
              <a:t>    </a:t>
            </a:r>
            <a:r>
              <a:rPr lang="ru-RU" sz="1200" dirty="0" smtClean="0"/>
              <a:t> </a:t>
            </a:r>
            <a:r>
              <a:rPr lang="ru-RU" sz="1200" dirty="0" smtClean="0"/>
              <a:t>C</a:t>
            </a:r>
            <a:r>
              <a:rPr lang="ru-RU" sz="1200" baseline="-25000" dirty="0" smtClean="0"/>
              <a:t>n</a:t>
            </a:r>
            <a:r>
              <a:rPr lang="ru-RU" sz="1200" dirty="0" smtClean="0"/>
              <a:t>H</a:t>
            </a:r>
            <a:r>
              <a:rPr lang="ru-RU" sz="1200" baseline="-25000" dirty="0" smtClean="0"/>
              <a:t>2n+2</a:t>
            </a:r>
            <a:r>
              <a:rPr lang="ru-RU" sz="1200" dirty="0" smtClean="0"/>
              <a:t>&gt;∆C</a:t>
            </a:r>
            <a:r>
              <a:rPr lang="ru-RU" sz="1200" baseline="-25000" dirty="0" smtClean="0"/>
              <a:t>n</a:t>
            </a:r>
            <a:r>
              <a:rPr lang="ru-RU" sz="1200" dirty="0" smtClean="0"/>
              <a:t>H</a:t>
            </a:r>
            <a:r>
              <a:rPr lang="ru-RU" sz="1200" baseline="-25000" dirty="0" smtClean="0"/>
              <a:t>2n</a:t>
            </a:r>
            <a:r>
              <a:rPr lang="ru-RU" sz="1200" dirty="0" smtClean="0"/>
              <a:t>&gt;C</a:t>
            </a:r>
            <a:r>
              <a:rPr lang="ru-RU" sz="1200" baseline="-25000" dirty="0" smtClean="0"/>
              <a:t>n</a:t>
            </a:r>
            <a:r>
              <a:rPr lang="ru-RU" sz="1200" dirty="0" smtClean="0"/>
              <a:t>H</a:t>
            </a:r>
            <a:r>
              <a:rPr lang="ru-RU" sz="1200" baseline="-25000" dirty="0" smtClean="0"/>
              <a:t>2n</a:t>
            </a:r>
            <a:r>
              <a:rPr lang="ru-RU" sz="1200" dirty="0" smtClean="0"/>
              <a:t>&gt;C</a:t>
            </a:r>
            <a:r>
              <a:rPr lang="ru-RU" sz="1200" baseline="-25000" dirty="0" smtClean="0"/>
              <a:t>n</a:t>
            </a:r>
            <a:r>
              <a:rPr lang="ru-RU" sz="1200" dirty="0" smtClean="0"/>
              <a:t>H</a:t>
            </a:r>
            <a:r>
              <a:rPr lang="ru-RU" sz="1200" baseline="-25000" dirty="0" smtClean="0"/>
              <a:t>2n-6</a:t>
            </a:r>
            <a:r>
              <a:rPr lang="ru-RU" sz="1200" dirty="0" smtClean="0"/>
              <a:t> .</a:t>
            </a:r>
          </a:p>
          <a:p>
            <a:pPr algn="just"/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Термические превращения углеводородов </a:t>
            </a: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7200800" cy="44644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Термические превращения углеводородов </a:t>
            </a: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560840" cy="4536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471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Процессы  углубления переработки нефти: сравнительная характеристика  существующих термических методов переработки нефти</vt:lpstr>
      <vt:lpstr>Слайд 2</vt:lpstr>
      <vt:lpstr>  По своему назначению все вторичные процессы классифицируются на следующие группы:  </vt:lpstr>
      <vt:lpstr>По своему назначению все вторичные процессы классифицируются на следующие группы: </vt:lpstr>
      <vt:lpstr>Слайд 5</vt:lpstr>
      <vt:lpstr>Слайд 6</vt:lpstr>
      <vt:lpstr>Термохимические превращения углеводородов </vt:lpstr>
      <vt:lpstr>Термические превращения углеводородов </vt:lpstr>
      <vt:lpstr>Термические превращения углеводородов </vt:lpstr>
      <vt:lpstr>Термические превращения углеводородов </vt:lpstr>
      <vt:lpstr>Термический крекинг</vt:lpstr>
      <vt:lpstr> Параметры процесса</vt:lpstr>
      <vt:lpstr>Продукты термического крекинга</vt:lpstr>
      <vt:lpstr> Висбрекинг 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Процессы  углубления переработки нефти: сравнительная характеристика  существующих термических методов переработки нефти</dc:title>
  <dc:creator>Ернат</dc:creator>
  <cp:lastModifiedBy>Ернат</cp:lastModifiedBy>
  <cp:revision>18</cp:revision>
  <dcterms:created xsi:type="dcterms:W3CDTF">2019-09-15T14:43:35Z</dcterms:created>
  <dcterms:modified xsi:type="dcterms:W3CDTF">2019-09-17T15:30:44Z</dcterms:modified>
</cp:coreProperties>
</file>