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76" r:id="rId8"/>
    <p:sldId id="264" r:id="rId9"/>
    <p:sldId id="265" r:id="rId10"/>
    <p:sldId id="266" r:id="rId11"/>
    <p:sldId id="267" r:id="rId12"/>
    <p:sldId id="257" r:id="rId13"/>
    <p:sldId id="283" r:id="rId14"/>
    <p:sldId id="279" r:id="rId15"/>
    <p:sldId id="284" r:id="rId16"/>
    <p:sldId id="282" r:id="rId17"/>
    <p:sldId id="280" r:id="rId18"/>
    <p:sldId id="281" r:id="rId19"/>
    <p:sldId id="275" r:id="rId20"/>
    <p:sldId id="274" r:id="rId21"/>
    <p:sldId id="278" r:id="rId22"/>
    <p:sldId id="258" r:id="rId23"/>
    <p:sldId id="268" r:id="rId24"/>
    <p:sldId id="269" r:id="rId25"/>
    <p:sldId id="270" r:id="rId26"/>
    <p:sldId id="271" r:id="rId27"/>
    <p:sldId id="272" r:id="rId28"/>
    <p:sldId id="27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smtClean="0"/>
              <a:t>Технология </a:t>
            </a:r>
            <a:r>
              <a:rPr lang="ru-RU" b="1" dirty="0"/>
              <a:t>производства </a:t>
            </a:r>
            <a:r>
              <a:rPr lang="ru-RU" b="1"/>
              <a:t>смазочных </a:t>
            </a:r>
            <a:r>
              <a:rPr lang="ru-RU" b="1" smtClean="0"/>
              <a:t>масел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/>
              <a:t>ЭКСПЛУАТАЦИОННЫЕ СВОЙСТВА МОТОРНЫХ МАСЕЛ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sz="8000" b="1" dirty="0" err="1"/>
              <a:t>Противоокислительные</a:t>
            </a:r>
            <a:r>
              <a:rPr lang="ru-RU" sz="8000" b="1" dirty="0"/>
              <a:t> свойства </a:t>
            </a:r>
            <a:r>
              <a:rPr lang="ru-RU" sz="8000" dirty="0"/>
              <a:t>характеризуются стойкостью масла к окислению, полимеризации и </a:t>
            </a:r>
            <a:r>
              <a:rPr lang="ru-RU" sz="8000" dirty="0" err="1"/>
              <a:t>алкилированию</a:t>
            </a:r>
            <a:r>
              <a:rPr lang="ru-RU" sz="8000" dirty="0"/>
              <a:t> в процессе работы двигателя, а также разложению при хранении и транспортировании. Продолжительность работы масла в двигателе зависит от его химической стабильности, под которой понимается способность масла сохранять свои первоначальные свойства и противостоять внешнему воздействию при нормальных температурах.</a:t>
            </a:r>
            <a:endParaRPr lang="ru-RU" sz="7200" dirty="0"/>
          </a:p>
          <a:p>
            <a:pPr marL="0" indent="0" algn="just">
              <a:buNone/>
            </a:pPr>
            <a:r>
              <a:rPr lang="ru-RU" sz="7200" dirty="0"/>
              <a:t>	</a:t>
            </a:r>
            <a:r>
              <a:rPr lang="ru-RU" sz="8000" dirty="0"/>
              <a:t>На стабильность моторных масел оказывают влияние следующие факторы: химический состав, температурные условия, длительность окисления, каталитическое действие металлов и продуктов окисления, площадь поверхности окисления, присутствие воды и механических примесей. Повышенное давление воздуха ускоряет процесс окисления масла, так как усиливается процесс его взаимной диффузии с воздухом. На процесс окисления решающее влияние оказывает температура. Масла, хранящиеся при температуре 18-20 °С, сохраняют свои первоначальные свойства в течение 5 лет. Начиная с 50-60 °С, скорость окисления удваивается с увеличением температуры на каждые 10 °С.</a:t>
            </a:r>
            <a:endParaRPr lang="ru-RU" sz="7200" dirty="0"/>
          </a:p>
          <a:p>
            <a:pPr marL="0" indent="0" algn="just">
              <a:buNone/>
            </a:pPr>
            <a:endParaRPr lang="ru-RU" sz="7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661248"/>
            <a:ext cx="65817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84784"/>
            <a:ext cx="763284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/>
              <a:t>СХЕМА ПРОИЗВОДСТВА </a:t>
            </a:r>
            <a:br>
              <a:rPr lang="ru-RU" sz="3600" b="1" dirty="0"/>
            </a:br>
            <a:r>
              <a:rPr lang="ru-RU" sz="3600" b="1" dirty="0"/>
              <a:t>БАЗОВОГО и ТЕХНИЧЕСКОГО МАСЛА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301208"/>
            <a:ext cx="8229600" cy="7815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b="1" i="1" dirty="0" err="1"/>
              <a:t>МДм</a:t>
            </a:r>
            <a:r>
              <a:rPr lang="ru-RU" sz="1400" b="1" i="1" dirty="0"/>
              <a:t> </a:t>
            </a:r>
            <a:r>
              <a:rPr lang="ru-RU" sz="1400" i="1" dirty="0"/>
              <a:t>- масляный дистиллят маловязкий; </a:t>
            </a:r>
            <a:r>
              <a:rPr lang="ru-RU" sz="1400" b="1" i="1" dirty="0" err="1"/>
              <a:t>МДв</a:t>
            </a:r>
            <a:r>
              <a:rPr lang="ru-RU" sz="1400" i="1" dirty="0"/>
              <a:t> - масляный дистиллят высоковязкий; </a:t>
            </a:r>
            <a:r>
              <a:rPr lang="ru-RU" sz="1400" b="1" i="1" dirty="0"/>
              <a:t>ШФ</a:t>
            </a:r>
            <a:r>
              <a:rPr lang="ru-RU" sz="1400" i="1" dirty="0"/>
              <a:t> -широкая фракция; </a:t>
            </a:r>
            <a:r>
              <a:rPr lang="ru-RU" sz="1400" b="1" i="1" dirty="0"/>
              <a:t>МВМ</a:t>
            </a:r>
            <a:r>
              <a:rPr lang="ru-RU" sz="1400" i="1" dirty="0"/>
              <a:t> - маловязкое масло; </a:t>
            </a:r>
            <a:r>
              <a:rPr lang="ru-RU" sz="1400" b="1" i="1" dirty="0"/>
              <a:t>СВМ</a:t>
            </a:r>
            <a:r>
              <a:rPr lang="ru-RU" sz="1400" i="1" dirty="0"/>
              <a:t> - </a:t>
            </a:r>
            <a:r>
              <a:rPr lang="ru-RU" sz="1400" i="1" dirty="0" err="1"/>
              <a:t>средневязкое</a:t>
            </a:r>
            <a:r>
              <a:rPr lang="ru-RU" sz="1400" i="1" dirty="0"/>
              <a:t> масло; </a:t>
            </a:r>
            <a:r>
              <a:rPr lang="ru-RU" sz="1400" b="1" i="1" dirty="0"/>
              <a:t>ВВМ</a:t>
            </a:r>
            <a:r>
              <a:rPr lang="ru-RU" sz="1400" i="1" dirty="0"/>
              <a:t> - высоковязкое масло; </a:t>
            </a:r>
            <a:r>
              <a:rPr lang="ru-RU" sz="1400" b="1" i="1" dirty="0"/>
              <a:t>ДА</a:t>
            </a:r>
            <a:r>
              <a:rPr lang="ru-RU" sz="1400" i="1" dirty="0"/>
              <a:t> - </a:t>
            </a:r>
            <a:r>
              <a:rPr lang="ru-RU" sz="1400" i="1" dirty="0" err="1"/>
              <a:t>деасфальтизат</a:t>
            </a:r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556792"/>
            <a:ext cx="41148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E050B-4C31-4631-9825-68AA31B55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Селективная очистка масляных фракций и </a:t>
            </a:r>
            <a:r>
              <a:rPr lang="ru-RU" b="1" dirty="0" err="1"/>
              <a:t>деасфальтизатов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FDD939-2244-4DE0-8A0B-A69B0FFF8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3800" b="1" dirty="0"/>
              <a:t>Назначение</a:t>
            </a:r>
            <a:r>
              <a:rPr lang="ru-RU" sz="3800" dirty="0"/>
              <a:t> — удаление смолисто-асфальтеновых веществ и полициклических ароматических углеводородов из масел с целью повышения их ИВ и снижения коксуемости (фактически, </a:t>
            </a:r>
            <a:r>
              <a:rPr lang="ru-RU" sz="3800" dirty="0" err="1"/>
              <a:t>деароматизация</a:t>
            </a:r>
            <a:r>
              <a:rPr lang="ru-RU" sz="3800" dirty="0"/>
              <a:t> масел).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800" b="1" dirty="0"/>
              <a:t>Сырье</a:t>
            </a:r>
            <a:r>
              <a:rPr lang="ru-RU" sz="3800" dirty="0"/>
              <a:t>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800" dirty="0"/>
              <a:t>-масляные дистилляты вакуумной перегонки мазутов,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800" dirty="0"/>
              <a:t>-</a:t>
            </a:r>
            <a:r>
              <a:rPr lang="ru-RU" sz="3800" dirty="0" err="1"/>
              <a:t>деасфальтизаты</a:t>
            </a:r>
            <a:r>
              <a:rPr lang="ru-RU" sz="3800" dirty="0"/>
              <a:t> гудронов.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3800" b="1" dirty="0"/>
              <a:t>Целевые продукты </a:t>
            </a:r>
            <a:r>
              <a:rPr lang="ru-RU" sz="3800" dirty="0"/>
              <a:t>— </a:t>
            </a:r>
            <a:r>
              <a:rPr lang="ru-RU" sz="3800" dirty="0" err="1"/>
              <a:t>рафинаты</a:t>
            </a:r>
            <a:r>
              <a:rPr lang="ru-RU" sz="3800" dirty="0"/>
              <a:t> — направляются на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3800" dirty="0" err="1"/>
              <a:t>депарафинизацию</a:t>
            </a:r>
            <a:r>
              <a:rPr lang="ru-RU" sz="3800" dirty="0"/>
              <a:t> с целью улучшения низкотемпературных свойств масел.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3400" b="1" dirty="0"/>
              <a:t>Побочные продукты </a:t>
            </a:r>
            <a:r>
              <a:rPr lang="ru-RU" sz="3400" dirty="0"/>
              <a:t>– экстракты (фактически, концентраты ВМ-</a:t>
            </a:r>
            <a:r>
              <a:rPr lang="ru-RU" sz="3400" dirty="0" err="1"/>
              <a:t>полиароматики</a:t>
            </a:r>
            <a:r>
              <a:rPr lang="ru-RU" sz="3400" dirty="0"/>
              <a:t>)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3400" dirty="0"/>
              <a:t>– используются как сырье для производства битумов,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3400" dirty="0"/>
              <a:t>технического углерода, нефтяных коксов и т.д.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Растворители:</a:t>
            </a:r>
          </a:p>
          <a:p>
            <a:pPr>
              <a:lnSpc>
                <a:spcPct val="120000"/>
              </a:lnSpc>
            </a:pPr>
            <a:r>
              <a:rPr lang="ru-RU" sz="3800" dirty="0"/>
              <a:t>фенол, </a:t>
            </a:r>
          </a:p>
          <a:p>
            <a:pPr>
              <a:lnSpc>
                <a:spcPct val="120000"/>
              </a:lnSpc>
            </a:pPr>
            <a:r>
              <a:rPr lang="ru-RU" sz="3800" dirty="0"/>
              <a:t>Фурфурол,</a:t>
            </a:r>
          </a:p>
          <a:p>
            <a:pPr>
              <a:lnSpc>
                <a:spcPct val="120000"/>
              </a:lnSpc>
            </a:pPr>
            <a:r>
              <a:rPr lang="ru-RU" sz="3800" dirty="0"/>
              <a:t>N-</a:t>
            </a:r>
            <a:r>
              <a:rPr lang="ru-RU" sz="3800" dirty="0" err="1"/>
              <a:t>метилпирролидон</a:t>
            </a:r>
            <a:r>
              <a:rPr lang="ru-RU" sz="3800" dirty="0"/>
              <a:t> (N-МП).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26D3AD-71B6-4472-86B3-FB73203FA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7488" y="1772816"/>
            <a:ext cx="2633700" cy="1774090"/>
          </a:xfrm>
          <a:prstGeom prst="rect">
            <a:avLst/>
          </a:prstGeom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75865981-B6FD-433C-9E3A-14DFB69238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615370"/>
              </p:ext>
            </p:extLst>
          </p:nvPr>
        </p:nvGraphicFramePr>
        <p:xfrm>
          <a:off x="5580112" y="4050962"/>
          <a:ext cx="3528392" cy="285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001">
                  <a:extLst>
                    <a:ext uri="{9D8B030D-6E8A-4147-A177-3AD203B41FA5}">
                      <a16:colId xmlns:a16="http://schemas.microsoft.com/office/drawing/2014/main" val="158931878"/>
                    </a:ext>
                  </a:extLst>
                </a:gridCol>
                <a:gridCol w="3213391">
                  <a:extLst>
                    <a:ext uri="{9D8B030D-6E8A-4147-A177-3AD203B41FA5}">
                      <a16:colId xmlns:a16="http://schemas.microsoft.com/office/drawing/2014/main" val="677485144"/>
                    </a:ext>
                  </a:extLst>
                </a:gridCol>
              </a:tblGrid>
              <a:tr h="41472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Изменение показателей качества продукта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442635"/>
                  </a:ext>
                </a:extLst>
              </a:tr>
              <a:tr h="275460">
                <a:tc>
                  <a:txBody>
                    <a:bodyPr/>
                    <a:lstStyle/>
                    <a:p>
                      <a:r>
                        <a:rPr lang="en-US" sz="1400" dirty="0"/>
                        <a:t>↑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Стабильность против окисления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8333221"/>
                  </a:ext>
                </a:extLst>
              </a:tr>
              <a:tr h="275460">
                <a:tc>
                  <a:txBody>
                    <a:bodyPr/>
                    <a:lstStyle/>
                    <a:p>
                      <a:r>
                        <a:rPr lang="en-US" sz="1400" dirty="0"/>
                        <a:t>↑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Индекс</a:t>
                      </a:r>
                      <a:r>
                        <a:rPr lang="ru-RU" sz="1200" baseline="0" dirty="0"/>
                        <a:t> вязкости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278114"/>
                  </a:ext>
                </a:extLst>
              </a:tr>
              <a:tr h="275460">
                <a:tc>
                  <a:txBody>
                    <a:bodyPr/>
                    <a:lstStyle/>
                    <a:p>
                      <a:r>
                        <a:rPr lang="en-US" sz="1400" dirty="0"/>
                        <a:t>↓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Плотность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915026"/>
                  </a:ext>
                </a:extLst>
              </a:tr>
              <a:tr h="275460">
                <a:tc>
                  <a:txBody>
                    <a:bodyPr/>
                    <a:lstStyle/>
                    <a:p>
                      <a:r>
                        <a:rPr lang="en-US" sz="1400" dirty="0"/>
                        <a:t>↓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Вязкость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696848"/>
                  </a:ext>
                </a:extLst>
              </a:tr>
              <a:tr h="275460">
                <a:tc>
                  <a:txBody>
                    <a:bodyPr/>
                    <a:lstStyle/>
                    <a:p>
                      <a:r>
                        <a:rPr lang="en-US" sz="1400" dirty="0"/>
                        <a:t>↓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Коксуемость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491726"/>
                  </a:ext>
                </a:extLst>
              </a:tr>
              <a:tr h="2754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↑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Температура</a:t>
                      </a:r>
                      <a:r>
                        <a:rPr lang="ru-RU" sz="1200" baseline="0" dirty="0"/>
                        <a:t> застывания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2877"/>
                  </a:ext>
                </a:extLst>
              </a:tr>
              <a:tr h="275460">
                <a:tc>
                  <a:txBody>
                    <a:bodyPr/>
                    <a:lstStyle/>
                    <a:p>
                      <a:r>
                        <a:rPr lang="en-US" sz="1400" dirty="0"/>
                        <a:t>↓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Содержание </a:t>
                      </a:r>
                      <a:r>
                        <a:rPr lang="en-US" sz="1200" dirty="0"/>
                        <a:t>S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380660"/>
                  </a:ext>
                </a:extLst>
              </a:tr>
              <a:tr h="275460">
                <a:tc>
                  <a:txBody>
                    <a:bodyPr/>
                    <a:lstStyle/>
                    <a:p>
                      <a:r>
                        <a:rPr lang="en-US" sz="1400" dirty="0"/>
                        <a:t>↓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Цветность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9805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5881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Autofit/>
          </a:bodyPr>
          <a:lstStyle/>
          <a:p>
            <a:r>
              <a:rPr lang="ru-RU" sz="3600" b="1" dirty="0"/>
              <a:t>Методы химической очистки масел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/>
              <a:t>Селективная очистка </a:t>
            </a:r>
            <a:r>
              <a:rPr lang="ru-RU" sz="2000" dirty="0"/>
              <a:t>(</a:t>
            </a:r>
            <a:r>
              <a:rPr lang="ru-RU" sz="2000" dirty="0" err="1"/>
              <a:t>solvent</a:t>
            </a:r>
            <a:r>
              <a:rPr lang="ru-RU" sz="2000" dirty="0"/>
              <a:t> </a:t>
            </a:r>
            <a:r>
              <a:rPr lang="ru-RU" sz="2000" dirty="0" err="1"/>
              <a:t>refining</a:t>
            </a:r>
            <a:r>
              <a:rPr lang="ru-RU" sz="2000" dirty="0"/>
              <a:t>) или экстракция растворителями (</a:t>
            </a:r>
            <a:r>
              <a:rPr lang="ru-RU" sz="2000" dirty="0" err="1"/>
              <a:t>solvent</a:t>
            </a:r>
            <a:r>
              <a:rPr lang="ru-RU" sz="2000" dirty="0"/>
              <a:t> </a:t>
            </a:r>
            <a:r>
              <a:rPr lang="ru-RU" sz="2000" dirty="0" err="1"/>
              <a:t>extraction</a:t>
            </a:r>
            <a:r>
              <a:rPr lang="ru-RU" sz="2000" dirty="0"/>
              <a:t>) – метод удаления нежелательных соединений, основанный на образовании двухфазной системы, в которой примеси с растворителем и чистое масло разделяются на два слоя. После отделения слоя экстракта получается чистое масло. </a:t>
            </a:r>
          </a:p>
          <a:p>
            <a:pPr marL="0" indent="0" algn="just">
              <a:buNone/>
            </a:pPr>
            <a:r>
              <a:rPr lang="ru-RU" sz="2000" dirty="0"/>
              <a:t>Таким образом, из масла удаляются асфальтеновые (битумные) вещества, смолы и ароматические соединения с короткими цепями в молекулах, твердые углеводороды и полициклические ароматические соединения, которые усиливают коксование и зависимость вязкости от температуры. </a:t>
            </a:r>
          </a:p>
          <a:p>
            <a:pPr marL="0" indent="0" algn="just">
              <a:buNone/>
            </a:pPr>
            <a:r>
              <a:rPr lang="ru-RU" sz="2000" dirty="0"/>
              <a:t>Экстракция растворителями обычно проводится сразу после вакуумной дистилляции. Дистилляты после экстракции имеют более высокий индекс вязкости и лучшую стойкость к окислению. В настоящее время для экстракции в основном применяются фурфурол или </a:t>
            </a:r>
            <a:r>
              <a:rPr lang="ru-RU" sz="2000" dirty="0" err="1"/>
              <a:t>н-метилпирролидин</a:t>
            </a:r>
            <a:r>
              <a:rPr lang="ru-RU" sz="2000" dirty="0"/>
              <a:t>, а экстракция фенолом встречается редко. В ходе экстракции основной химический состав дистиллятов меняется незначительно, поэтому еще сохраняется влияние химического состава сырой нефти.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3CFA69-6C1B-4E96-83DD-F0EB3D0B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>Растворители процесса селективной очистки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11D45E-D774-4308-9490-326C21707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E6A1C3-BB8B-4966-9DE3-98AE37669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27" y="594114"/>
            <a:ext cx="8699746" cy="566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413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Методы химической очистки масел</a:t>
            </a:r>
            <a:endParaRPr lang="ru-RU" dirty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1196752"/>
            <a:ext cx="669674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924944"/>
            <a:ext cx="640871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Методы химической очистки масел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b="1" dirty="0" err="1"/>
              <a:t>Депарафинизация</a:t>
            </a:r>
            <a:r>
              <a:rPr lang="ru-RU" dirty="0"/>
              <a:t> растворителем (</a:t>
            </a:r>
            <a:r>
              <a:rPr lang="ru-RU" dirty="0" err="1"/>
              <a:t>solvent</a:t>
            </a:r>
            <a:r>
              <a:rPr lang="ru-RU" dirty="0"/>
              <a:t> </a:t>
            </a:r>
            <a:r>
              <a:rPr lang="ru-RU" dirty="0" err="1"/>
              <a:t>dewaxing</a:t>
            </a:r>
            <a:r>
              <a:rPr lang="ru-RU" dirty="0"/>
              <a:t>) – метод удаления парафинов, которые повышают температуру застывания масел. Масло смешивается со смесью двух растворителей – </a:t>
            </a:r>
            <a:r>
              <a:rPr lang="ru-RU" dirty="0" err="1"/>
              <a:t>метилэтилкетона</a:t>
            </a:r>
            <a:r>
              <a:rPr lang="ru-RU" dirty="0"/>
              <a:t> и толуола или другими. Полученный раствор масла охлаждается до 6-12°C. При такой температуре кристаллы парафина выпадают в осадок и отделяются фильтрованием, а растворитель отгоняется от масла и получается </a:t>
            </a:r>
            <a:r>
              <a:rPr lang="ru-RU" dirty="0" err="1"/>
              <a:t>депарафинизированное</a:t>
            </a:r>
            <a:r>
              <a:rPr lang="ru-RU" dirty="0"/>
              <a:t> масло (</a:t>
            </a:r>
            <a:r>
              <a:rPr lang="ru-RU" dirty="0" err="1"/>
              <a:t>dewaxed</a:t>
            </a:r>
            <a:r>
              <a:rPr lang="ru-RU" dirty="0"/>
              <a:t> </a:t>
            </a:r>
            <a:r>
              <a:rPr lang="ru-RU" dirty="0" err="1"/>
              <a:t>oil</a:t>
            </a:r>
            <a:r>
              <a:rPr lang="ru-RU" dirty="0"/>
              <a:t>) с улучшенными свойствами: с более низкой температурой застывания, повышенным индексом вязкости, улучшенной текучестью при низкой температуре. Побочный продукт, парафиновый осадок (</a:t>
            </a:r>
            <a:r>
              <a:rPr lang="ru-RU" dirty="0" err="1"/>
              <a:t>slack</a:t>
            </a:r>
            <a:r>
              <a:rPr lang="ru-RU" dirty="0"/>
              <a:t> </a:t>
            </a:r>
            <a:r>
              <a:rPr lang="ru-RU" dirty="0" err="1"/>
              <a:t>wax</a:t>
            </a:r>
            <a:r>
              <a:rPr lang="ru-RU" dirty="0"/>
              <a:t>), служит сырьем для каталитического гидрокрекинга, при котором могут быть получены высококачественные базовые масла.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Методы химической очистки масел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/>
              <a:t>	Очистка адсорбентами. В качестве адсорбентов применяются отбеливающая глина или кристаллические алюмосиликаты – цеолиты, имеющие однородную пористость. Подбором цеолитов с порами определенного размера можно проводить селективную адсорбцию некоторых соединений: смолистых и асфальтовых веществ, </a:t>
            </a:r>
            <a:r>
              <a:rPr lang="ru-RU" dirty="0" err="1"/>
              <a:t>алкенов</a:t>
            </a:r>
            <a:r>
              <a:rPr lang="ru-RU" dirty="0"/>
              <a:t>, полициклических </a:t>
            </a:r>
            <a:r>
              <a:rPr lang="ru-RU" dirty="0" err="1"/>
              <a:t>аренов</a:t>
            </a:r>
            <a:r>
              <a:rPr lang="ru-RU" dirty="0"/>
              <a:t>. От такой очистки масло становится светлее, поэтому этот процесс иногда называют осветлением масла. В основном очистка адсорбентами проводится после других процессов химической очистки и экстракции растворителями.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8136904" cy="55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Смазочные</a:t>
            </a:r>
            <a:r>
              <a:rPr lang="ru-RU" dirty="0"/>
              <a:t> </a:t>
            </a:r>
            <a:r>
              <a:rPr lang="ru-RU" b="1" dirty="0"/>
              <a:t>материалы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/>
              <a:t>предназначены для уменьшения интенсивности изнашивания и сил сопротивления в узлах трения, а также для обеспечения нормального функционирования систем, содержащих смазки. </a:t>
            </a: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501008"/>
            <a:ext cx="72199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7560840" cy="5433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42" name="AutoShape 2" descr="Картинки по запросу методы очистки базовых масе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00808"/>
            <a:ext cx="604867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/>
              <a:t>Основные показатели синтетических и минеральных моторных масел </a:t>
            </a:r>
            <a:endParaRPr lang="ru-RU" sz="3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727280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Диэфиры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/>
              <a:t>образующиеся при взаимодействии двухосновных кислот с одноатомными спиртами и одноосновных кислот с многоатомными спиртами, применяются при производстве синтетических масел наиболее часто. </a:t>
            </a:r>
          </a:p>
          <a:p>
            <a:pPr marL="0" indent="0" algn="just">
              <a:buNone/>
            </a:pPr>
            <a:r>
              <a:rPr lang="ru-RU" dirty="0"/>
              <a:t>	Каталитические процессы этерификации при получении </a:t>
            </a:r>
            <a:r>
              <a:rPr lang="ru-RU" dirty="0" err="1"/>
              <a:t>диэфира</a:t>
            </a:r>
            <a:r>
              <a:rPr lang="ru-RU" dirty="0"/>
              <a:t> путем взаимодействия </a:t>
            </a:r>
            <a:r>
              <a:rPr lang="ru-RU" dirty="0" err="1"/>
              <a:t>себациновой</a:t>
            </a:r>
            <a:r>
              <a:rPr lang="ru-RU" dirty="0"/>
              <a:t> кислоты, вырабатываемой из касторового масла с </a:t>
            </a:r>
            <a:r>
              <a:rPr lang="ru-RU" dirty="0" err="1"/>
              <a:t>изооктиловым</a:t>
            </a:r>
            <a:r>
              <a:rPr lang="ru-RU" dirty="0"/>
              <a:t> спиртом. Масла, получаемые на основе </a:t>
            </a:r>
            <a:r>
              <a:rPr lang="ru-RU" dirty="0" err="1"/>
              <a:t>диэфиров</a:t>
            </a:r>
            <a:r>
              <a:rPr lang="ru-RU" dirty="0"/>
              <a:t>, превосходят минеральные почти по всем важнейшим эксплуатационным свойствам: имеют </a:t>
            </a:r>
            <a:r>
              <a:rPr lang="ru-RU" i="1" dirty="0"/>
              <a:t>более высокие индексы вязкости </a:t>
            </a:r>
            <a:r>
              <a:rPr lang="ru-RU" dirty="0"/>
              <a:t>и </a:t>
            </a:r>
            <a:r>
              <a:rPr lang="ru-RU" i="1" dirty="0"/>
              <a:t>низкие температуры застывания, меньшие испаряемость и огнеопасность</a:t>
            </a:r>
            <a:r>
              <a:rPr lang="ru-RU" dirty="0"/>
              <a:t>. В то же время </a:t>
            </a:r>
            <a:r>
              <a:rPr lang="ru-RU" dirty="0" err="1"/>
              <a:t>диэфирные</a:t>
            </a:r>
            <a:r>
              <a:rPr lang="ru-RU" dirty="0"/>
              <a:t> масла более агрессивны по отношению к деталям из маслостойкой резины, вызывают набухание и размягчение резиновых прокладок, шлангов и др.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Полиалкенгликоли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/>
              <a:t>по своей структуре — простые полиэфиры с длинными цепями, получаемые взаимодействием различных гликолей и других спиртов с окисью этилена, окисью пропилена или их смесями. Молекула </a:t>
            </a:r>
            <a:r>
              <a:rPr lang="ru-RU" dirty="0" err="1"/>
              <a:t>полигликоля</a:t>
            </a:r>
            <a:r>
              <a:rPr lang="ru-RU" dirty="0"/>
              <a:t> может содержать одну или несколько свободных гидроксильных групп, замена которых на алкильную эфирную группу приводит к получению эфиров </a:t>
            </a:r>
            <a:r>
              <a:rPr lang="ru-RU" dirty="0" err="1"/>
              <a:t>полигликолей</a:t>
            </a:r>
            <a:r>
              <a:rPr lang="ru-RU" dirty="0"/>
              <a:t>. </a:t>
            </a:r>
          </a:p>
          <a:p>
            <a:pPr marL="0" indent="0" algn="just">
              <a:buNone/>
            </a:pPr>
            <a:r>
              <a:rPr lang="ru-RU" dirty="0"/>
              <a:t>Различные радикалы, вводимые в молекулу </a:t>
            </a:r>
            <a:r>
              <a:rPr lang="ru-RU" dirty="0" err="1"/>
              <a:t>полигликоля</a:t>
            </a:r>
            <a:r>
              <a:rPr lang="ru-RU" dirty="0"/>
              <a:t>, влияют на свойства получаемых масел. </a:t>
            </a:r>
          </a:p>
          <a:p>
            <a:pPr marL="0" indent="0" algn="just">
              <a:buNone/>
            </a:pPr>
            <a:r>
              <a:rPr lang="ru-RU" dirty="0" err="1"/>
              <a:t>Полигликолевые</a:t>
            </a:r>
            <a:r>
              <a:rPr lang="ru-RU" dirty="0"/>
              <a:t> масла, помимо лучших, чем у минеральных, </a:t>
            </a:r>
            <a:r>
              <a:rPr lang="ru-RU" dirty="0" err="1"/>
              <a:t>противоизносных</a:t>
            </a:r>
            <a:r>
              <a:rPr lang="ru-RU" dirty="0"/>
              <a:t> свойств, отличаются более пологой </a:t>
            </a:r>
            <a:r>
              <a:rPr lang="ru-RU" dirty="0" err="1"/>
              <a:t>вязкостнотемпературной</a:t>
            </a:r>
            <a:r>
              <a:rPr lang="ru-RU" dirty="0"/>
              <a:t> характеристикой, более низкой температурой застывания, имеют высокий индекс вязкости, выдерживают высокие рабочие температуры (до 300 °С), не провоцируют коррозии металлов, а также, в отличие от эфирных масел, не вызывают набухания и размягчения натуральной и синтетической резины. Широкое применение синтетических масел на </a:t>
            </a:r>
            <a:r>
              <a:rPr lang="ru-RU" dirty="0" err="1"/>
              <a:t>полигликолевой</a:t>
            </a:r>
            <a:r>
              <a:rPr lang="ru-RU" dirty="0"/>
              <a:t> основе ограничивается только высокой стоимостью их производства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Полисилоксаны</a:t>
            </a:r>
            <a:r>
              <a:rPr lang="ru-RU" dirty="0"/>
              <a:t> (силиконы)-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/>
              <a:t>полимерные кремнийорганические соединения, находящие все более широкое применение в качестве специальных смазочных масел и жидкостей. В их основе лежит цепочка из чередующихся атомов кремния и кислорода. </a:t>
            </a:r>
          </a:p>
          <a:p>
            <a:pPr marL="0" indent="0" algn="just">
              <a:buNone/>
            </a:pPr>
            <a:r>
              <a:rPr lang="ru-RU" sz="2000" dirty="0"/>
              <a:t>Углеводородные и другие органические радикалы различного строения закрывают боковые цепи атомов кремния. Практическое применение в качестве смазочных масел имеют полимеры с </a:t>
            </a:r>
            <a:r>
              <a:rPr lang="ru-RU" sz="2000" dirty="0" err="1"/>
              <a:t>метильнымирадикалами</a:t>
            </a:r>
            <a:r>
              <a:rPr lang="ru-RU" sz="2000" dirty="0"/>
              <a:t> (</a:t>
            </a:r>
            <a:r>
              <a:rPr lang="ru-RU" sz="2000" dirty="0" err="1"/>
              <a:t>метилполисилоксаны</a:t>
            </a:r>
            <a:r>
              <a:rPr lang="ru-RU" sz="2000" dirty="0"/>
              <a:t>) и </a:t>
            </a:r>
            <a:r>
              <a:rPr lang="ru-RU" sz="2000" dirty="0" err="1"/>
              <a:t>этильными</a:t>
            </a:r>
            <a:r>
              <a:rPr lang="ru-RU" sz="2000" dirty="0"/>
              <a:t> радикалами (</a:t>
            </a:r>
            <a:r>
              <a:rPr lang="ru-RU" sz="2000" dirty="0" err="1"/>
              <a:t>этилполисилоксаны</a:t>
            </a:r>
            <a:r>
              <a:rPr lang="ru-RU" sz="2000" dirty="0"/>
              <a:t>). </a:t>
            </a:r>
            <a:r>
              <a:rPr lang="ru-RU" sz="2000" dirty="0" err="1"/>
              <a:t>Полисилоксаны</a:t>
            </a:r>
            <a:r>
              <a:rPr lang="ru-RU" sz="2000" dirty="0"/>
              <a:t> отличаются низкой температурой застывания, имеют пологую вязкостно-температурную кривую, </a:t>
            </a:r>
            <a:r>
              <a:rPr lang="ru-RU" sz="2000" dirty="0" err="1"/>
              <a:t>термостабильны</a:t>
            </a:r>
            <a:r>
              <a:rPr lang="ru-RU" sz="2000" dirty="0"/>
              <a:t>. Эти масла и масла на их основе химически инертны, не вызывают коррозию стали, чугуна, меди, латуни, бронзы, свинца и других металлов даже при нагревании до температуры 150 °С. Однако у масел этой группы низкая смазывающая способность и </a:t>
            </a:r>
            <a:r>
              <a:rPr lang="ru-RU" sz="2000" dirty="0" err="1"/>
              <a:t>противоизносные</a:t>
            </a:r>
            <a:r>
              <a:rPr lang="ru-RU" sz="2000" dirty="0"/>
              <a:t> свойства, которые несколько улучшаются введением присадок. Поэтому </a:t>
            </a:r>
            <a:r>
              <a:rPr lang="ru-RU" sz="2000" dirty="0" err="1"/>
              <a:t>полисилоксаны</a:t>
            </a:r>
            <a:r>
              <a:rPr lang="ru-RU" sz="2000" dirty="0"/>
              <a:t> более перспективны в качестве рабочих жидкостей в гидравлических системах и </a:t>
            </a:r>
            <a:r>
              <a:rPr lang="ru-RU" sz="2000" dirty="0" err="1"/>
              <a:t>гидроамортизаторах</a:t>
            </a:r>
            <a:r>
              <a:rPr lang="ru-RU" sz="2000" dirty="0"/>
              <a:t>, а также для изготовления пластичных смазок.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Фторуглеродные масла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/>
              <a:t>получают путем замены в углеводородах всех атомов водорода фтором, а </a:t>
            </a:r>
            <a:r>
              <a:rPr lang="ru-RU" dirty="0" err="1"/>
              <a:t>хлорфторуглеводородные</a:t>
            </a:r>
            <a:r>
              <a:rPr lang="ru-RU" dirty="0"/>
              <a:t> масла — путем замены атомов водорода частично хлором, а частично фтором. </a:t>
            </a:r>
          </a:p>
          <a:p>
            <a:pPr marL="0" indent="0" algn="just">
              <a:buNone/>
            </a:pPr>
            <a:r>
              <a:rPr lang="ru-RU" dirty="0"/>
              <a:t>Фторуглеродные масла обладают хорошими смазочными свойствами. Высокие термическая и химическая стабильность, инертность к кислотам и щелочам, минимальная коррозионная агрессивность позволяют использовать их в узлах трения, работающих при высоких температурах в атмосфере химически активных веществ. Однако низкая температура кипения и высокая температура замерзания при очень крутой вязкостно-температурной кривой исключают их применение в качестве моторных масел.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Хлорфторуглеводородные</a:t>
            </a:r>
            <a:r>
              <a:rPr lang="ru-RU" dirty="0"/>
              <a:t> масла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/>
              <a:t>характеризуются более высокой температурой кипения, лучшими вязкостно-температурными свойствами и смазывающей способностью, но несколько худшими термической и химической стабильностью. Синтетические масла объединяют в себе свойства самых маловязких зимних и вязких летних классов (SAE 5W-50 и SAE 0W-40) и имеют обозначение </a:t>
            </a:r>
            <a:r>
              <a:rPr lang="ru-RU" dirty="0" err="1"/>
              <a:t>Fully</a:t>
            </a:r>
            <a:r>
              <a:rPr lang="ru-RU" dirty="0"/>
              <a:t> </a:t>
            </a:r>
            <a:r>
              <a:rPr lang="ru-RU" dirty="0" err="1"/>
              <a:t>Synthetic</a:t>
            </a:r>
            <a:r>
              <a:rPr lang="ru-RU" dirty="0"/>
              <a:t>, что переводится как «полностью синтетическое». </a:t>
            </a:r>
          </a:p>
          <a:p>
            <a:pPr marL="0" indent="0" algn="just">
              <a:buNone/>
            </a:pPr>
            <a:r>
              <a:rPr lang="ru-RU" dirty="0"/>
              <a:t>Стоимость синтетических моторных масел в среднем в 2-3 раза выше минеральных. Тем не менее, применение их целесообразно не только с эксплуатационной точки зрения, но и с экономической, так как они обладают большим сроком службы в двигателях до замены и меньшим расходом на угар.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Полусинтетические </a:t>
            </a:r>
            <a:br>
              <a:rPr lang="ru-RU" b="1" dirty="0"/>
            </a:br>
            <a:r>
              <a:rPr lang="ru-RU" b="1" dirty="0"/>
              <a:t>моторные масла-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/>
              <a:t>это минеральные масла, улучшенные благодаря специальной технологии очистки и содержащие синтетические добавки или 30-40 % синтетической основы. Обозначаются они как </a:t>
            </a:r>
            <a:r>
              <a:rPr lang="ru-RU" dirty="0" err="1"/>
              <a:t>Semi-Synthetic</a:t>
            </a:r>
            <a:r>
              <a:rPr lang="ru-RU" dirty="0"/>
              <a:t>. Такие масла обладают лучшими эксплуатационными свойствами и, конечно, дороже минеральных, однако дешевле полностью синтетических. Переход на хорошо очищенные минеральные, полусинтетические и синтетические масла облегчает пуск двигателя при низких (до -40 °С) температурах и экономит 2-5 % топлива за счет снижения потерь на трение в гидродинамическом режиме смазки. При всесезонной эксплуатации автомобиля ориентировочно могут быть рекомендованы к применению зимой масла вязкостью (по SAE) 0W-40, 5W-30 и 10W-40, а летом — 5W-50 и 15W-40. Однако эти общие рекомендации не учитывают всех особенностей состояния и условий эксплуатации конкретного автомобильного двигателя.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Классификация смазочных материалов </a:t>
            </a:r>
            <a:br>
              <a:rPr lang="ru-RU" sz="3200" b="1" dirty="0"/>
            </a:br>
            <a:r>
              <a:rPr lang="ru-RU" sz="3200" b="1" dirty="0"/>
              <a:t>по назначению делятся на: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dirty="0"/>
              <a:t>моторные масла; </a:t>
            </a:r>
          </a:p>
          <a:p>
            <a:pPr algn="just"/>
            <a:r>
              <a:rPr lang="ru-RU" dirty="0"/>
              <a:t>трансмиссионные смазочные материалы; </a:t>
            </a:r>
          </a:p>
          <a:p>
            <a:pPr algn="just"/>
            <a:r>
              <a:rPr lang="ru-RU" dirty="0"/>
              <a:t> пластичные смазки для использования в негерметизированных узлах трения (например, шкворнях, пальцах и листах рессор, подшипниках ступиц колес и т.п.);</a:t>
            </a:r>
          </a:p>
          <a:p>
            <a:pPr algn="just"/>
            <a:r>
              <a:rPr lang="ru-RU" dirty="0"/>
              <a:t>масла для гидравлических систем приводов дополнительных специальных устройств, расширяющих функциональное использование базового автомобиля (автомобили-самосвалы, автомобили коммунального назначения и т.п.).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Классификация </a:t>
            </a:r>
            <a:br>
              <a:rPr lang="ru-RU" b="1" dirty="0"/>
            </a:br>
            <a:r>
              <a:rPr lang="ru-RU" b="1" dirty="0"/>
              <a:t>смазочных материалов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8064896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/>
              <a:t>ЭКСПЛУАТАЦИОННЫЕ СВОЙСТВА МОТОРНЫХ МАСЕЛ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b="1" dirty="0"/>
              <a:t>Вязкостью </a:t>
            </a:r>
            <a:r>
              <a:rPr lang="ru-RU" dirty="0"/>
              <a:t>называется свойство жидкости оказывать сопротивление при перемещении ее слоев под действием внешней силы. Это свойство является следствием трения, возникающего между молекулами жидкости.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	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789040"/>
            <a:ext cx="806489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/>
              <a:t>ЭКСПЛУАТАЦИОННЫЕ</a:t>
            </a:r>
            <a:r>
              <a:rPr lang="ru-RU" b="1" dirty="0"/>
              <a:t> </a:t>
            </a:r>
            <a:r>
              <a:rPr lang="ru-RU" sz="4000" b="1" dirty="0"/>
              <a:t>СВОЙСТВА МОТОРНЫХ МАСЕЛ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373616" cy="4713387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sz="3800" b="1" dirty="0"/>
              <a:t>Индекс вязкости (ИВ</a:t>
            </a:r>
            <a:r>
              <a:rPr lang="ru-RU" sz="3800" dirty="0"/>
              <a:t>), оценивающий вязкостно-температурные свойства масел, является условным показателем, характеризующим степень изменения вязкости масла в зависимости от температуры и определяемый путем сравнения вязкости данного масла с двумя эталонными маслами, вязкостно-температурные свойства одного из которых приняты за 100, а второго — за 0 единиц. </a:t>
            </a:r>
          </a:p>
          <a:p>
            <a:pPr marL="0" indent="0" algn="just">
              <a:buNone/>
            </a:pPr>
            <a:r>
              <a:rPr lang="ru-RU" sz="3800" dirty="0"/>
              <a:t>Для определения ИВ по номограмме необходимо знать значения кинематической вязкости масла при температурах +50 °С и +100 °С. Чем выше ИВ, тем лучше его вязкостно-температурные свойства и он определяет возможность применения только в теплое время, так как при низких температурах оно теряет подвижность, либо всесезонно, так как оно обеспечит легкий пуск двигателя при низких температурах воздуха и жидкостное трение при рабочих температурах.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941168"/>
            <a:ext cx="8064896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5517232"/>
            <a:ext cx="70294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/>
              <a:t>ЭКСПЛУАТАЦИОННЫЕ СВОЙСТВА МОТОРНЫХ МАСЕЛ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b="1" dirty="0" err="1"/>
              <a:t>Противоизносные</a:t>
            </a:r>
            <a:r>
              <a:rPr lang="ru-RU" b="1" dirty="0"/>
              <a:t> (смазывающие) свойства </a:t>
            </a:r>
            <a:r>
              <a:rPr lang="ru-RU" dirty="0"/>
              <a:t>характеризуют способность масла препятствовать износу поверхностей трения, образованию на трущихся поверхностях прочной пленки, исключающей непосредственный контакт деталей. Высокие </a:t>
            </a:r>
            <a:r>
              <a:rPr lang="ru-RU" dirty="0" err="1"/>
              <a:t>противоизносные</a:t>
            </a:r>
            <a:r>
              <a:rPr lang="ru-RU" dirty="0"/>
              <a:t> свойства масла особенно востребованы при небольших частотах вращения коленчатого вала, когда высоки удельные нагрузки, а также когда геометрические формы или размеры деталей имеют существенные отклонения, что чревато задирами, схватыванием и разрушением трущихся поверхностей. </a:t>
            </a:r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err="1"/>
              <a:t>Противоизносные</a:t>
            </a:r>
            <a:r>
              <a:rPr lang="ru-RU" dirty="0"/>
              <a:t> свойства масла зависят от его вязкости, </a:t>
            </a:r>
            <a:r>
              <a:rPr lang="ru-RU" dirty="0" err="1"/>
              <a:t>вязкостнотемпературной</a:t>
            </a:r>
            <a:r>
              <a:rPr lang="ru-RU" dirty="0"/>
              <a:t> характеристики, смазывающей способности, чистоты масла. С повышением температуры масла адсорбционный слой ослабляется, а при достижении критической температуры 150-200 °С, на грани прочности пленки и сухого трения, разрушается. Масла с высокими </a:t>
            </a:r>
            <a:r>
              <a:rPr lang="ru-RU" dirty="0" err="1"/>
              <a:t>противоизносными</a:t>
            </a:r>
            <a:r>
              <a:rPr lang="ru-RU" dirty="0"/>
              <a:t> свойствами способны формировать для предупреждения изнашивания такой режим трения, который исключает непосредственный контакт трущихся поверхностей металлов.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/>
              <a:t>ЭКСПЛУАТАЦИОННЫЕ СВОЙСТВА МОТОРНЫХ МАСЕЛ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b="1" dirty="0"/>
              <a:t>	Застывание</a:t>
            </a:r>
            <a:r>
              <a:rPr lang="ru-RU" dirty="0"/>
              <a:t> — свойство, определяющее потерю текучести масла. При понижении температуры до определенной величины текучесть масла снижается, а при дальнейшем понижении оно застывает. С увеличением вязкости масла из него выделяются наиболее высокоплавкие углеводороды (парафин, церезин), а при полной потере текучести масла микрокристаллы твердых углеводородов (парафина) образуют пространственную кристаллическую решетку, связывающую все масло в единую неподвижную массу. Температуру, при которой масло теряет текучесть, называют температурой застывания. Нижний температурный предел применения масла примерно на 8-12 °С выше температуры застывания. </a:t>
            </a:r>
          </a:p>
          <a:p>
            <a:pPr marL="0" indent="0" algn="just">
              <a:buNone/>
            </a:pPr>
            <a:r>
              <a:rPr lang="ru-RU" dirty="0"/>
              <a:t>	Снижения температуры застывания масел добиваются путем </a:t>
            </a:r>
            <a:r>
              <a:rPr lang="ru-RU" dirty="0" err="1"/>
              <a:t>депарафинизации</a:t>
            </a:r>
            <a:r>
              <a:rPr lang="ru-RU" dirty="0"/>
              <a:t> (частичного удаления парафинов) или добавлением присадок </a:t>
            </a:r>
            <a:r>
              <a:rPr lang="ru-RU" dirty="0" err="1"/>
              <a:t>депрессаторов</a:t>
            </a:r>
            <a:r>
              <a:rPr lang="ru-RU" dirty="0"/>
              <a:t> в процессе их производства.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/>
              <a:t>ЭКСПЛУАТАЦИОННЫЕ СВОЙСТВА МОТОРНЫХ МАСЕЛ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b="1" dirty="0"/>
              <a:t>	</a:t>
            </a:r>
            <a:r>
              <a:rPr lang="ru-RU" b="1" dirty="0" err="1"/>
              <a:t>Диспергирующим</a:t>
            </a:r>
            <a:r>
              <a:rPr lang="ru-RU" b="1" dirty="0"/>
              <a:t> (моющим) </a:t>
            </a:r>
            <a:r>
              <a:rPr lang="ru-RU" dirty="0"/>
              <a:t>свойством масла называют его способность препятствовать слипанию углеродистых частиц и удерживать их в состоянии устойчивой суспензии, что значительно снижает процессы образования лаковых отложений и нагара на горячих поверхностях деталей двигателя. При использовании масел с хорошими </a:t>
            </a:r>
            <a:r>
              <a:rPr lang="ru-RU" dirty="0" err="1"/>
              <a:t>диспергирующими</a:t>
            </a:r>
            <a:r>
              <a:rPr lang="ru-RU" dirty="0"/>
              <a:t> свойствами детали двигателей выглядят чистыми, как бы вымытыми, отсюда и появление термина «моющие». </a:t>
            </a:r>
          </a:p>
          <a:p>
            <a:pPr marL="0" indent="0" algn="just">
              <a:buNone/>
            </a:pPr>
            <a:r>
              <a:rPr lang="ru-RU" b="1" dirty="0"/>
              <a:t>	Коррозионные свойства </a:t>
            </a:r>
            <a:r>
              <a:rPr lang="ru-RU" dirty="0"/>
              <a:t>масел зависят от наличия в них органических кислот, перекисей и других продуктов окисления, сернистых соединений, неорганических кислот, щелочей и воды. </a:t>
            </a:r>
            <a:r>
              <a:rPr lang="ru-RU" dirty="0" err="1"/>
              <a:t>Коррозионность</a:t>
            </a:r>
            <a:r>
              <a:rPr lang="ru-RU" dirty="0"/>
              <a:t> свежего масла, в котором присутствуют природные органические кислоты и сернистые соединения, незначительна, но резко возрастает в процессе эксплуатации. Присутствие в свежих маслах органических (нафтеновых) кислот связано с их неполным удалением в процессе очистки.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2034</Words>
  <Application>Microsoft Office PowerPoint</Application>
  <PresentationFormat>Экран (4:3)</PresentationFormat>
  <Paragraphs>93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Arial</vt:lpstr>
      <vt:lpstr>Calibri</vt:lpstr>
      <vt:lpstr>Тема Office</vt:lpstr>
      <vt:lpstr>Технология производства смазочных масел </vt:lpstr>
      <vt:lpstr>Смазочные материалы</vt:lpstr>
      <vt:lpstr>Классификация смазочных материалов  по назначению делятся на:</vt:lpstr>
      <vt:lpstr>Классификация  смазочных материалов</vt:lpstr>
      <vt:lpstr>ЭКСПЛУАТАЦИОННЫЕ СВОЙСТВА МОТОРНЫХ МАСЕЛ</vt:lpstr>
      <vt:lpstr>ЭКСПЛУАТАЦИОННЫЕ СВОЙСТВА МОТОРНЫХ МАСЕЛ</vt:lpstr>
      <vt:lpstr>ЭКСПЛУАТАЦИОННЫЕ СВОЙСТВА МОТОРНЫХ МАСЕЛ</vt:lpstr>
      <vt:lpstr>ЭКСПЛУАТАЦИОННЫЕ СВОЙСТВА МОТОРНЫХ МАСЕЛ</vt:lpstr>
      <vt:lpstr>ЭКСПЛУАТАЦИОННЫЕ СВОЙСТВА МОТОРНЫХ МАСЕЛ</vt:lpstr>
      <vt:lpstr>ЭКСПЛУАТАЦИОННЫЕ СВОЙСТВА МОТОРНЫХ МАСЕЛ</vt:lpstr>
      <vt:lpstr>Презентация PowerPoint</vt:lpstr>
      <vt:lpstr>СХЕМА ПРОИЗВОДСТВА  БАЗОВОГО и ТЕХНИЧЕСКОГО МАСЛА</vt:lpstr>
      <vt:lpstr>Селективная очистка масляных фракций и деасфальтизатов </vt:lpstr>
      <vt:lpstr>Методы химической очистки масел</vt:lpstr>
      <vt:lpstr> Растворители процесса селективной очистки  </vt:lpstr>
      <vt:lpstr>Методы химической очистки масел</vt:lpstr>
      <vt:lpstr>Методы химической очистки масел</vt:lpstr>
      <vt:lpstr>Методы химической очистки масел</vt:lpstr>
      <vt:lpstr>Презентация PowerPoint</vt:lpstr>
      <vt:lpstr>Презентация PowerPoint</vt:lpstr>
      <vt:lpstr>Презентация PowerPoint</vt:lpstr>
      <vt:lpstr>Основные показатели синтетических и минеральных моторных масел </vt:lpstr>
      <vt:lpstr>Диэфиры</vt:lpstr>
      <vt:lpstr>Полиалкенгликоли</vt:lpstr>
      <vt:lpstr>Полисилоксаны (силиконы)-</vt:lpstr>
      <vt:lpstr>Фторуглеродные масла</vt:lpstr>
      <vt:lpstr>Хлорфторуглеводородные масла</vt:lpstr>
      <vt:lpstr>Полусинтетические  моторные масла-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Ернат</dc:creator>
  <cp:lastModifiedBy>Gulzat Aitkaliyeva</cp:lastModifiedBy>
  <cp:revision>17</cp:revision>
  <dcterms:created xsi:type="dcterms:W3CDTF">2019-11-04T06:07:14Z</dcterms:created>
  <dcterms:modified xsi:type="dcterms:W3CDTF">2023-10-12T03:12:55Z</dcterms:modified>
</cp:coreProperties>
</file>