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59" r:id="rId9"/>
    <p:sldId id="260" r:id="rId10"/>
    <p:sldId id="269" r:id="rId11"/>
    <p:sldId id="268" r:id="rId12"/>
    <p:sldId id="261" r:id="rId13"/>
    <p:sldId id="270" r:id="rId14"/>
    <p:sldId id="271" r:id="rId15"/>
    <p:sldId id="262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Битумы, сверхтяжелые нефти и нефтяные пески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4566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	Природные битумы характеризуются еще более высокой вязкостью, нежели тяжелые и сверхтяжелые нефти и извлекаются на поверхность не в виде «пасты», или пластичной жидкости, а в виде сухого материала. Их плотность более 1000 кг/м³ (менее 10 API) при вязкости свыше 10000 мПа·с.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Мировые технически извлекаемые запасы сверхтяжелых </a:t>
            </a:r>
            <a:r>
              <a:rPr lang="ru-RU" sz="2400" dirty="0" err="1" smtClean="0"/>
              <a:t>нефтей</a:t>
            </a:r>
            <a:r>
              <a:rPr lang="ru-RU" sz="2400" dirty="0" smtClean="0"/>
              <a:t> и битумов по разным оценкам составляют порядка 150 </a:t>
            </a:r>
            <a:r>
              <a:rPr lang="ru-RU" sz="2400" dirty="0" err="1" smtClean="0"/>
              <a:t>млрд</a:t>
            </a:r>
            <a:r>
              <a:rPr lang="ru-RU" sz="2400" dirty="0" smtClean="0"/>
              <a:t> т, однако рентабельность извлечения ограничена невысокой ценностью сырья - тяжелого, вязкого, зачастую с высоким содержанием соединений серы и тяжелых металлов. </a:t>
            </a:r>
          </a:p>
          <a:p>
            <a:pPr algn="just">
              <a:buNone/>
            </a:pPr>
            <a:r>
              <a:rPr lang="ru-RU" sz="2400" dirty="0" smtClean="0"/>
              <a:t>	В натуральном виде такие нефти зачастую крайне сложны в транспортировке и переработке и требуют предварительной переработки на промысле (</a:t>
            </a:r>
            <a:r>
              <a:rPr lang="ru-RU" sz="2400" dirty="0" err="1" smtClean="0"/>
              <a:t>upgrading</a:t>
            </a:r>
            <a:r>
              <a:rPr lang="ru-RU" sz="2400" dirty="0" smtClean="0"/>
              <a:t>) или разбавления легким сырьем (газовый конденсат, ШФЛУ).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добычи нефтяных битумов зависит 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от геологического строения месторождения,</a:t>
            </a:r>
          </a:p>
          <a:p>
            <a:pPr algn="just"/>
            <a:r>
              <a:rPr lang="ru-RU" sz="2800" dirty="0" smtClean="0"/>
              <a:t>глубины залегания нефтяного битума,</a:t>
            </a:r>
          </a:p>
          <a:p>
            <a:pPr algn="just"/>
            <a:r>
              <a:rPr lang="ru-RU" sz="2800" dirty="0" smtClean="0"/>
              <a:t>физико-химических свойств битума,</a:t>
            </a:r>
          </a:p>
          <a:p>
            <a:pPr algn="just"/>
            <a:r>
              <a:rPr lang="ru-RU" sz="2800" dirty="0" smtClean="0"/>
              <a:t>состояния и запасов углеводородного сырья, </a:t>
            </a:r>
          </a:p>
          <a:p>
            <a:pPr algn="just"/>
            <a:r>
              <a:rPr lang="ru-RU" sz="2800" dirty="0" smtClean="0"/>
              <a:t>географического </a:t>
            </a:r>
            <a:r>
              <a:rPr lang="ru-RU" sz="2800" dirty="0" smtClean="0"/>
              <a:t>местоположения </a:t>
            </a:r>
            <a:r>
              <a:rPr lang="ru-RU" sz="2800" dirty="0" smtClean="0"/>
              <a:t>залежи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099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Битуминозные пески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 это природный конгломерат из песка, воды, глины, сопутствующих минералов и битума, это горючее полезное ископаемое, органическая часть которого представляет собой природный битум. </a:t>
            </a:r>
          </a:p>
          <a:p>
            <a:pPr marL="0" indent="0" algn="ctr">
              <a:buNone/>
            </a:pPr>
            <a:r>
              <a:rPr lang="ru-RU" sz="2400" dirty="0" smtClean="0"/>
              <a:t>По содержанию битумы делятся на: </a:t>
            </a:r>
          </a:p>
          <a:p>
            <a:pPr marL="0" indent="0" algn="just">
              <a:buNone/>
            </a:pPr>
            <a:r>
              <a:rPr lang="ru-RU" sz="2400" dirty="0" smtClean="0"/>
              <a:t>- богатые или интенсивные (более 10 % по массе битума), </a:t>
            </a:r>
          </a:p>
          <a:p>
            <a:pPr marL="0" indent="0" algn="just">
              <a:buFontTx/>
              <a:buChar char="-"/>
            </a:pPr>
            <a:r>
              <a:rPr lang="ru-RU" sz="2400" dirty="0" smtClean="0"/>
              <a:t>средние (5–10 %),</a:t>
            </a:r>
          </a:p>
          <a:p>
            <a:pPr marL="0" indent="0" algn="just">
              <a:buFontTx/>
              <a:buChar char="-"/>
            </a:pPr>
            <a:r>
              <a:rPr lang="ru-RU" sz="2400" dirty="0" smtClean="0"/>
              <a:t>тощие (до 5 %).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77072"/>
            <a:ext cx="4297855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География разработки битуминозных песков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Первопроходец в добыче битума — </a:t>
            </a:r>
            <a:r>
              <a:rPr lang="ru-RU" b="1" dirty="0" smtClean="0"/>
              <a:t>Венесуэла.</a:t>
            </a:r>
            <a:r>
              <a:rPr lang="ru-RU" dirty="0" smtClean="0"/>
              <a:t> Запасы нетрадиционной нефти по предварительным оценкам могут составлять до 1,8 триллиона баррелей. Эта сумма соответствует примерно 2/3 мировых запасов </a:t>
            </a:r>
            <a:r>
              <a:rPr lang="ru-RU" dirty="0" err="1" smtClean="0"/>
              <a:t>нефти.Себестоимость</a:t>
            </a:r>
            <a:r>
              <a:rPr lang="ru-RU" dirty="0" smtClean="0"/>
              <a:t> добычи в Венесуэле составляет около 16 долларов за баррель нефти. </a:t>
            </a:r>
          </a:p>
          <a:p>
            <a:pPr algn="just"/>
            <a:r>
              <a:rPr lang="ru-RU" dirty="0" smtClean="0"/>
              <a:t>Битуминозные пески Ориноко считаются одними из двух крупнейших месторождений нетрадиционной нефти. Разработка нефтяных (битуминозных) песков в </a:t>
            </a:r>
            <a:r>
              <a:rPr lang="ru-RU" b="1" dirty="0" smtClean="0"/>
              <a:t>Канаде</a:t>
            </a:r>
            <a:r>
              <a:rPr lang="ru-RU" dirty="0" smtClean="0"/>
              <a:t>, в провинции Альберта на месторождении </a:t>
            </a:r>
            <a:r>
              <a:rPr lang="ru-RU" dirty="0" err="1" smtClean="0"/>
              <a:t>Атабаска</a:t>
            </a:r>
            <a:r>
              <a:rPr lang="ru-RU" dirty="0" smtClean="0"/>
              <a:t>, началась в середине XX века, но на коммерческую основу была поставлена лишь в 1970-х годах, после значительного роста цен на нефть. Канада занимает второе место после Саудовской Аравии по разведанным запасам углеводородов и является ведущим поставщиком сырой нефти и продуктов её переработки в Соединённые Штаты (она обеспечивает 20% импорта США). Потенциальные ресурсы битуминозных песчаников оцениваются в 2 трлн. баррелей. Из них благодаря применению новых технологий извлекаемыми считаются немногим более 170 млн.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разработки месторождений природных битумов: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Карьерный (открытый)</a:t>
            </a:r>
            <a:r>
              <a:rPr lang="ru-RU" dirty="0" smtClean="0"/>
              <a:t>, при котором из залежи открытым способом извлекают породу, содержащую природный битум. Далее путем наземной переработки НБП из нее получают ПБ, используемый для производства синтетической нефти и других целей. Такой метод практичен при неглубоком залегании </a:t>
            </a:r>
            <a:r>
              <a:rPr lang="ru-RU" dirty="0" err="1" smtClean="0"/>
              <a:t>нефтебитуминозных</a:t>
            </a:r>
            <a:r>
              <a:rPr lang="ru-RU" dirty="0" smtClean="0"/>
              <a:t> пород; </a:t>
            </a:r>
          </a:p>
          <a:p>
            <a:pPr algn="just"/>
            <a:r>
              <a:rPr lang="ru-RU" b="1" dirty="0" smtClean="0"/>
              <a:t>шахтный</a:t>
            </a:r>
            <a:r>
              <a:rPr lang="ru-RU" dirty="0" smtClean="0"/>
              <a:t>, при котором разработка ведется с использованием дренажных и термических способов, в результате чего природный битум добывают из скважин, пробуренных непосредственно в шахте;</a:t>
            </a:r>
          </a:p>
          <a:p>
            <a:pPr algn="just"/>
            <a:r>
              <a:rPr lang="ru-RU" b="1" dirty="0" smtClean="0"/>
              <a:t>скважинный</a:t>
            </a:r>
            <a:r>
              <a:rPr lang="ru-RU" dirty="0" smtClean="0"/>
              <a:t> - битум добывают через пробуренные с поверхности скважины после воздействия на пласт пара или внутрипластового горения.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Технологии извлечения тяжелых </a:t>
            </a:r>
            <a:r>
              <a:rPr lang="ru-RU" dirty="0" err="1" smtClean="0"/>
              <a:t>нефтей</a:t>
            </a:r>
            <a:r>
              <a:rPr lang="ru-RU" dirty="0" smtClean="0"/>
              <a:t> и природных битумов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циклическая закачка пара (</a:t>
            </a:r>
            <a:r>
              <a:rPr lang="en-US" dirty="0" smtClean="0"/>
              <a:t>Cyclic Steam Stimulation</a:t>
            </a:r>
            <a:r>
              <a:rPr lang="ru-RU" dirty="0" smtClean="0"/>
              <a:t> -</a:t>
            </a:r>
            <a:r>
              <a:rPr lang="ru-RU" b="1" dirty="0" smtClean="0"/>
              <a:t>CSS</a:t>
            </a:r>
            <a:r>
              <a:rPr lang="ru-RU" dirty="0" smtClean="0"/>
              <a:t>), </a:t>
            </a:r>
          </a:p>
          <a:p>
            <a:pPr algn="just"/>
            <a:r>
              <a:rPr lang="ru-RU" dirty="0" err="1" smtClean="0"/>
              <a:t>парогравитационный</a:t>
            </a:r>
            <a:r>
              <a:rPr lang="ru-RU" dirty="0" smtClean="0"/>
              <a:t> метод дренирования(</a:t>
            </a:r>
            <a:r>
              <a:rPr lang="ru-RU" dirty="0" err="1" smtClean="0"/>
              <a:t>Steam-Assisted</a:t>
            </a:r>
            <a:r>
              <a:rPr lang="ru-RU" dirty="0" smtClean="0"/>
              <a:t> </a:t>
            </a:r>
            <a:r>
              <a:rPr lang="ru-RU" dirty="0" err="1" smtClean="0"/>
              <a:t>Gravity</a:t>
            </a:r>
            <a:r>
              <a:rPr lang="ru-RU" dirty="0" smtClean="0"/>
              <a:t> </a:t>
            </a:r>
            <a:r>
              <a:rPr lang="ru-RU" dirty="0" err="1" smtClean="0"/>
              <a:t>Drainage</a:t>
            </a:r>
            <a:r>
              <a:rPr lang="ru-RU" dirty="0" smtClean="0"/>
              <a:t> - </a:t>
            </a:r>
            <a:r>
              <a:rPr lang="ru-RU" b="1" dirty="0" smtClean="0"/>
              <a:t>SAGD</a:t>
            </a:r>
            <a:r>
              <a:rPr lang="ru-RU" dirty="0" smtClean="0"/>
              <a:t>),</a:t>
            </a:r>
          </a:p>
          <a:p>
            <a:pPr algn="just"/>
            <a:r>
              <a:rPr lang="ru-RU" dirty="0" smtClean="0"/>
              <a:t>холодная добыча (С</a:t>
            </a:r>
            <a:r>
              <a:rPr lang="en-US" dirty="0" err="1" smtClean="0"/>
              <a:t>oldheavy</a:t>
            </a:r>
            <a:r>
              <a:rPr lang="ru-RU" dirty="0" smtClean="0"/>
              <a:t>-</a:t>
            </a:r>
            <a:r>
              <a:rPr lang="en-US" dirty="0" smtClean="0"/>
              <a:t>oil production with sand</a:t>
            </a:r>
            <a:r>
              <a:rPr lang="ru-RU" dirty="0" smtClean="0"/>
              <a:t>- </a:t>
            </a:r>
            <a:r>
              <a:rPr lang="ru-RU" b="1" dirty="0" smtClean="0"/>
              <a:t>CHOPS</a:t>
            </a:r>
            <a:r>
              <a:rPr lang="ru-RU" dirty="0" smtClean="0"/>
              <a:t>),</a:t>
            </a:r>
          </a:p>
          <a:p>
            <a:pPr algn="just"/>
            <a:r>
              <a:rPr lang="ru-RU" dirty="0" smtClean="0"/>
              <a:t>извлечение растворителями в парообразном состоянии (</a:t>
            </a:r>
            <a:r>
              <a:rPr lang="ru-RU" dirty="0" err="1" smtClean="0"/>
              <a:t>Vapor</a:t>
            </a:r>
            <a:r>
              <a:rPr lang="ru-RU" dirty="0" smtClean="0"/>
              <a:t> </a:t>
            </a:r>
            <a:r>
              <a:rPr lang="ru-RU" dirty="0" err="1" smtClean="0"/>
              <a:t>Extraction</a:t>
            </a:r>
            <a:r>
              <a:rPr lang="ru-RU" dirty="0" smtClean="0"/>
              <a:t> - </a:t>
            </a:r>
            <a:r>
              <a:rPr lang="ru-RU" b="1" dirty="0" smtClean="0"/>
              <a:t>VAPEX</a:t>
            </a:r>
            <a:r>
              <a:rPr lang="ru-RU" dirty="0" smtClean="0"/>
              <a:t>), </a:t>
            </a:r>
          </a:p>
          <a:p>
            <a:pPr algn="just"/>
            <a:r>
              <a:rPr lang="ru-RU" dirty="0" smtClean="0"/>
              <a:t>процесс с добавлением растворителя (</a:t>
            </a:r>
            <a:r>
              <a:rPr lang="ru-RU" dirty="0" err="1" smtClean="0"/>
              <a:t>Solvent</a:t>
            </a:r>
            <a:r>
              <a:rPr lang="ru-RU" dirty="0" smtClean="0"/>
              <a:t> </a:t>
            </a:r>
            <a:r>
              <a:rPr lang="ru-RU" dirty="0" err="1" smtClean="0"/>
              <a:t>Aided</a:t>
            </a:r>
            <a:r>
              <a:rPr lang="ru-RU" dirty="0" smtClean="0"/>
              <a:t>  </a:t>
            </a:r>
            <a:r>
              <a:rPr lang="ru-RU" dirty="0" err="1" smtClean="0"/>
              <a:t>Process</a:t>
            </a:r>
            <a:r>
              <a:rPr lang="ru-RU" dirty="0" smtClean="0"/>
              <a:t> - </a:t>
            </a:r>
            <a:r>
              <a:rPr lang="ru-RU" b="1" dirty="0" smtClean="0"/>
              <a:t>SAP</a:t>
            </a:r>
            <a:r>
              <a:rPr lang="ru-RU" dirty="0" smtClean="0"/>
              <a:t>), </a:t>
            </a:r>
          </a:p>
          <a:p>
            <a:pPr algn="just"/>
            <a:r>
              <a:rPr lang="ru-RU" dirty="0" smtClean="0"/>
              <a:t>комбинации внутрипластового горения и добычи нефти из горизонтальной скважины (</a:t>
            </a:r>
            <a:r>
              <a:rPr lang="en-US" dirty="0" smtClean="0"/>
              <a:t>Toe to Heel Air Injection</a:t>
            </a:r>
            <a:r>
              <a:rPr lang="ru-RU" dirty="0" smtClean="0"/>
              <a:t> -</a:t>
            </a:r>
            <a:r>
              <a:rPr lang="ru-RU" b="1" dirty="0" smtClean="0"/>
              <a:t>ТНА</a:t>
            </a:r>
            <a:r>
              <a:rPr lang="en-US" b="1" dirty="0" smtClean="0"/>
              <a:t>I</a:t>
            </a:r>
            <a:r>
              <a:rPr lang="ru-RU" dirty="0" smtClean="0"/>
              <a:t>),</a:t>
            </a:r>
          </a:p>
          <a:p>
            <a:pPr algn="just"/>
            <a:r>
              <a:rPr lang="ru-RU" dirty="0" smtClean="0"/>
              <a:t> новая технология </a:t>
            </a:r>
            <a:r>
              <a:rPr lang="en-US" b="1" dirty="0" smtClean="0"/>
              <a:t>CAPRITM</a:t>
            </a:r>
            <a:r>
              <a:rPr lang="ru-RU" dirty="0" smtClean="0"/>
              <a:t> (</a:t>
            </a:r>
            <a:r>
              <a:rPr lang="en-US" dirty="0" smtClean="0"/>
              <a:t>Catalytic upgrading Process In</a:t>
            </a:r>
            <a:r>
              <a:rPr lang="ru-RU" dirty="0" smtClean="0"/>
              <a:t>- </a:t>
            </a:r>
            <a:r>
              <a:rPr lang="en-US" dirty="0" smtClean="0"/>
              <a:t>situ</a:t>
            </a:r>
            <a:r>
              <a:rPr lang="ru-RU" dirty="0" smtClean="0"/>
              <a:t>) на базе ТНА</a:t>
            </a:r>
            <a:r>
              <a:rPr lang="en-US" dirty="0" smtClean="0"/>
              <a:t>I</a:t>
            </a:r>
            <a:r>
              <a:rPr lang="ru-RU" dirty="0" smtClean="0"/>
              <a:t>, предполагающая использование катализаторов окисления.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!!! Критерии применимости апробированных технологий добычи природных битумов зависят от геологических характеристик месторождения.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</a:t>
            </a:r>
            <a:br>
              <a:rPr lang="ru-RU" dirty="0" smtClean="0"/>
            </a:br>
            <a:r>
              <a:rPr lang="ru-RU" dirty="0" smtClean="0"/>
              <a:t>нетрадиционных </a:t>
            </a:r>
            <a:r>
              <a:rPr lang="ru-RU" dirty="0" err="1" smtClean="0"/>
              <a:t>нефтей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6066259" cy="38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err="1" smtClean="0"/>
              <a:t>Нетрадиционность</a:t>
            </a:r>
            <a:r>
              <a:rPr lang="ru-RU" b="1" dirty="0" smtClean="0"/>
              <a:t> по признаку коллектора </a:t>
            </a:r>
            <a:r>
              <a:rPr lang="ru-RU" dirty="0" smtClean="0"/>
              <a:t>– когда сравнительно «традиционные» по своему составу нефти, или газовый конденсат залегают в настолько плотных породах, что для их извлечения необходимо существенное повышение </a:t>
            </a:r>
            <a:r>
              <a:rPr lang="ru-RU" dirty="0" err="1" smtClean="0"/>
              <a:t>трещиноватости</a:t>
            </a:r>
            <a:r>
              <a:rPr lang="ru-RU" dirty="0" smtClean="0"/>
              <a:t> породы (разрушение породы), как правило, проводимое методами многостадийного </a:t>
            </a:r>
            <a:r>
              <a:rPr lang="ru-RU" dirty="0" err="1" smtClean="0"/>
              <a:t>наклоннонаправленного</a:t>
            </a:r>
            <a:r>
              <a:rPr lang="ru-RU" dirty="0" smtClean="0"/>
              <a:t> </a:t>
            </a:r>
            <a:r>
              <a:rPr lang="ru-RU" dirty="0" err="1" smtClean="0"/>
              <a:t>гидроразрыва</a:t>
            </a:r>
            <a:r>
              <a:rPr lang="ru-RU" dirty="0" smtClean="0"/>
              <a:t> плата (МГРП). </a:t>
            </a:r>
          </a:p>
          <a:p>
            <a:pPr algn="just"/>
            <a:r>
              <a:rPr lang="ru-RU" dirty="0" smtClean="0"/>
              <a:t>К таким нетрадиционным </a:t>
            </a:r>
            <a:r>
              <a:rPr lang="ru-RU" dirty="0" err="1" smtClean="0"/>
              <a:t>нефтям</a:t>
            </a:r>
            <a:r>
              <a:rPr lang="ru-RU" dirty="0" smtClean="0"/>
              <a:t> относятся широко разрабатываемые на территории Канады и США «сланцевые нефти», названные так из-за того, что залегают в сланцевых породах, которые являются </a:t>
            </a:r>
            <a:r>
              <a:rPr lang="ru-RU" dirty="0" err="1" smtClean="0"/>
              <a:t>низкопроницаемыми</a:t>
            </a:r>
            <a:r>
              <a:rPr lang="ru-RU" dirty="0" smtClean="0"/>
              <a:t>. При этом </a:t>
            </a:r>
            <a:r>
              <a:rPr lang="ru-RU" dirty="0" err="1" smtClean="0"/>
              <a:t>низкопроницаемыми</a:t>
            </a:r>
            <a:r>
              <a:rPr lang="ru-RU" dirty="0" smtClean="0"/>
              <a:t> породами также могут быть песчаники, глинистые известняки и т. д. Таким образом, корректно определять всю совокупность таких </a:t>
            </a:r>
            <a:r>
              <a:rPr lang="ru-RU" dirty="0" err="1" smtClean="0"/>
              <a:t>нефтей</a:t>
            </a:r>
            <a:r>
              <a:rPr lang="ru-RU" dirty="0" smtClean="0"/>
              <a:t>, как «нефти </a:t>
            </a:r>
            <a:r>
              <a:rPr lang="ru-RU" dirty="0" err="1" smtClean="0"/>
              <a:t>низкопроницаемых</a:t>
            </a:r>
            <a:r>
              <a:rPr lang="ru-RU" dirty="0" smtClean="0"/>
              <a:t> коллекторов»;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err="1" smtClean="0"/>
              <a:t>Нетрадиционность</a:t>
            </a:r>
            <a:r>
              <a:rPr lang="ru-RU" sz="2400" b="1" dirty="0" smtClean="0"/>
              <a:t> по признаку характеристик сырья</a:t>
            </a:r>
            <a:r>
              <a:rPr lang="ru-RU" sz="2400" dirty="0" smtClean="0"/>
              <a:t> – углеводороды высокой плотности и вязкости, требующие термического, химического, или электролитического воздействия на </a:t>
            </a:r>
            <a:r>
              <a:rPr lang="ru-RU" sz="2400" dirty="0" err="1" smtClean="0"/>
              <a:t>нефтематеринскую</a:t>
            </a:r>
            <a:r>
              <a:rPr lang="ru-RU" sz="2400" dirty="0" smtClean="0"/>
              <a:t> породу для извлечения жидких фракций. </a:t>
            </a:r>
          </a:p>
          <a:p>
            <a:pPr algn="just"/>
            <a:r>
              <a:rPr lang="ru-RU" sz="2400" dirty="0" smtClean="0"/>
              <a:t>К таким углеводородам относятся нефтяные пески Канады, сверхтяжелая нефть пояса Ориноко (Венесуэла), синтетические нефти, получаемые посредством переработки </a:t>
            </a:r>
            <a:r>
              <a:rPr lang="ru-RU" sz="2400" dirty="0" err="1" smtClean="0"/>
              <a:t>керогенсодержащего</a:t>
            </a:r>
            <a:r>
              <a:rPr lang="ru-RU" sz="2400" dirty="0" smtClean="0"/>
              <a:t> сланца.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Тяжелые и сверхтяжелые нефти (</a:t>
            </a:r>
            <a:r>
              <a:rPr lang="ru-RU" dirty="0" err="1" smtClean="0"/>
              <a:t>Heavy</a:t>
            </a:r>
            <a:r>
              <a:rPr lang="ru-RU" dirty="0" smtClean="0"/>
              <a:t> </a:t>
            </a:r>
            <a:r>
              <a:rPr lang="ru-RU" dirty="0" err="1" smtClean="0"/>
              <a:t>oil</a:t>
            </a:r>
            <a:r>
              <a:rPr lang="ru-RU" dirty="0" smtClean="0"/>
              <a:t>, </a:t>
            </a:r>
            <a:r>
              <a:rPr lang="ru-RU" dirty="0" err="1" smtClean="0"/>
              <a:t>extra-heavy</a:t>
            </a:r>
            <a:r>
              <a:rPr lang="ru-RU" dirty="0" smtClean="0"/>
              <a:t> </a:t>
            </a:r>
            <a:r>
              <a:rPr lang="ru-RU" dirty="0" err="1" smtClean="0"/>
              <a:t>oil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/>
              <a:t>Относятся к нефтяному сырью, классифицируемому как «нетрадиционное» по признаку характеристик сырья (отличаются от традиционных </a:t>
            </a:r>
            <a:r>
              <a:rPr lang="ru-RU" sz="2000" dirty="0" err="1" smtClean="0"/>
              <a:t>нефтей</a:t>
            </a:r>
            <a:r>
              <a:rPr lang="ru-RU" sz="2000" dirty="0" smtClean="0"/>
              <a:t> по своим физико-химическим свойствам). </a:t>
            </a:r>
          </a:p>
          <a:p>
            <a:pPr algn="just"/>
            <a:r>
              <a:rPr lang="ru-RU" sz="2000" dirty="0" smtClean="0"/>
              <a:t>Согласно принятой в 1987 г. на XII Мировом нефтяном конгрессе в Хьюстоне (США) классификации, к таким </a:t>
            </a:r>
            <a:r>
              <a:rPr lang="ru-RU" sz="2000" dirty="0" err="1" smtClean="0"/>
              <a:t>нефтям</a:t>
            </a:r>
            <a:r>
              <a:rPr lang="ru-RU" sz="2000" dirty="0" smtClean="0"/>
              <a:t> относятся: нефти с плотностью 920-1000 кг/м3 (тяжелые) и нефти плотностью более 1000 кг/м3 при вязкости менее 10 000 мПа·с (сверхтяжелые).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Природные </a:t>
            </a:r>
            <a:r>
              <a:rPr lang="ru-RU" dirty="0" smtClean="0"/>
              <a:t>битумы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это твердые или густые полужидкие углеводородные соединения, растворяющиеся в органических растворителях.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Источником </a:t>
            </a:r>
            <a:r>
              <a:rPr lang="ru-RU" dirty="0"/>
              <a:t>их образования является нефть. Превращение </a:t>
            </a:r>
            <a:r>
              <a:rPr lang="ru-RU" dirty="0" err="1"/>
              <a:t>нефтей</a:t>
            </a:r>
            <a:r>
              <a:rPr lang="ru-RU" dirty="0"/>
              <a:t> в битумы происходит при их окислении на месте выхода нефтяных пластов на дневную поверхность. Процесс сопровождается потерей легких фракций, растворенного газа. В мире известны крупные месторождения нефтяных </a:t>
            </a:r>
            <a:r>
              <a:rPr lang="ru-RU" dirty="0" smtClean="0"/>
              <a:t>битумов.</a:t>
            </a:r>
          </a:p>
          <a:p>
            <a:pPr marL="0" indent="0" algn="just">
              <a:buNone/>
            </a:pPr>
            <a:r>
              <a:rPr lang="ru-RU" dirty="0"/>
              <a:t>-</a:t>
            </a:r>
            <a:r>
              <a:rPr lang="ru-RU" dirty="0" smtClean="0"/>
              <a:t>В Восточно-Венесуэльском </a:t>
            </a:r>
            <a:r>
              <a:rPr lang="ru-RU" dirty="0"/>
              <a:t>поясе содержится 636 </a:t>
            </a:r>
            <a:r>
              <a:rPr lang="ru-RU" dirty="0" err="1"/>
              <a:t>млн.т</a:t>
            </a:r>
            <a:r>
              <a:rPr lang="ru-RU" dirty="0"/>
              <a:t>. тяжелой нефти.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-</a:t>
            </a:r>
            <a:r>
              <a:rPr lang="ru-RU" dirty="0" smtClean="0"/>
              <a:t>В </a:t>
            </a:r>
            <a:r>
              <a:rPr lang="ru-RU" dirty="0"/>
              <a:t>Канаде известно месторождение </a:t>
            </a:r>
            <a:r>
              <a:rPr lang="ru-RU" dirty="0" err="1"/>
              <a:t>Атабаска</a:t>
            </a:r>
            <a:r>
              <a:rPr lang="ru-RU" dirty="0"/>
              <a:t>, в котором содержится 48 </a:t>
            </a:r>
            <a:r>
              <a:rPr lang="ru-RU" dirty="0" err="1"/>
              <a:t>млрд.т</a:t>
            </a:r>
            <a:r>
              <a:rPr lang="ru-RU" dirty="0"/>
              <a:t>. тяжелой нефти и битума. </a:t>
            </a:r>
          </a:p>
        </p:txBody>
      </p:sp>
    </p:spTree>
    <p:extLst>
      <p:ext uri="{BB962C8B-B14F-4D97-AF65-F5344CB8AC3E}">
        <p14:creationId xmlns="" xmlns:p14="http://schemas.microsoft.com/office/powerpoint/2010/main" val="193779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классе нефтяных битумов различают четыре </a:t>
            </a:r>
            <a:r>
              <a:rPr lang="ru-RU" dirty="0" smtClean="0"/>
              <a:t>подкласса: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Битумы</a:t>
            </a:r>
            <a:r>
              <a:rPr lang="ru-RU" dirty="0"/>
              <a:t>, являющиеся продуктами изменения нафтеновых </a:t>
            </a:r>
            <a:r>
              <a:rPr lang="ru-RU" dirty="0" err="1"/>
              <a:t>нефтей</a:t>
            </a:r>
            <a:r>
              <a:rPr lang="ru-RU" dirty="0"/>
              <a:t>. К ним относятся мальты, асфальты, асфальтиты и </a:t>
            </a:r>
            <a:r>
              <a:rPr lang="ru-RU" dirty="0" err="1"/>
              <a:t>кериты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Мальты </a:t>
            </a:r>
            <a:r>
              <a:rPr lang="ru-RU" dirty="0"/>
              <a:t>– это </a:t>
            </a:r>
            <a:r>
              <a:rPr lang="ru-RU" dirty="0" err="1"/>
              <a:t>густовязкие</a:t>
            </a:r>
            <a:r>
              <a:rPr lang="ru-RU" dirty="0"/>
              <a:t> черные нефти, богатые кислородом и серой. Плотность около 1 г/см3 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Асфальты </a:t>
            </a:r>
            <a:r>
              <a:rPr lang="ru-RU" dirty="0"/>
              <a:t>– твердые аморфные вещества черного, </a:t>
            </a:r>
            <a:r>
              <a:rPr lang="ru-RU" dirty="0" err="1"/>
              <a:t>буровато</a:t>
            </a:r>
            <a:r>
              <a:rPr lang="ru-RU" dirty="0"/>
              <a:t>-черного цвета. Плотность 1,07-1,09 г/см3 . Плавятся при температуре 90-100ºС. Полностью растворяются в бензине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Асфальтиты </a:t>
            </a:r>
            <a:r>
              <a:rPr lang="ru-RU" dirty="0"/>
              <a:t>– твердые хрупкие битумы, имеют более высокую плотность.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Кериты</a:t>
            </a:r>
            <a:r>
              <a:rPr lang="ru-RU" dirty="0" smtClean="0"/>
              <a:t> </a:t>
            </a:r>
            <a:r>
              <a:rPr lang="ru-RU" dirty="0"/>
              <a:t>– нефтяные угли, продукты высокого метаморфизма нефти, по внешнему виду похожи на каменный уголь. Отличаются почти полной нерастворимостью в органических растворителях и </a:t>
            </a:r>
            <a:r>
              <a:rPr lang="ru-RU" dirty="0" err="1"/>
              <a:t>неплавкостью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1884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Битумы</a:t>
            </a:r>
            <a:r>
              <a:rPr lang="ru-RU" dirty="0"/>
              <a:t>, образующиеся в результате </a:t>
            </a:r>
            <a:r>
              <a:rPr lang="ru-RU" dirty="0" err="1"/>
              <a:t>гипергенного</a:t>
            </a:r>
            <a:r>
              <a:rPr lang="ru-RU" dirty="0"/>
              <a:t> изменения мальт и асфальтов. К ним относятся </a:t>
            </a:r>
            <a:r>
              <a:rPr lang="ru-RU" dirty="0" err="1"/>
              <a:t>оксикериты</a:t>
            </a:r>
            <a:r>
              <a:rPr lang="ru-RU" dirty="0"/>
              <a:t> и </a:t>
            </a:r>
            <a:r>
              <a:rPr lang="ru-RU" dirty="0" err="1"/>
              <a:t>гуминокериты</a:t>
            </a:r>
            <a:r>
              <a:rPr lang="ru-RU" dirty="0"/>
              <a:t>. Они практически не растворяются в органических растворителях. </a:t>
            </a:r>
            <a:endParaRPr lang="ru-RU" dirty="0" smtClean="0"/>
          </a:p>
          <a:p>
            <a:pPr algn="just"/>
            <a:r>
              <a:rPr lang="ru-RU" dirty="0" smtClean="0"/>
              <a:t>Битумы</a:t>
            </a:r>
            <a:r>
              <a:rPr lang="ru-RU" dirty="0"/>
              <a:t>, образующиеся при изменении метановых </a:t>
            </a:r>
            <a:r>
              <a:rPr lang="ru-RU" dirty="0" err="1"/>
              <a:t>нефтей</a:t>
            </a:r>
            <a:r>
              <a:rPr lang="ru-RU" dirty="0"/>
              <a:t>. Это битумы парафинового ряда, твердые и полужидкие вещества, состоящие из высших </a:t>
            </a:r>
            <a:r>
              <a:rPr lang="ru-RU" dirty="0" err="1"/>
              <a:t>алкановых</a:t>
            </a:r>
            <a:r>
              <a:rPr lang="ru-RU" dirty="0"/>
              <a:t> углеводородов (парафинов) с примесью масел и асфальтовых компонентов. К ним относятся озокериты ("горный воск") – воскообразные вещества с ароматическим и нефтяным запахом.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02210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Битумы, образующиеся при выветривании </a:t>
            </a:r>
            <a:r>
              <a:rPr lang="ru-RU" dirty="0" smtClean="0"/>
              <a:t>озокеритов.</a:t>
            </a:r>
          </a:p>
          <a:p>
            <a:pPr algn="just"/>
            <a:r>
              <a:rPr lang="ru-RU" dirty="0" smtClean="0"/>
              <a:t>Дисперсные </a:t>
            </a:r>
            <a:r>
              <a:rPr lang="ru-RU" dirty="0"/>
              <a:t>битумы. Кроме проявлений и месторождений битумов, нефтегазовая геология изучает рассеянные (дисперсные) битумы в осадочных горных породах. Они образовались из рассеянного органического вещества (РОВ), захороненного при осадконакоплении вместе с илами. Рассеянный битум извлекается из измельченной породы органическими растворителями и кислотной обработкой. Для его обозначения применяется термин "</a:t>
            </a:r>
            <a:r>
              <a:rPr lang="ru-RU" dirty="0" err="1"/>
              <a:t>битумоид</a:t>
            </a:r>
            <a:r>
              <a:rPr lang="ru-RU" dirty="0"/>
              <a:t>". Состав </a:t>
            </a:r>
            <a:r>
              <a:rPr lang="ru-RU" dirty="0" err="1"/>
              <a:t>битумоида</a:t>
            </a:r>
            <a:r>
              <a:rPr lang="ru-RU" dirty="0"/>
              <a:t> зависит от типа растворителя, применяемого для его извлечения. В практике в качестве растворителя часто применяется хлороформ. Экстракт, получаемый при этом, называется </a:t>
            </a:r>
            <a:r>
              <a:rPr lang="ru-RU" dirty="0" err="1"/>
              <a:t>хлороформенным</a:t>
            </a:r>
            <a:r>
              <a:rPr lang="ru-RU" dirty="0"/>
              <a:t> </a:t>
            </a:r>
            <a:r>
              <a:rPr lang="ru-RU" dirty="0" err="1"/>
              <a:t>битумоидом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89232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1106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Битумы, сверхтяжелые нефти и нефтяные пески</vt:lpstr>
      <vt:lpstr>Классификация  нетрадиционных нефтей</vt:lpstr>
      <vt:lpstr>Слайд 3</vt:lpstr>
      <vt:lpstr>Слайд 4</vt:lpstr>
      <vt:lpstr>Тяжелые и сверхтяжелые нефти (Heavy oil, extra-heavy oil)</vt:lpstr>
      <vt:lpstr>Природные битумы -</vt:lpstr>
      <vt:lpstr>В классе нефтяных битумов различают четыре подкласса:</vt:lpstr>
      <vt:lpstr>Слайд 8</vt:lpstr>
      <vt:lpstr>Слайд 9</vt:lpstr>
      <vt:lpstr>Слайд 10</vt:lpstr>
      <vt:lpstr>Слайд 11</vt:lpstr>
      <vt:lpstr>Технология добычи нефтяных битумов зависит от</vt:lpstr>
      <vt:lpstr>Битуминозные пески -</vt:lpstr>
      <vt:lpstr>География разработки битуминозных песков</vt:lpstr>
      <vt:lpstr>Методы разработки месторождений природных битумов:</vt:lpstr>
      <vt:lpstr>Технологии извлечения тяжелых нефтей и природных битумов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Битумы, сверхтяжелые нефти и нефтяные пески</dc:title>
  <dc:creator>Е</dc:creator>
  <cp:lastModifiedBy>Ернат</cp:lastModifiedBy>
  <cp:revision>11</cp:revision>
  <dcterms:created xsi:type="dcterms:W3CDTF">2019-11-15T09:48:42Z</dcterms:created>
  <dcterms:modified xsi:type="dcterms:W3CDTF">2019-11-17T10:40:48Z</dcterms:modified>
</cp:coreProperties>
</file>