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C6605-C7F3-4090-9D9C-71FD78FF69C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DACAA-F0A2-416D-B26A-402EDC507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DACAA-F0A2-416D-B26A-402EDC50763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1F84D-4B18-4FBD-90D2-96DB20DDBA66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01868-9D8E-4440-BE04-51816E8D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	</a:t>
            </a:r>
            <a:r>
              <a:rPr lang="ru-RU" sz="2800" b="1" i="1" dirty="0" smtClean="0"/>
              <a:t>Технологии</a:t>
            </a: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/>
              <a:t>переработки битумов </a:t>
            </a:r>
            <a:r>
              <a:rPr lang="ru-RU" sz="2800" b="1" i="1" dirty="0" smtClean="0"/>
              <a:t>и сверхтяжелых </a:t>
            </a:r>
            <a:r>
              <a:rPr lang="ru-RU" sz="2800" b="1" i="1" dirty="0" err="1" smtClean="0"/>
              <a:t>нефтей</a:t>
            </a:r>
            <a:r>
              <a:rPr lang="ru-RU" sz="2800" b="1" i="1" dirty="0" smtClean="0"/>
              <a:t> в </a:t>
            </a:r>
            <a:r>
              <a:rPr lang="ru-RU" sz="2800" b="1" i="1" smtClean="0"/>
              <a:t>синтетическую </a:t>
            </a:r>
            <a:r>
              <a:rPr lang="ru-RU" sz="2800" b="1" i="1" smtClean="0"/>
              <a:t>нефть</a:t>
            </a:r>
            <a:r>
              <a:rPr lang="ru-RU" sz="2800" b="1" i="1" dirty="0"/>
              <a:t/>
            </a:r>
            <a:br>
              <a:rPr lang="ru-RU" sz="2800" b="1" i="1" dirty="0"/>
            </a:br>
            <a:endParaRPr lang="ru-RU" sz="2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В последние годы появились и более новые варианты схем переработки природных битумов, основу которых стали составлять </a:t>
            </a:r>
            <a:r>
              <a:rPr lang="ru-RU" sz="1800" dirty="0" err="1" smtClean="0"/>
              <a:t>гидрогенизационные</a:t>
            </a:r>
            <a:r>
              <a:rPr lang="ru-RU" sz="1800" dirty="0" smtClean="0"/>
              <a:t> процессы, в т.ч. гидрокрекинг. </a:t>
            </a:r>
            <a:endParaRPr lang="en-US" sz="1800" dirty="0" smtClean="0"/>
          </a:p>
          <a:p>
            <a:pPr algn="just"/>
            <a:r>
              <a:rPr lang="ru-RU" sz="1800" dirty="0" smtClean="0"/>
              <a:t>Использование легкого гидрокрекинга тяжелого нефтяного сырья исключает необходимость в дорогостоящей последующей гидроочистке дистиллятов, образующих «синтетическую» нефть. </a:t>
            </a:r>
            <a:endParaRPr lang="en-US" sz="1800" dirty="0" smtClean="0"/>
          </a:p>
          <a:p>
            <a:pPr algn="just"/>
            <a:r>
              <a:rPr lang="ru-RU" sz="1800" dirty="0" smtClean="0"/>
              <a:t>В работе рекомендуется проводить гидрокрекинг природного битума Татарстана с относительно низкой конверсией около 55-65% при температуре 450°С и давлении 3 МПа в присутствии </a:t>
            </a:r>
            <a:r>
              <a:rPr lang="ru-RU" sz="1800" dirty="0" err="1" smtClean="0"/>
              <a:t>алюмо-кобальт-молибденового</a:t>
            </a:r>
            <a:r>
              <a:rPr lang="ru-RU" sz="1800" dirty="0" smtClean="0"/>
              <a:t> катализатора, </a:t>
            </a:r>
            <a:r>
              <a:rPr lang="ru-RU" sz="1800" dirty="0" err="1" smtClean="0"/>
              <a:t>рециркулята</a:t>
            </a:r>
            <a:r>
              <a:rPr lang="ru-RU" sz="1800" dirty="0" smtClean="0"/>
              <a:t> и разбавителя. Конечный продукт («синтетическая» нефть) характеризуется содержанием фракций, выкипающих до 350°С – 78% и содержанием серы до 0,3%. Остаток гидрокрекинга может служить сырьём для</a:t>
            </a:r>
            <a:r>
              <a:rPr lang="en-US" sz="1800" dirty="0" smtClean="0"/>
              <a:t> </a:t>
            </a:r>
            <a:r>
              <a:rPr lang="ru-RU" sz="1800" dirty="0" smtClean="0"/>
              <a:t>установки «</a:t>
            </a:r>
            <a:r>
              <a:rPr lang="ru-RU" sz="1800" dirty="0" err="1" smtClean="0"/>
              <a:t>Флексикокинг</a:t>
            </a:r>
            <a:r>
              <a:rPr lang="ru-RU" sz="1800" dirty="0" smtClean="0"/>
              <a:t>», обеспечивающей существенное снижение экологически вредных выбросов диоксида серы. Характерной особенностью, разрабатываемых новых процессов гидрокрекинга тяжелого углеводородного сырья является использование недорогих </a:t>
            </a:r>
            <a:r>
              <a:rPr lang="ru-RU" sz="1800" dirty="0" err="1" smtClean="0"/>
              <a:t>гидрирующих</a:t>
            </a:r>
            <a:r>
              <a:rPr lang="ru-RU" sz="1800" dirty="0" smtClean="0"/>
              <a:t> катализаторов, аналогичных применяемым катализаторам в первых немецких технологиях прямого сжижения угля. Процессы осуществляются в трубчатом реакторе с восходящим потоком сырья при давлениях 15-30 МПа и температурах выше 450°С. 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000" b="1" i="1" dirty="0" smtClean="0"/>
              <a:t>Т</a:t>
            </a:r>
            <a:r>
              <a:rPr lang="kk-KZ" sz="4000" b="1" i="1" dirty="0"/>
              <a:t>ехнология переработки нефтяного битума компании </a:t>
            </a:r>
            <a:r>
              <a:rPr lang="en-US" sz="4000" b="1" i="1" dirty="0"/>
              <a:t>SHELL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В 2003 году компания </a:t>
            </a:r>
            <a:r>
              <a:rPr lang="ru-RU" sz="2000" dirty="0" err="1"/>
              <a:t>Shel</a:t>
            </a:r>
            <a:r>
              <a:rPr lang="en-US" sz="2000" dirty="0"/>
              <a:t>l</a:t>
            </a:r>
            <a:r>
              <a:rPr lang="ru-RU" sz="2000" dirty="0"/>
              <a:t> модернизировала НПЗ </a:t>
            </a:r>
            <a:r>
              <a:rPr lang="ru-RU" sz="2000" dirty="0" err="1"/>
              <a:t>Scotford</a:t>
            </a:r>
            <a:r>
              <a:rPr lang="ru-RU" sz="2000" dirty="0"/>
              <a:t> установками </a:t>
            </a:r>
            <a:r>
              <a:rPr lang="ru-RU" sz="2000" dirty="0" err="1"/>
              <a:t>Upgrader</a:t>
            </a:r>
            <a:r>
              <a:rPr lang="ru-RU" sz="2000" dirty="0"/>
              <a:t> </a:t>
            </a:r>
            <a:r>
              <a:rPr lang="ru-RU" sz="2000" dirty="0" err="1"/>
              <a:t>Scotford</a:t>
            </a:r>
            <a:r>
              <a:rPr lang="ru-RU" sz="2000" dirty="0"/>
              <a:t>, для переработки битума. Ежедневно на установке </a:t>
            </a:r>
            <a:r>
              <a:rPr lang="ru-RU" sz="2000" dirty="0" err="1"/>
              <a:t>Upgrader</a:t>
            </a:r>
            <a:r>
              <a:rPr lang="ru-RU" sz="2000" dirty="0"/>
              <a:t> </a:t>
            </a:r>
            <a:r>
              <a:rPr lang="ru-RU" sz="2000" dirty="0" err="1"/>
              <a:t>Scotford</a:t>
            </a:r>
            <a:r>
              <a:rPr lang="ru-RU" sz="2000" dirty="0"/>
              <a:t>, получают 100 000 баррелей синтетической сырой нефти. </a:t>
            </a:r>
            <a:endParaRPr lang="en-US" sz="2000" dirty="0" smtClean="0"/>
          </a:p>
          <a:p>
            <a:pPr algn="just"/>
            <a:r>
              <a:rPr lang="ru-RU" sz="2000" dirty="0" smtClean="0"/>
              <a:t>Новая </a:t>
            </a:r>
            <a:r>
              <a:rPr lang="ru-RU" sz="2000" dirty="0"/>
              <a:t>технология переработки битума заключается в добавке водорода в битум, в следствии чего происходит разрыв высокомолекулярных углеводородов. Этот процесс называется </a:t>
            </a:r>
            <a:r>
              <a:rPr lang="ru-RU" sz="2000" dirty="0" err="1"/>
              <a:t>гидро-преобразования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just"/>
            <a:r>
              <a:rPr lang="ru-RU" sz="2000" dirty="0" smtClean="0"/>
              <a:t>Конечны</a:t>
            </a:r>
            <a:r>
              <a:rPr lang="kk-KZ" sz="2000" dirty="0"/>
              <a:t>е</a:t>
            </a:r>
            <a:r>
              <a:rPr lang="ru-RU" sz="2000" dirty="0" smtClean="0"/>
              <a:t> продукты: бензин</a:t>
            </a:r>
            <a:r>
              <a:rPr lang="ru-RU" sz="2000" dirty="0"/>
              <a:t>, дизельное, реактивное топливо, пропан, бутан, </a:t>
            </a:r>
            <a:r>
              <a:rPr lang="ru-RU" sz="2000" dirty="0" smtClean="0"/>
              <a:t>бензол (5 </a:t>
            </a:r>
            <a:r>
              <a:rPr lang="en-US" sz="2000" dirty="0" err="1" smtClean="0"/>
              <a:t>ppm</a:t>
            </a:r>
            <a:r>
              <a:rPr lang="ru-RU" sz="2000" dirty="0" smtClean="0"/>
              <a:t>)</a:t>
            </a:r>
            <a:r>
              <a:rPr lang="kk-KZ" sz="2000" dirty="0" smtClean="0"/>
              <a:t>.</a:t>
            </a:r>
            <a:r>
              <a:rPr lang="ru-RU" sz="2000" dirty="0" smtClean="0"/>
              <a:t> </a:t>
            </a:r>
          </a:p>
          <a:p>
            <a:pPr algn="just"/>
            <a:r>
              <a:rPr lang="ru-RU" sz="2000" dirty="0"/>
              <a:t>Бензин обогащают азотом, и вводят присадки. </a:t>
            </a:r>
            <a:endParaRPr lang="ru-RU" sz="2000" dirty="0" smtClean="0"/>
          </a:p>
          <a:p>
            <a:pPr algn="just"/>
            <a:r>
              <a:rPr lang="ru-RU" sz="2000" dirty="0" smtClean="0"/>
              <a:t>Содержание </a:t>
            </a:r>
            <a:r>
              <a:rPr lang="ru-RU" sz="2000" dirty="0"/>
              <a:t>серы в дизельном топливе составляет мене 10 </a:t>
            </a:r>
            <a:r>
              <a:rPr lang="en-US" sz="2000" dirty="0" err="1"/>
              <a:t>ppm</a:t>
            </a:r>
            <a:r>
              <a:rPr lang="en-US" sz="2000" dirty="0"/>
              <a:t> 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Процесс переработки тяжёлого нефтяного сырья </a:t>
            </a:r>
            <a:r>
              <a:rPr lang="ru-RU" b="1" i="1" dirty="0" smtClean="0"/>
              <a:t>(</a:t>
            </a:r>
            <a:r>
              <a:rPr lang="en-US" b="1" i="1" dirty="0" smtClean="0"/>
              <a:t>HOUP</a:t>
            </a:r>
            <a:r>
              <a:rPr lang="ru-RU" b="1" i="1" dirty="0"/>
              <a:t>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основан на использовании перегретого пара среднего давления для разрыва молекул тяжёлой нефти приблизительно пополам. </a:t>
            </a:r>
            <a:endParaRPr lang="ru-RU" sz="2000" dirty="0" smtClean="0"/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процессе переработки не образуются значительные количества газов разложения и/или кокса. </a:t>
            </a:r>
            <a:endParaRPr lang="ru-RU" sz="2000" dirty="0" smtClean="0"/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результате этого процесса образуются два основных продукта: синтетическая нефть </a:t>
            </a:r>
            <a:r>
              <a:rPr lang="ru-RU" sz="2000" dirty="0" smtClean="0"/>
              <a:t> (выход 85–95%) и </a:t>
            </a:r>
            <a:r>
              <a:rPr lang="ru-RU" sz="2000" dirty="0"/>
              <a:t>тяжёлый остаток, называемый пеком. </a:t>
            </a:r>
          </a:p>
        </p:txBody>
      </p:sp>
      <p:pic>
        <p:nvPicPr>
          <p:cNvPr id="4098" name="Рисунок 25" descr="rme11_heavyOil_v2ru_2web_11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645024"/>
            <a:ext cx="2019300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3933056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Подогретая сырая нефть впрыскивается в поток перегретого пара с помощью инжекторов запатентованной конструкции. </a:t>
            </a:r>
            <a:endParaRPr lang="ru-RU" dirty="0" smtClean="0"/>
          </a:p>
          <a:p>
            <a:pPr algn="just"/>
            <a:r>
              <a:rPr lang="ru-RU" dirty="0" smtClean="0"/>
              <a:t>Крекинг </a:t>
            </a:r>
            <a:r>
              <a:rPr lang="ru-RU" dirty="0"/>
              <a:t>сырья происходит практически только в инжекторе. Далее продукты реакции попадают в камеру реактора, время пребывания в котором составляет всего лишь несколько секунд, но этого достаточно, чтобы способствовать образованию стабильного продукта.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Переработка природных битумов с целью получения нефтепродуктов наиболее рациональна по двум вариантам: </a:t>
            </a:r>
            <a:r>
              <a:rPr lang="ru-RU" b="1" dirty="0"/>
              <a:t>топливно-коксовому </a:t>
            </a:r>
            <a:r>
              <a:rPr lang="ru-RU" dirty="0"/>
              <a:t>и </a:t>
            </a:r>
            <a:r>
              <a:rPr lang="ru-RU" b="1" dirty="0"/>
              <a:t>масляно-битумному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По </a:t>
            </a:r>
            <a:r>
              <a:rPr lang="ru-RU" b="1" dirty="0" smtClean="0"/>
              <a:t>топливно-коксовому </a:t>
            </a:r>
            <a:r>
              <a:rPr lang="ru-RU" dirty="0" smtClean="0"/>
              <a:t>варианту </a:t>
            </a:r>
            <a:r>
              <a:rPr lang="ru-RU" dirty="0"/>
              <a:t>получают </a:t>
            </a:r>
            <a:r>
              <a:rPr lang="ru-RU" b="1" dirty="0"/>
              <a:t>кокс и синтетическую нефть</a:t>
            </a:r>
            <a:r>
              <a:rPr lang="ru-RU" dirty="0"/>
              <a:t>, пригодную для переработки на обычных НПЗ. </a:t>
            </a:r>
            <a:endParaRPr lang="ru-RU" dirty="0" smtClean="0"/>
          </a:p>
          <a:p>
            <a:pPr algn="just"/>
            <a:r>
              <a:rPr lang="ru-RU" dirty="0" smtClean="0"/>
              <a:t>По </a:t>
            </a:r>
            <a:r>
              <a:rPr lang="ru-RU" b="1" dirty="0" smtClean="0"/>
              <a:t>масляно-битумному</a:t>
            </a:r>
            <a:r>
              <a:rPr lang="ru-RU" dirty="0" smtClean="0"/>
              <a:t> </a:t>
            </a:r>
            <a:r>
              <a:rPr lang="ru-RU" dirty="0"/>
              <a:t>варианту предусматривается получение </a:t>
            </a:r>
            <a:r>
              <a:rPr lang="ru-RU" dirty="0" smtClean="0"/>
              <a:t>комплектов </a:t>
            </a:r>
            <a:r>
              <a:rPr lang="ru-RU" dirty="0"/>
              <a:t>различных технических масел, дорожных и </a:t>
            </a:r>
            <a:r>
              <a:rPr lang="ru-RU" dirty="0" smtClean="0"/>
              <a:t>строительных битумов.</a:t>
            </a:r>
            <a:endParaRPr lang="ru-RU" dirty="0"/>
          </a:p>
          <a:p>
            <a:pPr algn="just"/>
            <a:r>
              <a:rPr lang="ru-RU" dirty="0"/>
              <a:t>На заводах переработки битумов в синтетическую нефть (БСН) – полноценную высококачественную малосернистую без </a:t>
            </a:r>
            <a:r>
              <a:rPr lang="ru-RU" dirty="0" err="1"/>
              <a:t>недистиллируемых</a:t>
            </a:r>
            <a:r>
              <a:rPr lang="ru-RU" dirty="0"/>
              <a:t> остатков обеспечивают вторичные процессы глубокой переработки нефти.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936104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Типовая </a:t>
            </a:r>
            <a:r>
              <a:rPr lang="ru-RU" sz="2800" b="1" i="1" dirty="0"/>
              <a:t>схема базовых технологий переработки </a:t>
            </a:r>
            <a:r>
              <a:rPr lang="ru-RU" sz="2800" b="1" i="1" dirty="0" smtClean="0"/>
              <a:t>ТН в </a:t>
            </a:r>
            <a:r>
              <a:rPr lang="ru-RU" sz="2800" b="1" i="1" dirty="0"/>
              <a:t>синтетическую и </a:t>
            </a:r>
            <a:r>
              <a:rPr lang="ru-RU" sz="2800" b="1" i="1" dirty="0" smtClean="0"/>
              <a:t>полусинтетическую </a:t>
            </a:r>
            <a:r>
              <a:rPr lang="ru-RU" sz="2800" b="1" i="1" dirty="0"/>
              <a:t>нефть</a:t>
            </a:r>
            <a:br>
              <a:rPr lang="ru-RU" sz="2800" b="1" i="1" dirty="0"/>
            </a:b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Рисунок 7"/>
          <p:cNvPicPr>
            <a:picLocks noChangeAspect="1" noChangeArrowheads="1"/>
          </p:cNvPicPr>
          <p:nvPr/>
        </p:nvPicPr>
        <p:blipFill>
          <a:blip r:embed="rId2" cstate="print"/>
          <a:srcRect b="1741"/>
          <a:stretch>
            <a:fillRect/>
          </a:stretch>
        </p:blipFill>
        <p:spPr bwMode="auto">
          <a:xfrm>
            <a:off x="1691680" y="1124744"/>
            <a:ext cx="551884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«</a:t>
            </a:r>
            <a:r>
              <a:rPr lang="en-US" dirty="0" smtClean="0"/>
              <a:t>C</a:t>
            </a:r>
            <a:r>
              <a:rPr lang="ru-RU" dirty="0" err="1" smtClean="0"/>
              <a:t>интетическ</a:t>
            </a:r>
            <a:r>
              <a:rPr lang="kk-KZ" dirty="0" smtClean="0"/>
              <a:t>ая</a:t>
            </a:r>
            <a:r>
              <a:rPr lang="ru-RU" dirty="0" smtClean="0"/>
              <a:t>» нефть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Для химического состава «синтетической» нефти характерно высокое содержание циклических структур, особенно, ароматических соединений, которые сконцентрированы в вакуумных дистиллятах. Этим объясняется низкое содержание в ней водорода и высокая плотность при отсутствии тяжелых остаточных фракций. </a:t>
            </a:r>
          </a:p>
          <a:p>
            <a:pPr algn="just"/>
            <a:r>
              <a:rPr lang="ru-RU" dirty="0" smtClean="0"/>
              <a:t>В технологических схемах получения «синтетической» нефти, где применяются гидроочистка, содержание в нефти серы и азота мало и они сосредоточены преимущественно в </a:t>
            </a:r>
            <a:r>
              <a:rPr lang="ru-RU" dirty="0" err="1" smtClean="0"/>
              <a:t>газойлевой</a:t>
            </a:r>
            <a:r>
              <a:rPr lang="ru-RU" dirty="0" smtClean="0"/>
              <a:t> фракции, выкипающей выше 350°С.</a:t>
            </a:r>
          </a:p>
          <a:p>
            <a:pPr algn="just"/>
            <a:r>
              <a:rPr lang="ru-RU" dirty="0" smtClean="0"/>
              <a:t>Эксплуатационные свойства «синтетической» нефти, получаемой из природных битумов, позволяют направлять ее для дальнейшей переработки по классическим технологическим схемам.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17632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	В настоящее время разработанные в мире технологии по переработке тяжелых высоковязких </a:t>
            </a:r>
            <a:r>
              <a:rPr lang="ru-RU" sz="2400" dirty="0" err="1" smtClean="0"/>
              <a:t>нефтей</a:t>
            </a:r>
            <a:r>
              <a:rPr lang="ru-RU" sz="2400" dirty="0" smtClean="0"/>
              <a:t> в «синтетическую» нефть в основном базируются на комбинировании классических методов переработки нефтяных остатков, таких как: коксование, крекинг, гидроочистка, удаление серы. </a:t>
            </a:r>
          </a:p>
          <a:p>
            <a:pPr marL="0" indent="0" algn="just">
              <a:buNone/>
            </a:pPr>
            <a:r>
              <a:rPr lang="ru-RU" sz="2400" dirty="0" smtClean="0"/>
              <a:t>	Типовые схемы переработки тяжелого углеводородного сырья на начальной стадии, как правило, включают блок атмосферной и вакуумной перегонки, откуда гудрон направляется в зависимости от технологических целей на какой-либо из вторичных процессов: </a:t>
            </a:r>
            <a:r>
              <a:rPr lang="ru-RU" sz="2400" dirty="0" err="1" smtClean="0"/>
              <a:t>деасфальтизация</a:t>
            </a:r>
            <a:r>
              <a:rPr lang="ru-RU" sz="2400" dirty="0" smtClean="0"/>
              <a:t>, коксование, </a:t>
            </a:r>
            <a:r>
              <a:rPr lang="ru-RU" sz="2400" dirty="0" err="1" smtClean="0"/>
              <a:t>висбрекинг</a:t>
            </a:r>
            <a:r>
              <a:rPr lang="ru-RU" sz="2400" dirty="0" smtClean="0"/>
              <a:t>, или их комбинацию, с последующей гидроочисткой полученных газойлей и газификацией кубового остатка. В то же время многие ученые сходятся во мнении, что специфические свойства и сложный состав тяжелого углеводородного сырья указывают на то, что классические способы вторичной переработки легких </a:t>
            </a:r>
            <a:r>
              <a:rPr lang="ru-RU" sz="2400" dirty="0" err="1" smtClean="0"/>
              <a:t>нефтей</a:t>
            </a:r>
            <a:r>
              <a:rPr lang="ru-RU" sz="2400" dirty="0" smtClean="0"/>
              <a:t> мало эффективны.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sz="3200" b="1" i="1" dirty="0" err="1">
                <a:latin typeface="+mn-lt"/>
              </a:rPr>
              <a:t>Сольвентная</a:t>
            </a:r>
            <a:r>
              <a:rPr lang="ru-RU" sz="3200" b="1" i="1" dirty="0">
                <a:latin typeface="+mn-lt"/>
              </a:rPr>
              <a:t> технология </a:t>
            </a:r>
            <a:r>
              <a:rPr lang="ru-RU" sz="3200" b="1" i="1" dirty="0" smtClean="0">
                <a:latin typeface="+mn-lt"/>
              </a:rPr>
              <a:t>переработки природных </a:t>
            </a:r>
            <a:r>
              <a:rPr lang="ru-RU" sz="3200" b="1" i="1" dirty="0">
                <a:latin typeface="+mn-lt"/>
              </a:rPr>
              <a:t>битумов</a:t>
            </a:r>
            <a:br>
              <a:rPr lang="ru-RU" sz="3200" b="1" i="1" dirty="0">
                <a:latin typeface="+mn-lt"/>
              </a:rPr>
            </a:br>
            <a:endParaRPr lang="ru-RU" sz="3200" b="1" i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является </a:t>
            </a:r>
            <a:r>
              <a:rPr lang="ru-RU" dirty="0" err="1"/>
              <a:t>низкозатратной</a:t>
            </a:r>
            <a:r>
              <a:rPr lang="ru-RU" dirty="0"/>
              <a:t>, экологически чистой и реализуется при температурах не выше 100</a:t>
            </a:r>
            <a:r>
              <a:rPr lang="ru-RU" dirty="0">
                <a:sym typeface="Symbol"/>
              </a:rPr>
              <a:t></a:t>
            </a:r>
            <a:r>
              <a:rPr lang="ru-RU" dirty="0"/>
              <a:t>Си давления не выше 0,3 МПа. При этом ценные природные компоненты сырья не разрушаются, повышая качество продукции.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Преимуществами </a:t>
            </a:r>
            <a:r>
              <a:rPr lang="ru-RU" b="1" i="1" dirty="0" err="1"/>
              <a:t>сольвентной</a:t>
            </a:r>
            <a:r>
              <a:rPr lang="ru-RU" b="1" i="1" dirty="0"/>
              <a:t> технологии являются:</a:t>
            </a:r>
          </a:p>
          <a:p>
            <a:pPr lvl="0"/>
            <a:r>
              <a:rPr lang="ru-RU" dirty="0"/>
              <a:t>возможность переработки как природного битума, так и нефтяных остатков с получением качественных </a:t>
            </a:r>
            <a:r>
              <a:rPr lang="ru-RU" dirty="0" err="1"/>
              <a:t>неокисленных</a:t>
            </a:r>
            <a:r>
              <a:rPr lang="ru-RU" dirty="0"/>
              <a:t> битумных материалов;</a:t>
            </a:r>
          </a:p>
          <a:p>
            <a:pPr lvl="0"/>
            <a:r>
              <a:rPr lang="ru-RU" dirty="0"/>
              <a:t>возможность регулирования ассортимента и качества получаемых продуктов изменением режима проведения процесса;</a:t>
            </a:r>
          </a:p>
          <a:p>
            <a:pPr lvl="0"/>
            <a:r>
              <a:rPr lang="ru-RU" dirty="0"/>
              <a:t>данная технология на 30% экономичнее традиционных методов переработки тяжелого нефтяного сырья;</a:t>
            </a:r>
          </a:p>
          <a:p>
            <a:pPr lvl="0"/>
            <a:r>
              <a:rPr lang="ru-RU" dirty="0"/>
              <a:t>низкие </a:t>
            </a:r>
            <a:r>
              <a:rPr lang="ru-RU" dirty="0" err="1"/>
              <a:t>энергозатраты</a:t>
            </a:r>
            <a:r>
              <a:rPr lang="ru-RU" dirty="0"/>
              <a:t> (температура процесса не выше 150°С, давление не выше 0,3 МПа);</a:t>
            </a:r>
          </a:p>
          <a:p>
            <a:pPr lvl="0"/>
            <a:r>
              <a:rPr lang="ru-RU" dirty="0"/>
              <a:t>невысокие капитальные затраты (доступное отечественное оборудование, возможность использования существующего заводского оборудования</a:t>
            </a:r>
            <a:r>
              <a:rPr lang="ru-RU" dirty="0" smtClean="0"/>
              <a:t>);</a:t>
            </a:r>
          </a:p>
          <a:p>
            <a:pPr lvl="0"/>
            <a:r>
              <a:rPr lang="ru-RU" dirty="0"/>
              <a:t>отсутствие токсичных стоков и выбросов;</a:t>
            </a:r>
          </a:p>
          <a:p>
            <a:r>
              <a:rPr lang="ru-RU" dirty="0"/>
              <a:t>переработка сырья на месте его </a:t>
            </a:r>
            <a:r>
              <a:rPr lang="ru-RU" dirty="0" smtClean="0"/>
              <a:t>добычи.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Технология предприятия </a:t>
            </a:r>
            <a:r>
              <a:rPr lang="en-US" b="1" i="1" dirty="0"/>
              <a:t>SUNCOR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На предприятии, битум из битуминозных пород месторождения </a:t>
            </a:r>
            <a:r>
              <a:rPr lang="ru-RU" dirty="0" err="1"/>
              <a:t>Атабаски</a:t>
            </a:r>
            <a:r>
              <a:rPr lang="ru-RU" dirty="0"/>
              <a:t> получают по </a:t>
            </a:r>
            <a:r>
              <a:rPr lang="ru-RU" dirty="0" smtClean="0"/>
              <a:t>данной технологии.</a:t>
            </a:r>
          </a:p>
          <a:p>
            <a:pPr algn="just"/>
            <a:r>
              <a:rPr lang="ru-RU" dirty="0"/>
              <a:t>Первой стадией химической переработки битума является его замедленное коксование. Непосредственно перед коксованием от битума отгоняют растворитель и подогревают битум до </a:t>
            </a:r>
            <a:r>
              <a:rPr lang="ru-RU" dirty="0" smtClean="0"/>
              <a:t>температуры </a:t>
            </a:r>
            <a:r>
              <a:rPr lang="ru-RU" dirty="0"/>
              <a:t>480°С. </a:t>
            </a:r>
            <a:r>
              <a:rPr lang="ru-RU" dirty="0" smtClean="0"/>
              <a:t>Продукцией </a:t>
            </a:r>
            <a:r>
              <a:rPr lang="ru-RU" dirty="0"/>
              <a:t>коксовой установки являются </a:t>
            </a:r>
            <a:r>
              <a:rPr lang="ru-RU" dirty="0" smtClean="0"/>
              <a:t>кокс, </a:t>
            </a:r>
            <a:r>
              <a:rPr lang="ru-RU" dirty="0"/>
              <a:t>газообразные и жидкие углеводороды с к.к. 454°С. Получаемый кокс содержит 82,4% углерода, 13% летучих, 4,4% золы, имеет влажность 0,1% и транспортируется на местную ТЭЦ и частично на склад</a:t>
            </a:r>
            <a:r>
              <a:rPr lang="ru-RU" dirty="0" smtClean="0"/>
              <a:t>.</a:t>
            </a:r>
            <a:r>
              <a:rPr lang="ru-RU" dirty="0"/>
              <a:t> Жидкие углеводо­роды разделяют на три фракции: </a:t>
            </a:r>
            <a:r>
              <a:rPr lang="ru-RU" dirty="0" err="1" smtClean="0"/>
              <a:t>нафту</a:t>
            </a:r>
            <a:r>
              <a:rPr lang="ru-RU" dirty="0" smtClean="0"/>
              <a:t>, </a:t>
            </a:r>
            <a:r>
              <a:rPr lang="ru-RU" dirty="0"/>
              <a:t>керосин </a:t>
            </a:r>
            <a:r>
              <a:rPr lang="ru-RU" dirty="0" smtClean="0"/>
              <a:t>и газойль. </a:t>
            </a:r>
          </a:p>
          <a:p>
            <a:pPr algn="just"/>
            <a:r>
              <a:rPr lang="ru-RU" dirty="0"/>
              <a:t>Далее все три потока раздельно поступают на гидроочистку. Гидроочистку </a:t>
            </a:r>
            <a:r>
              <a:rPr lang="ru-RU" dirty="0" err="1"/>
              <a:t>нафты</a:t>
            </a:r>
            <a:r>
              <a:rPr lang="ru-RU" dirty="0"/>
              <a:t> от сероводорода осуществляют при </a:t>
            </a:r>
            <a:r>
              <a:rPr lang="ru-RU" dirty="0" smtClean="0"/>
              <a:t>давлении </a:t>
            </a:r>
            <a:r>
              <a:rPr lang="ru-RU" dirty="0"/>
              <a:t>50,25 </a:t>
            </a:r>
            <a:r>
              <a:rPr lang="ru-RU" dirty="0" err="1"/>
              <a:t>ат</a:t>
            </a:r>
            <a:r>
              <a:rPr lang="ru-RU" dirty="0" smtClean="0"/>
              <a:t>., </a:t>
            </a:r>
            <a:r>
              <a:rPr lang="ru-RU" dirty="0"/>
              <a:t>гидроочистку керосина </a:t>
            </a:r>
            <a:r>
              <a:rPr lang="ru-RU" dirty="0" smtClean="0"/>
              <a:t>и газойля– </a:t>
            </a:r>
            <a:r>
              <a:rPr lang="ru-RU" dirty="0"/>
              <a:t>при давление 105,0 </a:t>
            </a:r>
            <a:r>
              <a:rPr lang="ru-RU" dirty="0" err="1" smtClean="0"/>
              <a:t>ат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98984"/>
          </a:xfrm>
        </p:spPr>
        <p:txBody>
          <a:bodyPr>
            <a:normAutofit fontScale="90000"/>
          </a:bodyPr>
          <a:lstStyle/>
          <a:p>
            <a:r>
              <a:rPr lang="kk-KZ" sz="4000" b="1" i="1" dirty="0" smtClean="0"/>
              <a:t>Технология </a:t>
            </a:r>
            <a:r>
              <a:rPr lang="kk-KZ" sz="4000" b="1" i="1" dirty="0"/>
              <a:t>предприятия </a:t>
            </a:r>
            <a:r>
              <a:rPr lang="en-US" sz="4000" b="1" i="1" dirty="0" smtClean="0"/>
              <a:t>SUNCRUDE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/>
              <a:t>совместное предприятие из 8 компаний. </a:t>
            </a:r>
            <a:endParaRPr lang="ru-RU" sz="2000" dirty="0" smtClean="0"/>
          </a:p>
          <a:p>
            <a:pPr algn="just"/>
            <a:r>
              <a:rPr lang="ru-RU" sz="2000" dirty="0" smtClean="0"/>
              <a:t>На </a:t>
            </a:r>
            <a:r>
              <a:rPr lang="ru-RU" sz="2000" dirty="0"/>
              <a:t>комплексе «</a:t>
            </a:r>
            <a:r>
              <a:rPr lang="en-US" sz="2000" dirty="0" err="1" smtClean="0"/>
              <a:t>Suncrude</a:t>
            </a:r>
            <a:r>
              <a:rPr lang="ru-RU" sz="2000" dirty="0"/>
              <a:t>» технологическая схема переработки битума в целом аналогична схеме предприятия «</a:t>
            </a:r>
            <a:r>
              <a:rPr lang="en-US" sz="2000" dirty="0"/>
              <a:t>Suncor</a:t>
            </a:r>
            <a:r>
              <a:rPr lang="ru-RU" sz="2000" dirty="0"/>
              <a:t>». </a:t>
            </a:r>
            <a:r>
              <a:rPr lang="ru-RU" sz="2000" dirty="0" smtClean="0"/>
              <a:t>Отличие: вместо </a:t>
            </a:r>
            <a:r>
              <a:rPr lang="ru-RU" sz="2000" dirty="0"/>
              <a:t>замедленного коксования здесь используется коксование в </a:t>
            </a:r>
            <a:r>
              <a:rPr lang="ru-RU" sz="2000" dirty="0" err="1"/>
              <a:t>псевдоожиженном</a:t>
            </a:r>
            <a:r>
              <a:rPr lang="ru-RU" sz="2000" dirty="0"/>
              <a:t> слое с последующей газификацией кокса по технологии процесса «</a:t>
            </a:r>
            <a:r>
              <a:rPr lang="ru-RU" sz="2000" dirty="0" err="1"/>
              <a:t>Флексикокинг</a:t>
            </a:r>
            <a:r>
              <a:rPr lang="ru-RU" sz="2000" dirty="0"/>
              <a:t>». При этом выход синтетической нефти на </a:t>
            </a:r>
            <a:r>
              <a:rPr lang="ru-RU" sz="2000" dirty="0" smtClean="0"/>
              <a:t>исходный </a:t>
            </a:r>
            <a:r>
              <a:rPr lang="ru-RU" sz="2000" dirty="0"/>
              <a:t>битум достигает 85% (масс.) при выходе балансового кокса 10% (масс.). </a:t>
            </a:r>
            <a:endParaRPr lang="ru-RU" sz="2000" dirty="0" smtClean="0"/>
          </a:p>
          <a:p>
            <a:pPr algn="just"/>
            <a:r>
              <a:rPr lang="ru-RU" sz="2000" dirty="0" smtClean="0"/>
              <a:t>Преимущество </a:t>
            </a:r>
            <a:r>
              <a:rPr lang="ru-RU" sz="2000" dirty="0"/>
              <a:t>«</a:t>
            </a:r>
            <a:r>
              <a:rPr lang="ru-RU" sz="2000" dirty="0" err="1" smtClean="0"/>
              <a:t>Флексикокинга</a:t>
            </a:r>
            <a:r>
              <a:rPr lang="ru-RU" sz="2000" dirty="0" smtClean="0"/>
              <a:t>»: </a:t>
            </a:r>
            <a:endParaRPr lang="en-US" sz="20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/>
              <a:t>высокий выход </a:t>
            </a:r>
            <a:r>
              <a:rPr lang="ru-RU" sz="2000" dirty="0"/>
              <a:t>жидких </a:t>
            </a:r>
            <a:r>
              <a:rPr lang="ru-RU" sz="2000" dirty="0" smtClean="0"/>
              <a:t>продуктов; </a:t>
            </a:r>
            <a:endParaRPr lang="en-US" sz="20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/>
              <a:t>возможность </a:t>
            </a:r>
            <a:r>
              <a:rPr lang="ru-RU" sz="2000" dirty="0"/>
              <a:t>превращения кокса в газ с теплотой сгорания 3,7—4,8 МДж/м</a:t>
            </a:r>
            <a:r>
              <a:rPr lang="ru-RU" sz="2000" baseline="30000" dirty="0"/>
              <a:t>3</a:t>
            </a:r>
            <a:r>
              <a:rPr lang="ru-RU" sz="2000" dirty="0" smtClean="0"/>
              <a:t>.</a:t>
            </a:r>
            <a:r>
              <a:rPr lang="en-US" sz="2000" dirty="0" smtClean="0"/>
              <a:t> </a:t>
            </a:r>
            <a:r>
              <a:rPr lang="ru-RU" sz="2000" dirty="0" smtClean="0"/>
              <a:t>После </a:t>
            </a:r>
            <a:r>
              <a:rPr lang="ru-RU" sz="2000" dirty="0"/>
              <a:t>удаления сероводорода газ можно использовать в качестве энергетического топлива, не загрязняющего окружающую среду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just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r>
              <a:rPr lang="ru-RU" sz="2000" dirty="0" smtClean="0"/>
              <a:t> </a:t>
            </a:r>
            <a:r>
              <a:rPr lang="ru-RU" sz="2000" dirty="0"/>
              <a:t>Вместе с тем самому процессу присущ повышенный </a:t>
            </a:r>
            <a:r>
              <a:rPr lang="ru-RU" sz="2000" dirty="0" smtClean="0"/>
              <a:t>выброс </a:t>
            </a:r>
            <a:r>
              <a:rPr lang="ru-RU" sz="2000" dirty="0"/>
              <a:t>диоксида серы, достигающий 3,2 кг/м</a:t>
            </a:r>
            <a:r>
              <a:rPr lang="ru-RU" sz="2000" baseline="30000" dirty="0"/>
              <a:t>3</a:t>
            </a:r>
            <a:r>
              <a:rPr lang="ru-RU" sz="2000" dirty="0"/>
              <a:t> перерабатываемого </a:t>
            </a:r>
            <a:r>
              <a:rPr lang="ru-RU" sz="2000" dirty="0" smtClean="0"/>
              <a:t>битума.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4000" b="1" i="1" dirty="0" smtClean="0"/>
              <a:t>Упрощенная </a:t>
            </a:r>
            <a:r>
              <a:rPr lang="ru-RU" sz="4000" b="1" i="1" dirty="0"/>
              <a:t>блок схема текущего процесса модернизации предприятия </a:t>
            </a:r>
            <a:r>
              <a:rPr lang="en-US" sz="4000" b="1" i="1" dirty="0" err="1" smtClean="0"/>
              <a:t>Suncrude</a:t>
            </a:r>
            <a:r>
              <a:rPr lang="ru-RU" sz="4900" i="1" dirty="0"/>
              <a:t/>
            </a:r>
            <a:br>
              <a:rPr lang="ru-RU" sz="4900" i="1" dirty="0"/>
            </a:br>
            <a:r>
              <a:rPr lang="ru-RU" sz="4900" b="1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Рисунок 26" descr="C:\Documents and Settings\User\Рабочий стол\природные битумы\схема санкруи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19268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1098</Words>
  <Application>Microsoft Office PowerPoint</Application>
  <PresentationFormat>Экран (4:3)</PresentationFormat>
  <Paragraphs>50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Тема Office</vt:lpstr>
      <vt:lpstr> Технологии переработки битумов и сверхтяжелых нефтей в синтетическую нефть </vt:lpstr>
      <vt:lpstr>Презентация PowerPoint</vt:lpstr>
      <vt:lpstr> Типовая схема базовых технологий переработки ТН в синтетическую и полусинтетическую нефть </vt:lpstr>
      <vt:lpstr> «Cинтетическая» нефть</vt:lpstr>
      <vt:lpstr>Презентация PowerPoint</vt:lpstr>
      <vt:lpstr>Сольвентная технология переработки природных битумов </vt:lpstr>
      <vt:lpstr>Технология предприятия SUNCOR </vt:lpstr>
      <vt:lpstr>Технология предприятия SUNCRUDE </vt:lpstr>
      <vt:lpstr>  Упрощенная блок схема текущего процесса модернизации предприятия Suncrude   </vt:lpstr>
      <vt:lpstr>Презентация PowerPoint</vt:lpstr>
      <vt:lpstr>  Технология переработки нефтяного битума компании SHELL </vt:lpstr>
      <vt:lpstr>Процесс переработки тяжёлого нефтяного сырья (HOUP)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15. Технологии переработки битумов и сверхтяжелых нефтей в синтетическую нефть.  </dc:title>
  <dc:creator>Ернат</dc:creator>
  <cp:lastModifiedBy>Gulzat Aitkaliyeva</cp:lastModifiedBy>
  <cp:revision>8</cp:revision>
  <dcterms:created xsi:type="dcterms:W3CDTF">2019-12-01T17:28:52Z</dcterms:created>
  <dcterms:modified xsi:type="dcterms:W3CDTF">2023-10-12T03:16:35Z</dcterms:modified>
</cp:coreProperties>
</file>