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i="1" smtClean="0"/>
              <a:t>Технологии </a:t>
            </a:r>
            <a:r>
              <a:rPr lang="ru-RU" sz="3600" b="1" i="1" dirty="0"/>
              <a:t>извлечения битумов и сверхтяжелых </a:t>
            </a:r>
            <a:r>
              <a:rPr lang="ru-RU" sz="3600" b="1" i="1" dirty="0" err="1"/>
              <a:t>нефтей</a:t>
            </a:r>
            <a:r>
              <a:rPr lang="ru-RU" sz="3600" b="1" i="1" dirty="0"/>
              <a:t>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20688"/>
            <a:ext cx="756084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/>
              <a:t>Карьерный метод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С технологической точки зрения относительно прост и заключается в извлечении залегающих вблизи поверхности насыщенных битумом песков с последующим отмыванием ценных углеводород от породы. </a:t>
            </a:r>
          </a:p>
          <a:p>
            <a:pPr algn="just"/>
            <a:r>
              <a:rPr lang="ru-RU" dirty="0"/>
              <a:t>Карьерный метод разработки обеспечивает наивысший среди всех коэффициент извлечения, вплоть до 100 %, не требуя при этом особых технологических ухищрений.</a:t>
            </a:r>
          </a:p>
          <a:p>
            <a:pPr algn="ctr">
              <a:buNone/>
            </a:pPr>
            <a:r>
              <a:rPr lang="ru-RU" sz="3800" b="1" i="1" dirty="0"/>
              <a:t>Недостатки:</a:t>
            </a:r>
          </a:p>
          <a:p>
            <a:pPr algn="just"/>
            <a:r>
              <a:rPr lang="ru-RU" dirty="0"/>
              <a:t>Сооружение карьера и сопутствующей инфраструктуры наносит огромный и практически невосполнимый ущерб ландшафту и окружающей среде на большой территории. </a:t>
            </a:r>
          </a:p>
          <a:p>
            <a:pPr algn="just"/>
            <a:r>
              <a:rPr lang="ru-RU" dirty="0"/>
              <a:t>Самым же значительным ограничением является предел глубины залегания запасов, доступных для рентабельной разработки – около 70 м под поверхностью земли. Например в Канаде - стране-лидере по добыче тяжелых </a:t>
            </a:r>
            <a:r>
              <a:rPr lang="ru-RU" dirty="0" err="1"/>
              <a:t>нефтей</a:t>
            </a:r>
            <a:r>
              <a:rPr lang="ru-RU" dirty="0"/>
              <a:t>, такие залежи составляют менее 20 % от всех запасов, поэтому внедрение карьерного метода имеет естественные пределы.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i="1" dirty="0"/>
              <a:t/>
            </a:r>
            <a:br>
              <a:rPr lang="ru-RU" i="1" dirty="0"/>
            </a:br>
            <a:r>
              <a:rPr lang="ru-RU" b="1" i="1" dirty="0"/>
              <a:t>Метод </a:t>
            </a:r>
            <a:r>
              <a:rPr lang="en-US" b="1" i="1" dirty="0"/>
              <a:t>CHOPS</a:t>
            </a:r>
            <a:r>
              <a:rPr lang="ru-RU" b="1" i="1" dirty="0"/>
              <a:t> (Холодная добыча)</a:t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предполагает добычу нефти вместе с песком за счет осознанного разрушения слабосцементированного коллектора и создания в пласте соответствующих условий для течения смеси нефти и песка.</a:t>
            </a:r>
          </a:p>
          <a:p>
            <a:pPr marL="0" indent="0" algn="just">
              <a:spcBef>
                <a:spcPts val="0"/>
              </a:spcBef>
            </a:pPr>
            <a:r>
              <a:rPr lang="ru-RU" sz="2000" dirty="0"/>
              <a:t> Используют специализированное </a:t>
            </a:r>
            <a:r>
              <a:rPr lang="ru-RU" sz="2000" b="1" i="1" dirty="0"/>
              <a:t>насосное оборудование </a:t>
            </a:r>
            <a:r>
              <a:rPr lang="ru-RU" sz="2000" dirty="0"/>
              <a:t>(установка винтовых насосов) для откачки специально созданной смеси пластового флюида и песка. </a:t>
            </a:r>
          </a:p>
          <a:p>
            <a:pPr marL="0" indent="0" algn="just">
              <a:spcBef>
                <a:spcPts val="0"/>
              </a:spcBef>
            </a:pPr>
            <a:r>
              <a:rPr lang="ru-RU" sz="2000" dirty="0"/>
              <a:t> Добыча песка приводит к возникновению длинных каналов, или «червоточин», обладающих высокой проницаемостью. Сочетание пенистости нефти с высокопроницаемыми каналами обуславливает высокие коэффициенты извлечения и высокие дебиты, наблюдаемые у большинства нефтеносных пластов месторождения.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>
              <a:buNone/>
            </a:pPr>
            <a:endParaRPr lang="ru-RU" dirty="0"/>
          </a:p>
        </p:txBody>
      </p:sp>
      <p:pic>
        <p:nvPicPr>
          <p:cNvPr id="1026" name="Рисунок 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21088"/>
            <a:ext cx="5932488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en-US" sz="4000" b="1" i="1" dirty="0"/>
              <a:t>C</a:t>
            </a:r>
            <a:r>
              <a:rPr lang="ru-RU" sz="4000" b="1" i="1" dirty="0" err="1"/>
              <a:t>кважинная</a:t>
            </a:r>
            <a:r>
              <a:rPr lang="ru-RU" sz="4000" b="1" i="1" dirty="0"/>
              <a:t> добыча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В США в связи с глубоким залеганием, отсутствием водных ресурсов и в целях охраны окружающей среды намечено при­менение скважинных способов разработки месторождений </a:t>
            </a:r>
            <a:r>
              <a:rPr lang="ru-RU" sz="2000" dirty="0" err="1"/>
              <a:t>нефтебитуминозных</a:t>
            </a:r>
            <a:r>
              <a:rPr lang="ru-RU" sz="2000" dirty="0"/>
              <a:t> пород.</a:t>
            </a:r>
          </a:p>
          <a:p>
            <a:pPr algn="just"/>
            <a:r>
              <a:rPr lang="ru-RU" sz="2000" dirty="0"/>
              <a:t>Предусмотрено использование двух разновидностей скважинной добычи НБП с внутрипластовым горением, отличающихся прямым или обратным направлением передвижения фронта горения.</a:t>
            </a:r>
          </a:p>
          <a:p>
            <a:endParaRPr lang="ru-RU" dirty="0"/>
          </a:p>
        </p:txBody>
      </p:sp>
      <p:pic>
        <p:nvPicPr>
          <p:cNvPr id="2050" name="Рисунок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356992"/>
            <a:ext cx="3221038" cy="314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004048" y="3501008"/>
            <a:ext cx="36004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1—нагнетательная скважина; </a:t>
            </a:r>
          </a:p>
          <a:p>
            <a:pPr algn="just"/>
            <a:r>
              <a:rPr lang="ru-RU" sz="1600" dirty="0"/>
              <a:t>2—продуктивная скважина; </a:t>
            </a:r>
          </a:p>
          <a:p>
            <a:pPr algn="just"/>
            <a:r>
              <a:rPr lang="ru-RU" sz="1600" dirty="0"/>
              <a:t>3 — покрывающий слой; 4 — воздух; </a:t>
            </a:r>
          </a:p>
          <a:p>
            <a:pPr algn="just"/>
            <a:r>
              <a:rPr lang="ru-RU" sz="1600" dirty="0"/>
              <a:t>5 —нагретый песок; 6 — зона горения; 7 —углеводороды; 8 —холодная зона подземного резервуара; 9 — нагретый песок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/>
            </a:r>
            <a:br>
              <a:rPr lang="ru-RU" b="1" i="1" dirty="0"/>
            </a:br>
            <a:r>
              <a:rPr lang="ru-RU" sz="4000" b="1" i="1" dirty="0"/>
              <a:t>Технология добычи с использованием горячей воды </a:t>
            </a:r>
            <a:r>
              <a:rPr lang="en-US" sz="4000" b="1" i="1" dirty="0"/>
              <a:t>SAGD</a:t>
            </a:r>
            <a:r>
              <a:rPr lang="ru-RU" b="1" i="1" dirty="0"/>
              <a:t/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54461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800" dirty="0"/>
              <a:t>паротепловой метод, в частности технология гравитационного дренажа с применением пара (SAGD), широко распространенная в настоящее время в Канаде.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/>
              <a:t>Бурят две горизонтальные скважины, стволы которых параллельны друг другу, причем вышележащая по вертикали горизонтальная скважина является нагнетательной, нижележащая – добывающей.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b="1" i="1" u="sng" dirty="0"/>
              <a:t>Стадии: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700" dirty="0"/>
              <a:t> </a:t>
            </a:r>
            <a:r>
              <a:rPr lang="ru-RU" sz="1700" b="1" i="1" dirty="0" err="1"/>
              <a:t>предпрогрев</a:t>
            </a:r>
            <a:r>
              <a:rPr lang="ru-RU" sz="1700" dirty="0"/>
              <a:t> (в течение нескольких месяцев) производится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/>
              <a:t>циркуляции пара в обеих скважинах, обеспечивается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/>
              <a:t>гидродинамическая связь между скважинами;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700" dirty="0"/>
              <a:t> </a:t>
            </a:r>
            <a:r>
              <a:rPr lang="ru-RU" sz="1700" b="1" i="1" dirty="0"/>
              <a:t>основная </a:t>
            </a:r>
            <a:r>
              <a:rPr lang="ru-RU" sz="1700" dirty="0"/>
              <a:t> производится нагнетание пара в нагнетательную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/>
              <a:t>скважину: закачиваемый пар (по разности плотностей)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/>
              <a:t>пробивается к верхней части продуктивного пласта,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/>
              <a:t>создавая увеличивающуюся в размерах паровую камеру.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/>
              <a:t>На поверхности раздела паровой камеры и холодных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 err="1"/>
              <a:t>нефтенасыщенных</a:t>
            </a:r>
            <a:r>
              <a:rPr lang="ru-RU" sz="1700" dirty="0"/>
              <a:t> толщин постоянно происходит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/>
              <a:t>процесс теплообмена, в результате пар конденсируется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/>
              <a:t>в воду и вместе с разогретой нефтью стекают вниз к добывающей скважине под действием силы тяжести. Рост паровой камеры вверх продолжается до тех пор, пока она не достигнет кровли пласта, а затем она начинает расширяться в стороны. При этом нефть всегда находится в контакте с высокотемпературной паровой камерой. Таким образом, потери тепла минимальны, что делает этот способ разработки выгодным с экономической точки зрения.</a:t>
            </a:r>
          </a:p>
        </p:txBody>
      </p:sp>
      <p:pic>
        <p:nvPicPr>
          <p:cNvPr id="3074" name="Рисунок 5" descr="C:\Documents and Settings\User\Рабочий стол\sagd-centre-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0600" y="2348880"/>
            <a:ext cx="307340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4000" b="1" i="1" dirty="0"/>
              <a:t>Циклическая закачка пара</a:t>
            </a:r>
            <a:r>
              <a:rPr lang="en-US" sz="4000" b="1" i="1" dirty="0"/>
              <a:t> (CSS)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289451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1800" dirty="0"/>
              <a:t> Процесс паротепловой обработки (ПТОС) </a:t>
            </a:r>
            <a:r>
              <a:rPr lang="ru-RU" sz="1800" dirty="0" err="1"/>
              <a:t>призабойной</a:t>
            </a:r>
            <a:r>
              <a:rPr lang="ru-RU" sz="1800" dirty="0"/>
              <a:t> зоны скважины заключается в периодической закачки пара в добывающие скважины для разогрева </a:t>
            </a:r>
            <a:r>
              <a:rPr lang="ru-RU" sz="1800" dirty="0" err="1"/>
              <a:t>призабойной</a:t>
            </a:r>
            <a:r>
              <a:rPr lang="ru-RU" sz="1800" dirty="0"/>
              <a:t> зоны пласта и снижения в ней вязкости нефти, т.е. для повышения продуктивности скважин.</a:t>
            </a:r>
          </a:p>
          <a:p>
            <a:pPr marL="0" indent="0" algn="just">
              <a:spcBef>
                <a:spcPts val="0"/>
              </a:spcBef>
            </a:pPr>
            <a:r>
              <a:rPr lang="ru-RU" sz="1800" dirty="0"/>
              <a:t> Паротепловое воздействие на пласт представляет собой неизотермическое вытеснение нефти теплоносителем. Увеличение </a:t>
            </a:r>
            <a:r>
              <a:rPr lang="ru-RU" sz="1800" dirty="0" err="1"/>
              <a:t>нефтеотдачи</a:t>
            </a:r>
            <a:r>
              <a:rPr lang="ru-RU" sz="1800" dirty="0"/>
              <a:t> пласта при закачке в него теплоносителя достигается за счет снижения вязкости нефти под воздействием тепла, что способствует улучшению охвата пласта и повышает коэффициент вытеснения. </a:t>
            </a:r>
          </a:p>
          <a:p>
            <a:pPr marL="0" indent="0" algn="just">
              <a:spcBef>
                <a:spcPts val="0"/>
              </a:spcBef>
            </a:pPr>
            <a:r>
              <a:rPr lang="ru-RU" sz="1800" dirty="0"/>
              <a:t> Рабочие агенты: горячая вода, пар, горячий полимерный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/>
              <a:t>раствор и т. д.</a:t>
            </a:r>
          </a:p>
          <a:p>
            <a:pPr marL="0" indent="0" algn="just">
              <a:spcBef>
                <a:spcPts val="0"/>
              </a:spcBef>
            </a:pPr>
            <a:r>
              <a:rPr lang="ru-RU" sz="1800" dirty="0"/>
              <a:t> </a:t>
            </a:r>
            <a:r>
              <a:rPr lang="ru-RU" sz="1800" b="1" u="sng" dirty="0"/>
              <a:t>Недостатки: </a:t>
            </a:r>
          </a:p>
          <a:p>
            <a:pPr marL="0" indent="0" algn="just">
              <a:spcBef>
                <a:spcPts val="0"/>
              </a:spcBef>
            </a:pPr>
            <a:r>
              <a:rPr lang="ru-RU" sz="1800" dirty="0"/>
              <a:t> Воздействию подвергается только </a:t>
            </a:r>
            <a:r>
              <a:rPr lang="ru-RU" sz="1800" dirty="0" err="1"/>
              <a:t>призабойная</a:t>
            </a:r>
            <a:r>
              <a:rPr lang="ru-RU" sz="1800" dirty="0"/>
              <a:t> зона скважины, коэффициент </a:t>
            </a:r>
            <a:r>
              <a:rPr lang="ru-RU" sz="1800" dirty="0" err="1"/>
              <a:t>нефтеизвлечения</a:t>
            </a:r>
            <a:r>
              <a:rPr lang="ru-RU" sz="1800" dirty="0"/>
              <a:t> остается низким (15-20%). </a:t>
            </a:r>
          </a:p>
          <a:p>
            <a:pPr marL="0" indent="0" algn="just">
              <a:spcBef>
                <a:spcPts val="0"/>
              </a:spcBef>
            </a:pPr>
            <a:r>
              <a:rPr lang="ru-RU" sz="1800" dirty="0"/>
              <a:t> Высокая энергоемкость процесса.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/>
              <a:t>Поэтому, в основном ПТОС применяются как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/>
              <a:t>дополнительное воздействие на </a:t>
            </a:r>
            <a:r>
              <a:rPr lang="ru-RU" sz="1800" dirty="0" err="1"/>
              <a:t>призабойную</a:t>
            </a:r>
            <a:r>
              <a:rPr lang="ru-RU" sz="1800" dirty="0"/>
              <a:t> зону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/>
              <a:t>скважины при осуществлении процесса вытеснения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/>
              <a:t>нефти теплоносителем из пласта, т.е. нагнетания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/>
              <a:t>теплоносителя с продвижением теплового фронта вглубь пласта. </a:t>
            </a:r>
          </a:p>
        </p:txBody>
      </p:sp>
      <p:pic>
        <p:nvPicPr>
          <p:cNvPr id="5122" name="Рисунок 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212976"/>
            <a:ext cx="2808625" cy="2857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>Метод </a:t>
            </a:r>
            <a:r>
              <a:rPr lang="en-US" b="1" i="1" dirty="0"/>
              <a:t>VAPEX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/>
              <a:t>закачка растворителя в пласт в режиме гравитационного дренажа. </a:t>
            </a:r>
          </a:p>
          <a:p>
            <a:pPr marL="0" indent="0" algn="just">
              <a:buNone/>
            </a:pPr>
            <a:r>
              <a:rPr lang="ru-RU" sz="2000" dirty="0"/>
              <a:t>Способ предполагает использование пары горизонтальных скважин. За счет закачки растворителя в верхнюю из них, создается камера-растворитель (углеводородные растворители, в том числе этан или пропан). Нефть разжижается за счет диффузии в нее растворителя и стекает по границам камеры к добывающей скважине под действием гравитационных сил. Коэффициент извлечения нефти этим методом доходит до 60%, однако темпы добычи чрезвычайно низки </a:t>
            </a:r>
          </a:p>
        </p:txBody>
      </p:sp>
      <p:pic>
        <p:nvPicPr>
          <p:cNvPr id="4098" name="Рисунок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077072"/>
            <a:ext cx="284626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/>
              <a:t/>
            </a:r>
            <a:br>
              <a:rPr lang="kk-KZ" b="1" i="1" dirty="0"/>
            </a:br>
            <a:r>
              <a:rPr lang="kk-KZ" b="1" i="1" dirty="0"/>
              <a:t>Комбинированный метод</a:t>
            </a:r>
            <a:r>
              <a:rPr lang="ru-RU" b="1" i="1" dirty="0"/>
              <a:t/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11113" algn="just">
              <a:buNone/>
            </a:pPr>
            <a:r>
              <a:rPr lang="ru-RU" dirty="0"/>
              <a:t>Для повышения добычи и снижения </a:t>
            </a:r>
            <a:r>
              <a:rPr lang="ru-RU" dirty="0" err="1"/>
              <a:t>энергозатрат</a:t>
            </a:r>
            <a:r>
              <a:rPr lang="ru-RU" dirty="0"/>
              <a:t> некоторые компании начинают комбинировать методы </a:t>
            </a:r>
            <a:r>
              <a:rPr lang="en-US" b="1" i="1" dirty="0"/>
              <a:t>VAPEX</a:t>
            </a:r>
            <a:r>
              <a:rPr lang="ru-RU" b="1" i="1" dirty="0"/>
              <a:t> и </a:t>
            </a:r>
            <a:r>
              <a:rPr lang="en-US" b="1" i="1" dirty="0"/>
              <a:t>SAGD</a:t>
            </a:r>
            <a:r>
              <a:rPr lang="ru-RU" dirty="0"/>
              <a:t>.</a:t>
            </a:r>
          </a:p>
          <a:p>
            <a:pPr indent="11113" algn="just">
              <a:buFont typeface="Wingdings" pitchFamily="2" charset="2"/>
              <a:buChar char="§"/>
            </a:pPr>
            <a:r>
              <a:rPr lang="ru-RU" dirty="0"/>
              <a:t> Одним из решений является технология </a:t>
            </a:r>
            <a:r>
              <a:rPr lang="en-US" b="1" dirty="0"/>
              <a:t>SAP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en-US" dirty="0"/>
              <a:t>Solvent Aided Process</a:t>
            </a:r>
            <a:r>
              <a:rPr lang="ru-RU" dirty="0"/>
              <a:t>), в которой объединены преимущества указанных методов. </a:t>
            </a:r>
          </a:p>
          <a:p>
            <a:pPr indent="11113" algn="just">
              <a:buFont typeface="Wingdings" pitchFamily="2" charset="2"/>
              <a:buChar char="§"/>
            </a:pPr>
            <a:r>
              <a:rPr lang="ru-RU" dirty="0"/>
              <a:t> В процессе </a:t>
            </a:r>
            <a:r>
              <a:rPr lang="en-US" dirty="0"/>
              <a:t>SAP</a:t>
            </a:r>
            <a:r>
              <a:rPr lang="ru-RU" dirty="0"/>
              <a:t> небольшое количество углеводородного растворителя вводится в качестве добавки в пар, закачиваемый при применении технологии </a:t>
            </a:r>
            <a:r>
              <a:rPr lang="en-US" dirty="0"/>
              <a:t>SAGD</a:t>
            </a:r>
            <a:r>
              <a:rPr lang="ru-RU" dirty="0"/>
              <a:t>. В то время как </a:t>
            </a:r>
            <a:r>
              <a:rPr lang="ru-RU" b="1" dirty="0"/>
              <a:t>пар </a:t>
            </a:r>
            <a:r>
              <a:rPr lang="ru-RU" dirty="0"/>
              <a:t>является </a:t>
            </a:r>
            <a:r>
              <a:rPr lang="ru-RU" b="1" dirty="0"/>
              <a:t>основным теплоносителем </a:t>
            </a:r>
            <a:r>
              <a:rPr lang="ru-RU" dirty="0"/>
              <a:t>и снижает вязкость нефти, добавка растворителя способствует ее разжижению в еще большей степени. </a:t>
            </a:r>
          </a:p>
          <a:p>
            <a:pPr indent="11113" algn="just">
              <a:buFont typeface="Wingdings" pitchFamily="2" charset="2"/>
              <a:buChar char="§"/>
            </a:pPr>
            <a:r>
              <a:rPr lang="ru-RU" dirty="0"/>
              <a:t> Хотя улучшение экономических показателей зависит от конкретной ситуации, анализ полученных результатов показывает экономическую выгоду перехода с процесса </a:t>
            </a:r>
            <a:r>
              <a:rPr lang="en-US" dirty="0"/>
              <a:t>SAGD</a:t>
            </a:r>
            <a:r>
              <a:rPr lang="ru-RU" dirty="0"/>
              <a:t> на </a:t>
            </a:r>
            <a:r>
              <a:rPr lang="en-US" dirty="0"/>
              <a:t>SAP</a:t>
            </a:r>
            <a:r>
              <a:rPr lang="ru-RU" dirty="0"/>
              <a:t>.</a:t>
            </a:r>
            <a:r>
              <a:rPr lang="en-US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843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Тема Office</vt:lpstr>
      <vt:lpstr>Технологии извлечения битумов и сверхтяжелых нефтей. </vt:lpstr>
      <vt:lpstr>Презентация PowerPoint</vt:lpstr>
      <vt:lpstr>Карьерный метод</vt:lpstr>
      <vt:lpstr> Метод CHOPS (Холодная добыча) </vt:lpstr>
      <vt:lpstr> Cкважинная добыча </vt:lpstr>
      <vt:lpstr> Технология добычи с использованием горячей воды SAGD </vt:lpstr>
      <vt:lpstr>Циклическая закачка пара (CSS)</vt:lpstr>
      <vt:lpstr> Метод VAPEX </vt:lpstr>
      <vt:lpstr> Комбинированный метод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14. Технологии извлечения битумов и сверхтяжелых нефтей. </dc:title>
  <dc:creator>Ернат</dc:creator>
  <cp:lastModifiedBy>Gulzat Aitkaliyeva</cp:lastModifiedBy>
  <cp:revision>11</cp:revision>
  <dcterms:created xsi:type="dcterms:W3CDTF">2019-12-01T16:45:32Z</dcterms:created>
  <dcterms:modified xsi:type="dcterms:W3CDTF">2023-10-12T03:16:08Z</dcterms:modified>
</cp:coreProperties>
</file>