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8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Методы транспортировки</a:t>
            </a:r>
            <a:br>
              <a:rPr lang="ru-RU" b="1" i="1" dirty="0" smtClean="0"/>
            </a:br>
            <a:r>
              <a:rPr lang="ru-RU" b="1" i="1" dirty="0" smtClean="0"/>
              <a:t>битумов и сверхтяжелых  </a:t>
            </a:r>
            <a:r>
              <a:rPr lang="ru-RU" b="1" i="1" dirty="0" err="1" smtClean="0"/>
              <a:t>нефтей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		В результате подготовки значительно снижаются плотность и вязкость смеси углеводородов. </a:t>
            </a:r>
          </a:p>
          <a:p>
            <a:pPr algn="just">
              <a:buNone/>
            </a:pPr>
            <a:r>
              <a:rPr lang="ru-RU" dirty="0" smtClean="0"/>
              <a:t>		При этом, </a:t>
            </a:r>
            <a:r>
              <a:rPr lang="ru-RU" dirty="0" err="1" smtClean="0"/>
              <a:t>dilbit</a:t>
            </a:r>
            <a:r>
              <a:rPr lang="ru-RU" dirty="0" smtClean="0"/>
              <a:t> (от англ. </a:t>
            </a:r>
            <a:r>
              <a:rPr lang="ru-RU" dirty="0" err="1" smtClean="0"/>
              <a:t>diluted</a:t>
            </a:r>
            <a:r>
              <a:rPr lang="ru-RU" dirty="0" smtClean="0"/>
              <a:t> </a:t>
            </a:r>
            <a:r>
              <a:rPr lang="ru-RU" dirty="0" err="1" smtClean="0"/>
              <a:t>bitumen</a:t>
            </a:r>
            <a:r>
              <a:rPr lang="ru-RU" dirty="0" smtClean="0"/>
              <a:t> разбавленный битум) остается весьма тяжелой смесью углеводородов, требующей для достижения приемлемой выработки светлых нефтепродуктов значительных мощностей углубляющих процессов, </a:t>
            </a:r>
            <a:r>
              <a:rPr lang="ru-RU" dirty="0" err="1" smtClean="0"/>
              <a:t>a</a:t>
            </a:r>
            <a:r>
              <a:rPr lang="ru-RU" dirty="0" smtClean="0"/>
              <a:t> </a:t>
            </a:r>
            <a:r>
              <a:rPr lang="ru-RU" dirty="0" err="1" smtClean="0"/>
              <a:t>syncrude</a:t>
            </a:r>
            <a:r>
              <a:rPr lang="ru-RU" dirty="0" smtClean="0"/>
              <a:t> (от англ. </a:t>
            </a:r>
            <a:r>
              <a:rPr lang="ru-RU" dirty="0" err="1" smtClean="0"/>
              <a:t>synthetic</a:t>
            </a:r>
            <a:r>
              <a:rPr lang="ru-RU" dirty="0" smtClean="0"/>
              <a:t> </a:t>
            </a:r>
            <a:r>
              <a:rPr lang="ru-RU" dirty="0" err="1" smtClean="0"/>
              <a:t>crude</a:t>
            </a:r>
            <a:r>
              <a:rPr lang="ru-RU" dirty="0" smtClean="0"/>
              <a:t> </a:t>
            </a:r>
            <a:r>
              <a:rPr lang="ru-RU" dirty="0" err="1" smtClean="0"/>
              <a:t>oil</a:t>
            </a:r>
            <a:r>
              <a:rPr lang="ru-RU" dirty="0" smtClean="0"/>
              <a:t> синтетическая сырая нефть), хоть и оказывается в производстве «на устье» скважины более дорогим, по сравнению с </a:t>
            </a:r>
            <a:r>
              <a:rPr lang="ru-RU" dirty="0" err="1" smtClean="0"/>
              <a:t>dilbit</a:t>
            </a:r>
            <a:r>
              <a:rPr lang="ru-RU" dirty="0" smtClean="0"/>
              <a:t>, по своему фракционному составу и показателям плотности и </a:t>
            </a:r>
            <a:r>
              <a:rPr lang="ru-RU" dirty="0" err="1" smtClean="0"/>
              <a:t>сернистости</a:t>
            </a:r>
            <a:r>
              <a:rPr lang="ru-RU" dirty="0" smtClean="0"/>
              <a:t> ближе к легким </a:t>
            </a:r>
            <a:r>
              <a:rPr lang="ru-RU" dirty="0" err="1" smtClean="0"/>
              <a:t>нефтям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В натуральном виде тяжелая нефть и битумы не пригодны к трубопроводному транспорту и переработке из-за высоких показателей вязкости и содержания сернистых соединений.</a:t>
            </a:r>
          </a:p>
          <a:p>
            <a:pPr marL="0" indent="0" algn="just">
              <a:buNone/>
            </a:pPr>
            <a:r>
              <a:rPr lang="ru-RU" dirty="0" smtClean="0"/>
              <a:t>Трубопроводы являются наиболее удобным средством транспортировки сырой нефти с установок подготовки нефти (УПН) на нефтеперерабатывающие заводы (НПЗ). Однако перемещение тяжелой сырой нефти и битума является чрезвычайно сложной задачей из-за ее неспособности течь свободно, и без предварительного снижения вязкости тут не обойтись.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Разбавление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8000" dirty="0" smtClean="0"/>
              <a:t>один из способов улучшения транспортировки и наиболее часто используемый в нефтяной промышленности. </a:t>
            </a:r>
          </a:p>
          <a:p>
            <a:pPr marL="0" indent="0" algn="just"/>
            <a:r>
              <a:rPr lang="ru-RU" sz="8000" dirty="0" smtClean="0"/>
              <a:t>     Чем ниже вязкость разбавителя, тем ниже вязкость смеси тяжелой нефти и битума. </a:t>
            </a:r>
          </a:p>
          <a:p>
            <a:pPr algn="just"/>
            <a:r>
              <a:rPr lang="ru-RU" sz="8000" b="1" i="1" dirty="0" smtClean="0"/>
              <a:t>Разбавители:</a:t>
            </a:r>
            <a:r>
              <a:rPr lang="ru-RU" sz="8000" dirty="0" smtClean="0"/>
              <a:t> газовый конденсат, керосин, лигроин и легкие нефти. </a:t>
            </a:r>
          </a:p>
          <a:p>
            <a:pPr algn="just"/>
            <a:r>
              <a:rPr lang="ru-RU" sz="8000" dirty="0" smtClean="0"/>
              <a:t>Это эффективный вариант для снижения вязкости нефти и облегчения ее мобильности в трубопроводе. Кроме того, разбавление сырой нефти может облегчить некоторые операции, такие как обезвоживание и обессоливание. Данная технология является наиболее широко используемой.</a:t>
            </a:r>
          </a:p>
          <a:p>
            <a:pPr algn="just"/>
            <a:r>
              <a:rPr lang="ru-RU" sz="8000" dirty="0" smtClean="0"/>
              <a:t> Недостатки: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8000" dirty="0" smtClean="0"/>
              <a:t>требует значительных инвестиций, так как приходится отделять растворитель, а затем возвращать его в производственный участок;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8000" dirty="0" smtClean="0"/>
              <a:t>изменение состава нефти может повлиять на требуемое соотношение нефть/растворитель;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8000" dirty="0" smtClean="0"/>
              <a:t>важно заранее определить соотношение растворителя и тяжелой нефти, так как простые правила смешивания для подобных систем не подходят. Для каждой тяжелой нефти должен быть проведен ряд лабораторных анализов по изучению изменения вязкости и совместимости компонентов.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Обогрев трубопровода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2600" dirty="0" smtClean="0"/>
              <a:t>основан на нагреве трубопровода, что приводит к быстрому снижению вязкости нефти и сопротивлению потоку. </a:t>
            </a:r>
          </a:p>
          <a:p>
            <a:pPr marL="0" indent="0" algn="just">
              <a:buNone/>
            </a:pPr>
            <a:r>
              <a:rPr lang="ru-RU" sz="2600" dirty="0" smtClean="0"/>
              <a:t>Перед тем как подать нефть в трубопровод,</a:t>
            </a:r>
          </a:p>
          <a:p>
            <a:pPr marL="0" indent="0" algn="just">
              <a:buNone/>
            </a:pPr>
            <a:r>
              <a:rPr lang="ru-RU" sz="2600" dirty="0" smtClean="0"/>
              <a:t>её предварительно нагревают. </a:t>
            </a:r>
          </a:p>
          <a:p>
            <a:pPr algn="just">
              <a:buNone/>
            </a:pPr>
            <a:r>
              <a:rPr lang="ru-RU" sz="2600" dirty="0" smtClean="0"/>
              <a:t>Последующий нагрев трубопровода на всем </a:t>
            </a:r>
          </a:p>
          <a:p>
            <a:pPr algn="just">
              <a:buNone/>
            </a:pPr>
            <a:r>
              <a:rPr lang="ru-RU" sz="2600" dirty="0" smtClean="0"/>
              <a:t>его протяжении улучшает течение нефти.</a:t>
            </a:r>
          </a:p>
          <a:p>
            <a:r>
              <a:rPr lang="ru-RU" sz="2600" b="1" i="1" dirty="0" smtClean="0"/>
              <a:t>Недостатки: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/>
              <a:t>требует значительного количества </a:t>
            </a:r>
          </a:p>
          <a:p>
            <a:pPr>
              <a:buNone/>
            </a:pPr>
            <a:r>
              <a:rPr lang="ru-RU" sz="2600" dirty="0" smtClean="0"/>
              <a:t>электроэнергии;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sz="2600" dirty="0" smtClean="0"/>
              <a:t>возможна внутренняя коррозия труб, </a:t>
            </a:r>
          </a:p>
          <a:p>
            <a:pPr marL="0" indent="0">
              <a:buNone/>
            </a:pPr>
            <a:r>
              <a:rPr lang="ru-RU" sz="2600" dirty="0" smtClean="0"/>
              <a:t>вызванная повышением температуры;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sz="2600" dirty="0" smtClean="0"/>
              <a:t>внезапные расширение и сжатие труб могут также вызвать серьезные проблемы. В большинстве случаев трубопроводы приходится изолировать для поддержания температуры и снижения потерь тепла. </a:t>
            </a:r>
          </a:p>
          <a:p>
            <a:pPr>
              <a:buNone/>
            </a:pPr>
            <a:endParaRPr lang="ru-RU" sz="2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132856"/>
            <a:ext cx="322897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Электрообогрев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подводных трубопроводов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Тяжелые и сверхтяжелые нефти становятся густыми и вязкими при температуре подводной среды, что  приводит к  высоким </a:t>
            </a:r>
            <a:r>
              <a:rPr lang="ru-RU" dirty="0" err="1" smtClean="0"/>
              <a:t>энергозатратам</a:t>
            </a:r>
            <a:r>
              <a:rPr lang="ru-RU" dirty="0" smtClean="0"/>
              <a:t>. </a:t>
            </a:r>
          </a:p>
          <a:p>
            <a:pPr marL="0" indent="0" algn="just">
              <a:buNone/>
            </a:pPr>
            <a:r>
              <a:rPr lang="ru-RU" dirty="0" smtClean="0"/>
              <a:t>Поэтому для </a:t>
            </a:r>
            <a:r>
              <a:rPr lang="ru-RU" b="1" dirty="0" smtClean="0"/>
              <a:t>малых расстояний </a:t>
            </a:r>
            <a:r>
              <a:rPr lang="ru-RU" dirty="0" smtClean="0"/>
              <a:t>(менее 2 километров) можно использовать </a:t>
            </a:r>
            <a:r>
              <a:rPr lang="ru-RU" b="1" dirty="0" smtClean="0"/>
              <a:t>изолированные трубопроводы </a:t>
            </a:r>
            <a:r>
              <a:rPr lang="ru-RU" dirty="0" smtClean="0"/>
              <a:t>и, для минимизации потерь тепла, перемещение жидкости при высоких скоростях. </a:t>
            </a:r>
          </a:p>
          <a:p>
            <a:pPr marL="0" indent="0" algn="just">
              <a:buNone/>
            </a:pPr>
            <a:r>
              <a:rPr lang="ru-RU" b="1" dirty="0" smtClean="0"/>
              <a:t>С увеличением длины трубопровода </a:t>
            </a:r>
            <a:r>
              <a:rPr lang="ru-RU" dirty="0" smtClean="0"/>
              <a:t>пассивная изоляция становится неэффективной, а для поддержания высокого давления по всей длине трубопровода требуются высокие затраты на энергию. Нагрев осуществляется за счет сочетания электрического сопротивления и магнитно-вихревого эффекта, возникающего </a:t>
            </a:r>
            <a:r>
              <a:rPr lang="ru-RU" b="1" dirty="0" smtClean="0"/>
              <a:t>при воздействии переменного тока на трубопровод</a:t>
            </a:r>
            <a:r>
              <a:rPr lang="ru-RU" dirty="0" smtClean="0"/>
              <a:t>. Однако применение данного метода весьма дорогостояще. Это обусловлено сложностью конструкции, развертывания и эксплуатации трубопровода, а также необходимостью его нагрева на всем его протяжении.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Гидротранспорт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000" dirty="0" smtClean="0"/>
              <a:t>Одной из новейших технологий является перекачка нефти с применением воды. </a:t>
            </a:r>
          </a:p>
          <a:p>
            <a:pPr algn="just"/>
            <a:r>
              <a:rPr lang="ru-RU" sz="2000" dirty="0" smtClean="0"/>
              <a:t>Технология заключается в транспортировке тяжелой нефти в виде эмульсии «</a:t>
            </a:r>
            <a:r>
              <a:rPr lang="ru-RU" sz="2000" b="1" dirty="0" smtClean="0"/>
              <a:t>нефть в воде</a:t>
            </a:r>
            <a:r>
              <a:rPr lang="ru-RU" sz="2000" dirty="0" smtClean="0"/>
              <a:t>», с размером капель нефти в диапазоне нескольких микрон. В некоторых случаях, углеводородные разбавители или легкие нефти могут быть недоступны или их применение ограничено, в то время как пресная вода, морская вода или даже пластовая вода могут быть доступны для эмульгирования. Эта технология основана на образовании эмульсии, стабилизированной при помощи поверхностно-активных веществ. </a:t>
            </a:r>
          </a:p>
          <a:p>
            <a:pPr algn="just"/>
            <a:r>
              <a:rPr lang="ru-RU" sz="2000" b="1" dirty="0" smtClean="0"/>
              <a:t>Поверхностно-активные вещества </a:t>
            </a:r>
            <a:r>
              <a:rPr lang="ru-RU" sz="2000" dirty="0" smtClean="0"/>
              <a:t>(ПАВ) находятся на границе раздела фаз нефть-вода. Концентрируясь на границе фаз, ПАВ предотвращает рост и выпадение глобул тяжелой нефти во время транспортировки, т.е. поддерживает глобулы во взвешенном состоянии.</a:t>
            </a:r>
          </a:p>
          <a:p>
            <a:pPr algn="just"/>
            <a:r>
              <a:rPr lang="ru-RU" sz="2000" dirty="0" smtClean="0"/>
              <a:t>Недостаток: подбор ПАВ, способного поддерживать стабильность эмульсии на всем протяжении трубопровода и выделяемого из сырой нефти в конечном пункте назначения без особых затрат.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Депрессорные присадки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/>
              <a:t>это вещества, способные изменить рост и поверхностные характеристики кристаллов, снижая тенденцию образования крупных кристаллов, а также их отложение на металлических поверхностях, например, на стенках трубопровода. </a:t>
            </a:r>
          </a:p>
          <a:p>
            <a:pPr algn="just"/>
            <a:r>
              <a:rPr lang="ru-RU" sz="2400" dirty="0" smtClean="0"/>
              <a:t>Достоинство: на всем протяжении трубопровода присадки не влияют на стабильность смеси.</a:t>
            </a:r>
          </a:p>
          <a:p>
            <a:pPr algn="just"/>
            <a:r>
              <a:rPr lang="ru-RU" sz="2400" dirty="0" smtClean="0"/>
              <a:t>Другое название – модификаторы, т.к.  Подвергают </a:t>
            </a:r>
            <a:r>
              <a:rPr lang="ru-RU" sz="2400" dirty="0" err="1" smtClean="0"/>
              <a:t>модификацие</a:t>
            </a:r>
            <a:r>
              <a:rPr lang="ru-RU" sz="2400" dirty="0" smtClean="0"/>
              <a:t> кристаллы парафинов, что помогает снизить температуру застывания, вязкость и предел текучести, что облегчает транспортировку </a:t>
            </a:r>
            <a:r>
              <a:rPr lang="ru-RU" sz="2400" dirty="0" err="1" smtClean="0"/>
              <a:t>парафинистой</a:t>
            </a:r>
            <a:r>
              <a:rPr lang="ru-RU" sz="2400" dirty="0" smtClean="0"/>
              <a:t> нефти.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Антифрикционные (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противотурбулентные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добавки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помогают уменьшить трение вблизи стенок трубопровода и в турбулентном ядре потока жидкости во время транспортировки, что приводит к высокой скорости потока при постоянном давлении.</a:t>
            </a:r>
          </a:p>
          <a:p>
            <a:pPr algn="just">
              <a:buNone/>
            </a:pPr>
            <a:r>
              <a:rPr lang="ru-RU" sz="2400" dirty="0" smtClean="0"/>
              <a:t>		Добавки могут быть разделены на 3 группы: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b="1" dirty="0" smtClean="0"/>
              <a:t>ПАВ</a:t>
            </a:r>
            <a:r>
              <a:rPr lang="ru-RU" sz="2400" dirty="0" smtClean="0"/>
              <a:t> могут снижать поверхностное натяжение жидкости;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b="1" dirty="0" smtClean="0"/>
              <a:t>волокна </a:t>
            </a:r>
            <a:r>
              <a:rPr lang="ru-RU" sz="2400" dirty="0" smtClean="0"/>
              <a:t>и </a:t>
            </a:r>
            <a:r>
              <a:rPr lang="ru-RU" sz="2400" b="1" dirty="0" smtClean="0"/>
              <a:t>полимеры </a:t>
            </a:r>
            <a:r>
              <a:rPr lang="ru-RU" sz="2400" dirty="0" smtClean="0"/>
              <a:t>ориентируются вдоль основного направления потока, ограничивая возникновение завихрений, что приводит к уменьшению сопротивления.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Кольцевой режим потока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основан на создании базового кольцевого потока, направленного на уменьшение падения давления в трубопроводе, вызванного трением.</a:t>
            </a:r>
          </a:p>
          <a:p>
            <a:pPr marL="0" indent="0" algn="just">
              <a:buNone/>
            </a:pPr>
            <a:r>
              <a:rPr lang="ru-RU" dirty="0" smtClean="0"/>
              <a:t>Вода или водный раствор может тонкой пленкой концентрироваться в непосредственной близости от внутренней стенки трубы, тем самым снижая продольный градиент давления и общее снижение давления, как при перемещении воды.</a:t>
            </a:r>
          </a:p>
          <a:p>
            <a:pPr marL="0" indent="0" algn="just">
              <a:buNone/>
            </a:pPr>
            <a:r>
              <a:rPr lang="ru-RU" dirty="0" smtClean="0"/>
              <a:t>Недостатки: 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dirty="0" smtClean="0"/>
              <a:t>поддержание стабильности потока на дальние расстояния;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dirty="0" smtClean="0"/>
              <a:t> коррозия стенок трубопровода;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dirty="0" smtClean="0"/>
              <a:t> трудности перезапуска потока </a:t>
            </a:r>
            <a:endParaRPr lang="ru-RU" dirty="0" smtClean="0"/>
          </a:p>
          <a:p>
            <a:pPr marL="0" indent="0" algn="just">
              <a:buFont typeface="Wingdings" pitchFamily="2" charset="2"/>
              <a:buChar char="Ø"/>
            </a:pPr>
            <a:r>
              <a:rPr lang="ru-RU" dirty="0" smtClean="0"/>
              <a:t>в </a:t>
            </a:r>
            <a:r>
              <a:rPr lang="ru-RU" dirty="0" smtClean="0"/>
              <a:t>случае возникновения внепланового простоя. </a:t>
            </a:r>
            <a:endParaRPr lang="ru-RU" dirty="0" smtClean="0"/>
          </a:p>
          <a:p>
            <a:pPr marL="0" indent="0" algn="just">
              <a:buFont typeface="Wingdings" pitchFamily="2" charset="2"/>
              <a:buChar char="Ø"/>
            </a:pPr>
            <a:r>
              <a:rPr lang="ru-RU" dirty="0" smtClean="0"/>
              <a:t>Когда </a:t>
            </a:r>
            <a:r>
              <a:rPr lang="ru-RU" dirty="0" smtClean="0"/>
              <a:t>кольцевой поток используется для </a:t>
            </a:r>
            <a:endParaRPr lang="ru-RU" dirty="0" smtClean="0"/>
          </a:p>
          <a:p>
            <a:pPr marL="0" indent="0" algn="just">
              <a:buFont typeface="Wingdings" pitchFamily="2" charset="2"/>
              <a:buChar char="Ø"/>
            </a:pPr>
            <a:r>
              <a:rPr lang="ru-RU" dirty="0" smtClean="0"/>
              <a:t>транспортировки </a:t>
            </a:r>
            <a:r>
              <a:rPr lang="ru-RU" dirty="0" smtClean="0"/>
              <a:t>тяжелой нефти по трубопроводу, </a:t>
            </a:r>
            <a:endParaRPr lang="ru-RU" dirty="0" smtClean="0"/>
          </a:p>
          <a:p>
            <a:pPr marL="0" indent="0" algn="just">
              <a:buFont typeface="Wingdings" pitchFamily="2" charset="2"/>
              <a:buChar char="Ø"/>
            </a:pPr>
            <a:r>
              <a:rPr lang="ru-RU" dirty="0" smtClean="0"/>
              <a:t>перерывы </a:t>
            </a:r>
            <a:r>
              <a:rPr lang="ru-RU" dirty="0" smtClean="0"/>
              <a:t>в работе, даже в течение относительно </a:t>
            </a:r>
            <a:endParaRPr lang="ru-RU" dirty="0" smtClean="0"/>
          </a:p>
          <a:p>
            <a:pPr marL="0" indent="0" algn="just">
              <a:buFont typeface="Wingdings" pitchFamily="2" charset="2"/>
              <a:buChar char="Ø"/>
            </a:pPr>
            <a:r>
              <a:rPr lang="ru-RU" dirty="0" smtClean="0"/>
              <a:t>короткого </a:t>
            </a:r>
            <a:r>
              <a:rPr lang="ru-RU" dirty="0" smtClean="0"/>
              <a:t>периода времени, могут привести к расслоению потока на две фазы.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501008"/>
            <a:ext cx="2915816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778</Words>
  <Application>Microsoft Office PowerPoint</Application>
  <PresentationFormat>Экран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Методы транспортировки битумов и сверхтяжелых  нефтей </vt:lpstr>
      <vt:lpstr>Слайд 2</vt:lpstr>
      <vt:lpstr>Разбавление</vt:lpstr>
      <vt:lpstr>Обогрев трубопровода</vt:lpstr>
      <vt:lpstr>Электрообогрев  подводных трубопроводов</vt:lpstr>
      <vt:lpstr>Гидротранспорт</vt:lpstr>
      <vt:lpstr>Депрессорные присадки</vt:lpstr>
      <vt:lpstr>Антифрикционные (противотурбулентные) добавки</vt:lpstr>
      <vt:lpstr>Кольцевой режим потока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Методы транспортировки битумов и сверхтяжелых  нефтей. </dc:title>
  <dc:creator>Ернат</dc:creator>
  <cp:lastModifiedBy>Ернат</cp:lastModifiedBy>
  <cp:revision>10</cp:revision>
  <dcterms:created xsi:type="dcterms:W3CDTF">2019-11-22T15:21:47Z</dcterms:created>
  <dcterms:modified xsi:type="dcterms:W3CDTF">2019-11-22T16:11:38Z</dcterms:modified>
</cp:coreProperties>
</file>