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52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C8C74-E39B-4915-9B12-F2C9B45EEEF0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61A24-2B2A-444E-8212-7A59DBE2A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41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1A24-2B2A-444E-8212-7A59DBE2A2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507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1A24-2B2A-444E-8212-7A59DBE2A2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09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0DD4A-607E-4D3C-901B-DD538510E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FED592-212F-4D09-BB7D-DA140EF31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3CC5C0-870A-44ED-A0AE-B4D2AE2F5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6D34-8A3C-465E-878E-E50D8761DF34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A5FF16-D724-4C38-A60A-A725ABB9C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A68F4A-2776-4E03-9A33-D87281D92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0937-97C6-4706-8EBE-EF1DC1978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3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0D979-DFD6-44CF-BB01-E5D34F6A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6E72F2-98AC-45DA-9CAC-D2911A6D0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CDA72B-A155-4267-B0AF-571561574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6D34-8A3C-465E-878E-E50D8761DF34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39CA6E-E9FE-441B-A0F1-431F242BF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3931BB-2DD1-4799-BCF6-416049BD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0937-97C6-4706-8EBE-EF1DC1978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8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3E567B-6115-4F68-8525-31F1F84FC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1525ED-9268-490A-B3E1-612723143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F092FE-4AF1-4271-B85B-AB7F19A5A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6D34-8A3C-465E-878E-E50D8761DF34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66024E-8561-4DC8-94DC-B772367C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37EB66-13F5-4510-AF0E-37874F885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0937-97C6-4706-8EBE-EF1DC1978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11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C9AAC-DA3D-4924-84D8-E3C94D70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F457B2-2807-4F4F-81EC-DB807CBD5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6D0CF7-59B4-4B64-95A6-39AB2DBE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6D34-8A3C-465E-878E-E50D8761DF34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BBD6B-E003-4287-865C-B887CF77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C30A94-36D1-424D-8C1D-015B22E4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0937-97C6-4706-8EBE-EF1DC1978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8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1B14B-148D-499A-9884-1A26DAC3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2979B2-8A76-42DE-8906-BB9AD2036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F719BC-6C14-4479-A435-D1CA1CB00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6D34-8A3C-465E-878E-E50D8761DF34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4DCAE-E1A1-49E7-BC48-5C2CD160E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F8FD5E-764D-4D30-8E92-D1AD5B7B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0937-97C6-4706-8EBE-EF1DC1978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34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C9478-D1D7-4B1B-9DFC-CBECEDB89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B73D53-556B-41F5-87D2-660AEE1F6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1768B9-BB9B-4608-9266-8183BDB3B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879C2-50C1-4E01-A0EF-0B576D8F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6D34-8A3C-465E-878E-E50D8761DF34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ACB299-3951-4AD6-B99F-9E71C4FC5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F71011-9478-4785-8789-33FCC600C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0937-97C6-4706-8EBE-EF1DC1978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64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6B598-0CB7-42F7-A13E-EB7889A7A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23A566-26EE-4B2F-ABFE-EC9376A2D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571DA9-57B6-45D9-80B4-E6DF17762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2A4C0D-A70C-461E-A216-A5E591417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4223A9-374A-4B1A-AA43-3D9E760667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FA46C2-47D3-4516-B284-8E8A143EF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6D34-8A3C-465E-878E-E50D8761DF34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A91402-75FA-4291-8C47-E45F0B3D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DC9B7E7-E932-4DB9-89CB-BE0B107DC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0937-97C6-4706-8EBE-EF1DC1978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60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B1D1C-72A0-4285-A2DA-525EA0F57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C43552-2109-4FD1-9E5A-00CAE6662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6D34-8A3C-465E-878E-E50D8761DF34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7AFAFD-E40A-44FC-84A9-7DF66EBD9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012727-71F7-4CE2-B202-691D4AC6A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0937-97C6-4706-8EBE-EF1DC1978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3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78001D-3076-45D6-BBFE-B833B38F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6D34-8A3C-465E-878E-E50D8761DF34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38ADF4-5A28-4246-974D-C7E7158E0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45F066-6381-454E-BBB0-7BFFC879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0937-97C6-4706-8EBE-EF1DC1978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05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A0ECE-E1B5-44DF-A8D8-7B2352FED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74686E-425D-456E-9E1D-69ADFA2CD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F72E9E-1435-4769-8AEC-0A902F887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AEE279-2FE2-4D09-870F-C13A533D1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6D34-8A3C-465E-878E-E50D8761DF34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8385CE-A5AC-46DB-B1B4-A9BA55FE6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C3E819-4E34-4E72-B5DF-15228C97B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0937-97C6-4706-8EBE-EF1DC1978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91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3F5FE-D294-4E68-AF8B-D429A4AB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8CEB92-0950-4065-859B-84A4B7F711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C58222-BEAA-4AC9-8861-899854A66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862AAC-77D4-4E8B-B0C1-C0C3300E8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6D34-8A3C-465E-878E-E50D8761DF34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3A5037-D67C-4882-A4CA-09BA9AF5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26C17F-3520-44AC-A83F-C176D037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0937-97C6-4706-8EBE-EF1DC1978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99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C3EB6-4089-4BB5-B412-3D84B40F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522A3D-16BC-426F-B083-76CD68E8C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64B306-7292-4B69-97E9-74F62314B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06D34-8A3C-465E-878E-E50D8761DF34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B6198-2FDF-42C4-A634-D6F8D4050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9A2DB4-7A8D-43F2-B4FB-4B42200D7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C0937-97C6-4706-8EBE-EF1DC1978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5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D2FA2-C8DB-4496-9B31-E5EA2E16F4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FF0000"/>
                </a:solidFill>
              </a:rPr>
              <a:t>Классификация катализаторов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66DDD0-A89C-4CA1-8B7B-C153824B28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922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094F1-C2B8-47A9-ACB1-7652D5CE5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577" y="310719"/>
            <a:ext cx="6122448" cy="579326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EA093F-986F-409E-8349-F0FEEB7B9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165" y="310719"/>
            <a:ext cx="3088690" cy="25431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36B78E-1DBF-413B-8C66-6FFFFA424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6090" y="2947386"/>
            <a:ext cx="3118765" cy="370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9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1B2500-129A-4F75-B3A2-F6E4F975B749}"/>
              </a:ext>
            </a:extLst>
          </p:cNvPr>
          <p:cNvSpPr/>
          <p:nvPr/>
        </p:nvSpPr>
        <p:spPr>
          <a:xfrm>
            <a:off x="2414727" y="127569"/>
            <a:ext cx="6960093" cy="7546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</a:rPr>
              <a:t>Гомогенные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EA123F-4C26-4714-A40A-8DB31F183898}"/>
              </a:ext>
            </a:extLst>
          </p:cNvPr>
          <p:cNvSpPr/>
          <p:nvPr/>
        </p:nvSpPr>
        <p:spPr>
          <a:xfrm>
            <a:off x="221943" y="1171852"/>
            <a:ext cx="3480046" cy="5237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Кислотно- основные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AE14F0-8EEA-4202-83B0-F34F5BCCE137}"/>
              </a:ext>
            </a:extLst>
          </p:cNvPr>
          <p:cNvSpPr/>
          <p:nvPr/>
        </p:nvSpPr>
        <p:spPr>
          <a:xfrm>
            <a:off x="4412203" y="1007785"/>
            <a:ext cx="3586579" cy="5237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>
                <a:solidFill>
                  <a:schemeClr val="tx1"/>
                </a:solidFill>
              </a:rPr>
              <a:t>Металлокомплексные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602F2CD-E09D-480D-BCB1-33C6086A94A8}"/>
              </a:ext>
            </a:extLst>
          </p:cNvPr>
          <p:cNvSpPr/>
          <p:nvPr/>
        </p:nvSpPr>
        <p:spPr>
          <a:xfrm>
            <a:off x="8756341" y="941975"/>
            <a:ext cx="3213716" cy="5237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Межфазного переноса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FAE2F7-8C1B-4DE6-AE0D-D1F50AADA946}"/>
              </a:ext>
            </a:extLst>
          </p:cNvPr>
          <p:cNvSpPr/>
          <p:nvPr/>
        </p:nvSpPr>
        <p:spPr>
          <a:xfrm>
            <a:off x="287972" y="5379868"/>
            <a:ext cx="3480046" cy="932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Недостаток: применим только для водных растворов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9AEE1F-0AC5-4FBA-8E54-E9F3281C2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0982"/>
            <a:ext cx="4055991" cy="603000"/>
          </a:xfrm>
          <a:prstGeom prst="rect">
            <a:avLst/>
          </a:prstGeom>
        </p:spPr>
      </p:pic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9B0D6847-0708-4760-B5F3-F39805FA8612}"/>
              </a:ext>
            </a:extLst>
          </p:cNvPr>
          <p:cNvSpPr/>
          <p:nvPr/>
        </p:nvSpPr>
        <p:spPr>
          <a:xfrm>
            <a:off x="1669002" y="1695635"/>
            <a:ext cx="585927" cy="3373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06F1B54-E413-47A1-8A40-66A2DC251DBA}"/>
              </a:ext>
            </a:extLst>
          </p:cNvPr>
          <p:cNvSpPr/>
          <p:nvPr/>
        </p:nvSpPr>
        <p:spPr>
          <a:xfrm>
            <a:off x="71021" y="2716228"/>
            <a:ext cx="3913948" cy="2645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Согласно обобщенной теории </a:t>
            </a:r>
            <a:r>
              <a:rPr lang="ru-RU" dirty="0" err="1">
                <a:solidFill>
                  <a:schemeClr val="tx1"/>
                </a:solidFill>
              </a:rPr>
              <a:t>протолитического</a:t>
            </a:r>
            <a:r>
              <a:rPr lang="ru-RU" dirty="0">
                <a:solidFill>
                  <a:schemeClr val="tx1"/>
                </a:solidFill>
              </a:rPr>
              <a:t> равновесия </a:t>
            </a:r>
            <a:r>
              <a:rPr lang="ru-RU" dirty="0" err="1">
                <a:solidFill>
                  <a:schemeClr val="tx1"/>
                </a:solidFill>
              </a:rPr>
              <a:t>Бренстеда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ru-RU" b="1" i="1" dirty="0">
                <a:solidFill>
                  <a:schemeClr val="tx1"/>
                </a:solidFill>
              </a:rPr>
              <a:t>кислота</a:t>
            </a:r>
            <a:r>
              <a:rPr lang="ru-RU" dirty="0">
                <a:solidFill>
                  <a:schemeClr val="tx1"/>
                </a:solidFill>
              </a:rPr>
              <a:t> – химическое соединение, способное в течении реакции отдавать протон – донор протонов;</a:t>
            </a:r>
          </a:p>
          <a:p>
            <a:pPr algn="just"/>
            <a:r>
              <a:rPr lang="ru-RU" b="1" i="1" dirty="0">
                <a:solidFill>
                  <a:schemeClr val="tx1"/>
                </a:solidFill>
              </a:rPr>
              <a:t>основание</a:t>
            </a:r>
            <a:r>
              <a:rPr lang="ru-RU" dirty="0">
                <a:solidFill>
                  <a:schemeClr val="tx1"/>
                </a:solidFill>
              </a:rPr>
              <a:t> – химическое соединение, способное присоединять протон – акцептор протона.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DD46F0-B03E-456C-8C7A-B56C331A9D61}"/>
              </a:ext>
            </a:extLst>
          </p:cNvPr>
          <p:cNvSpPr/>
          <p:nvPr/>
        </p:nvSpPr>
        <p:spPr>
          <a:xfrm>
            <a:off x="4038031" y="1895061"/>
            <a:ext cx="4261868" cy="25704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ус­ко­ре­ние хи­мических ре­ак­ций, вы­зван­ное об­ра­зо­ва­ни­ем про­ме­жу­точ­ных со­еди­не­ний (ак­ти­ва­ци­ей) мо­ле­кул транс­фор­ми­руе­мых суб­стра­тов при их взаи­мо­дей­ст­вии со сво­бод­ным или за­кре­п­лён­ным на спец. но­си­те­ле ком­плек­сом ме­тал­ла, обыч­но пе­ре­ход­но­го, с ор­га­ническими или не­ор­га­ническими </a:t>
            </a:r>
            <a:r>
              <a:rPr lang="ru-RU" dirty="0" err="1">
                <a:solidFill>
                  <a:schemeClr val="tx1"/>
                </a:solidFill>
              </a:rPr>
              <a:t>ли­ган­да­ми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A8F2BC-BC06-4AC1-9A9D-054314138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31568"/>
            <a:ext cx="469986" cy="4469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0C9E38E-710E-42DE-9931-B3521BB5D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6985" y="4625266"/>
            <a:ext cx="4038030" cy="184655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A3A25A8-4F90-4B7C-AD06-A5EB80DE5D53}"/>
              </a:ext>
            </a:extLst>
          </p:cNvPr>
          <p:cNvSpPr/>
          <p:nvPr/>
        </p:nvSpPr>
        <p:spPr>
          <a:xfrm>
            <a:off x="8422213" y="1873187"/>
            <a:ext cx="3769787" cy="4984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преимущественно четвертичные аммониевые соединения R4N+X- , имеющие в своем составе достаточно длинную алкильную группу и называемые </a:t>
            </a:r>
            <a:r>
              <a:rPr lang="ru-RU" dirty="0" err="1">
                <a:solidFill>
                  <a:schemeClr val="tx1"/>
                </a:solidFill>
              </a:rPr>
              <a:t>катаминами</a:t>
            </a:r>
            <a:r>
              <a:rPr lang="ru-RU" dirty="0">
                <a:solidFill>
                  <a:schemeClr val="tx1"/>
                </a:solidFill>
              </a:rPr>
              <a:t>, например R(CH3)3N+X-, где R содержит 12 - 18 атомов углерода. Подобные вещества имеют двойственный (лиофильный и гидрофильный) характер, вследствие чего способны растворяться как в водной, так и в органической фазе. Например, при взаимодействии хлорпроизводных со щелочами катализатор в гидроксильной форме переходит в органическую фазу, где и протекает химическая реакция.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01B79F9-3533-49E4-9305-8E77ED8C4B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8416" y="1452796"/>
            <a:ext cx="46943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06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C14A4D6-7DA1-4D92-A484-3B4E9A58679F}"/>
              </a:ext>
            </a:extLst>
          </p:cNvPr>
          <p:cNvSpPr/>
          <p:nvPr/>
        </p:nvSpPr>
        <p:spPr>
          <a:xfrm>
            <a:off x="3089429" y="44017"/>
            <a:ext cx="7102136" cy="5948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</a:rPr>
              <a:t>Гетерогенные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5E17F9-D1F6-4E5A-A689-AA4C0DA5965D}"/>
              </a:ext>
            </a:extLst>
          </p:cNvPr>
          <p:cNvSpPr/>
          <p:nvPr/>
        </p:nvSpPr>
        <p:spPr>
          <a:xfrm>
            <a:off x="370896" y="652557"/>
            <a:ext cx="3512598" cy="5948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Массивный катализатор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82A419-6F39-4757-B821-1564D71AB2DE}"/>
              </a:ext>
            </a:extLst>
          </p:cNvPr>
          <p:cNvSpPr/>
          <p:nvPr/>
        </p:nvSpPr>
        <p:spPr>
          <a:xfrm>
            <a:off x="4222811" y="697318"/>
            <a:ext cx="3746377" cy="5948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Нанесенный катализатор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5C40DC-4B55-4DF2-836F-07C74C3DAD03}"/>
              </a:ext>
            </a:extLst>
          </p:cNvPr>
          <p:cNvSpPr/>
          <p:nvPr/>
        </p:nvSpPr>
        <p:spPr>
          <a:xfrm>
            <a:off x="8553634" y="697318"/>
            <a:ext cx="3275861" cy="719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Иммобилизованный катализатор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27C4E1-DA61-463E-AD36-EC2B91A5E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04" y="4572046"/>
            <a:ext cx="1751427" cy="16333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4FBDF6-C3EA-4994-96F2-5AAAC4618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392" y="4910850"/>
            <a:ext cx="1996838" cy="16314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082FEC-B4B5-4BB8-8F3D-52136D49D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776" y="4867967"/>
            <a:ext cx="2170196" cy="171717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EFC26AC-C65F-4DF3-92D0-EB51A0E21A21}"/>
              </a:ext>
            </a:extLst>
          </p:cNvPr>
          <p:cNvSpPr/>
          <p:nvPr/>
        </p:nvSpPr>
        <p:spPr>
          <a:xfrm>
            <a:off x="163645" y="1305745"/>
            <a:ext cx="3811691" cy="31510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состоит из активного компонента, а активные центры представляют собой доступные для реагентов атомы или группы атомов на поверхности катализатора.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Примером служат гранулированный </a:t>
            </a:r>
            <a:r>
              <a:rPr lang="en-US" dirty="0">
                <a:solidFill>
                  <a:schemeClr val="tx1"/>
                </a:solidFill>
              </a:rPr>
              <a:t>Fe</a:t>
            </a:r>
            <a:r>
              <a:rPr lang="ru-RU" dirty="0">
                <a:solidFill>
                  <a:schemeClr val="tx1"/>
                </a:solidFill>
              </a:rPr>
              <a:t> катализатор синтеза аммиака, и сетка из сплава платины и родия, являющаяся катализатором окисления аммиака в производстве азотной кислоты.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F940319-24C7-4140-8BB0-EE0E1D94D6E1}"/>
              </a:ext>
            </a:extLst>
          </p:cNvPr>
          <p:cNvSpPr/>
          <p:nvPr/>
        </p:nvSpPr>
        <p:spPr>
          <a:xfrm>
            <a:off x="4128623" y="1360315"/>
            <a:ext cx="3746377" cy="3442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состоят из носителя и нанесенного на его поверхность тем или иным физическим методом АК. При этом носитель может быть как инертным в данном процессе, так и оказывать определенное каталитическое либо </a:t>
            </a:r>
            <a:r>
              <a:rPr lang="ru-RU" dirty="0" err="1">
                <a:solidFill>
                  <a:schemeClr val="tx1"/>
                </a:solidFill>
              </a:rPr>
              <a:t>промотирующее</a:t>
            </a:r>
            <a:r>
              <a:rPr lang="ru-RU" dirty="0">
                <a:solidFill>
                  <a:schemeClr val="tx1"/>
                </a:solidFill>
              </a:rPr>
              <a:t> действие. Примером служит катализатор риформинга, представляющий собой гранулы оксида алюминия с нанесенной на их поверхность металлической платиной.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9D152B4-9221-435E-8101-DBD92DB357D5}"/>
              </a:ext>
            </a:extLst>
          </p:cNvPr>
          <p:cNvSpPr/>
          <p:nvPr/>
        </p:nvSpPr>
        <p:spPr>
          <a:xfrm>
            <a:off x="7936446" y="1474908"/>
            <a:ext cx="4255554" cy="3327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катализаторы, в которых активный компонент химически закреплен на поверхности твердого материала (носителя). Например </a:t>
            </a:r>
            <a:r>
              <a:rPr lang="ru-RU" dirty="0" err="1">
                <a:solidFill>
                  <a:schemeClr val="tx1"/>
                </a:solidFill>
              </a:rPr>
              <a:t>сульфокатиониты</a:t>
            </a:r>
            <a:r>
              <a:rPr lang="ru-RU" dirty="0">
                <a:solidFill>
                  <a:schemeClr val="tx1"/>
                </a:solidFill>
              </a:rPr>
              <a:t>, представляющие собой сульфированный сополимер стирола с дивинилбензолом. </a:t>
            </a:r>
            <a:r>
              <a:rPr lang="ru-RU" dirty="0" err="1">
                <a:solidFill>
                  <a:schemeClr val="tx1"/>
                </a:solidFill>
              </a:rPr>
              <a:t>Сульфокатиониты</a:t>
            </a:r>
            <a:r>
              <a:rPr lang="ru-RU" dirty="0">
                <a:solidFill>
                  <a:schemeClr val="tx1"/>
                </a:solidFill>
              </a:rPr>
              <a:t> содержат -SO</a:t>
            </a:r>
            <a:r>
              <a:rPr lang="ru-RU" sz="1100" dirty="0">
                <a:solidFill>
                  <a:schemeClr val="tx1"/>
                </a:solidFill>
              </a:rPr>
              <a:t>3</a:t>
            </a:r>
            <a:r>
              <a:rPr lang="ru-RU" dirty="0">
                <a:solidFill>
                  <a:schemeClr val="tx1"/>
                </a:solidFill>
              </a:rPr>
              <a:t>H группы в ароматических фрагментах полимера (носителя) и служат кислотными катализаторами, например, в синтезе </a:t>
            </a:r>
            <a:r>
              <a:rPr lang="ru-RU" dirty="0" err="1">
                <a:solidFill>
                  <a:schemeClr val="tx1"/>
                </a:solidFill>
              </a:rPr>
              <a:t>метилтретбутилового</a:t>
            </a:r>
            <a:r>
              <a:rPr lang="ru-RU" dirty="0">
                <a:solidFill>
                  <a:schemeClr val="tx1"/>
                </a:solidFill>
              </a:rPr>
              <a:t> эфира.</a:t>
            </a:r>
          </a:p>
        </p:txBody>
      </p:sp>
    </p:spTree>
    <p:extLst>
      <p:ext uri="{BB962C8B-B14F-4D97-AF65-F5344CB8AC3E}">
        <p14:creationId xmlns:p14="http://schemas.microsoft.com/office/powerpoint/2010/main" val="324355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B48CBB-716E-4B12-97E3-144DF0B3A071}"/>
              </a:ext>
            </a:extLst>
          </p:cNvPr>
          <p:cNvSpPr/>
          <p:nvPr/>
        </p:nvSpPr>
        <p:spPr>
          <a:xfrm>
            <a:off x="3055397" y="253014"/>
            <a:ext cx="5930284" cy="6391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Методы иммобилизации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16C026-CF3D-4E7B-9378-3B8AEDCA8152}"/>
              </a:ext>
            </a:extLst>
          </p:cNvPr>
          <p:cNvSpPr/>
          <p:nvPr/>
        </p:nvSpPr>
        <p:spPr>
          <a:xfrm>
            <a:off x="100613" y="572610"/>
            <a:ext cx="2787588" cy="3994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физические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0438D8-62C5-4277-8E51-168F0D83FDD6}"/>
              </a:ext>
            </a:extLst>
          </p:cNvPr>
          <p:cNvSpPr/>
          <p:nvPr/>
        </p:nvSpPr>
        <p:spPr>
          <a:xfrm>
            <a:off x="9255709" y="535434"/>
            <a:ext cx="2938509" cy="3994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02F096-7E98-4AEC-AB6C-DE82E21F93F0}"/>
              </a:ext>
            </a:extLst>
          </p:cNvPr>
          <p:cNvSpPr/>
          <p:nvPr/>
        </p:nvSpPr>
        <p:spPr>
          <a:xfrm>
            <a:off x="100613" y="1029813"/>
            <a:ext cx="5687628" cy="6391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связывание объекта с носителем за счет физических факторов (без образования ковалентных связей)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F7E5CD-5AC4-4DEC-9B31-173FBF41CE46}"/>
              </a:ext>
            </a:extLst>
          </p:cNvPr>
          <p:cNvSpPr/>
          <p:nvPr/>
        </p:nvSpPr>
        <p:spPr>
          <a:xfrm>
            <a:off x="6994123" y="1038138"/>
            <a:ext cx="5197877" cy="7079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АК присоединяются к носителю с помощью ковалентных связей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124730-7EED-49B5-8D1C-D96308816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3" y="2116491"/>
            <a:ext cx="3529446" cy="4619677"/>
          </a:xfrm>
          <a:prstGeom prst="rect">
            <a:avLst/>
          </a:prstGeom>
        </p:spPr>
      </p:pic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FD8D0475-25EA-4415-9A72-673CE2AFCA05}"/>
              </a:ext>
            </a:extLst>
          </p:cNvPr>
          <p:cNvSpPr/>
          <p:nvPr/>
        </p:nvSpPr>
        <p:spPr>
          <a:xfrm>
            <a:off x="1258552" y="1669006"/>
            <a:ext cx="514905" cy="63919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3F73E44-A81A-4077-B444-4E9418AA9C65}"/>
              </a:ext>
            </a:extLst>
          </p:cNvPr>
          <p:cNvSpPr/>
          <p:nvPr/>
        </p:nvSpPr>
        <p:spPr>
          <a:xfrm>
            <a:off x="1818011" y="1814652"/>
            <a:ext cx="2943006" cy="3018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Способы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C43F395-47D5-4862-89ED-3527AB941A93}"/>
              </a:ext>
            </a:extLst>
          </p:cNvPr>
          <p:cNvSpPr/>
          <p:nvPr/>
        </p:nvSpPr>
        <p:spPr>
          <a:xfrm>
            <a:off x="3614856" y="2238323"/>
            <a:ext cx="5789152" cy="9224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Объект удерживается на поверхности носителя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а) адсорбционно </a:t>
            </a:r>
            <a:r>
              <a:rPr lang="ru-RU" dirty="0" err="1">
                <a:solidFill>
                  <a:schemeClr val="tx1"/>
                </a:solidFill>
              </a:rPr>
              <a:t>неспецифически</a:t>
            </a:r>
            <a:r>
              <a:rPr lang="ru-RU" dirty="0">
                <a:solidFill>
                  <a:schemeClr val="tx1"/>
                </a:solidFill>
              </a:rPr>
              <a:t> (ионные, ван-дер-ваальсовые); б) электрических сил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ED9EAAA-002C-4728-8FF7-DBD62F871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958" y="1769695"/>
            <a:ext cx="2641909" cy="172159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9681674-A9DF-4493-A17A-2E8A59910F8C}"/>
              </a:ext>
            </a:extLst>
          </p:cNvPr>
          <p:cNvSpPr/>
          <p:nvPr/>
        </p:nvSpPr>
        <p:spPr>
          <a:xfrm>
            <a:off x="3592579" y="5688600"/>
            <a:ext cx="8431061" cy="1047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иммобилизация объекта достигается не за счет взаимодействия с носителем (адсорбентом, гелем, мембраной), а вследствие его способности растворяться только в одной из фаз двухфазной системы.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8A9D110-1CE9-4825-97D3-E19CA3649C48}"/>
              </a:ext>
            </a:extLst>
          </p:cNvPr>
          <p:cNvSpPr/>
          <p:nvPr/>
        </p:nvSpPr>
        <p:spPr>
          <a:xfrm>
            <a:off x="3584278" y="4685727"/>
            <a:ext cx="8632053" cy="8560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водный раствор препарата отделяется от водного раствора субстрата избирательно проницаемой мембраной. Активность биокатализатора зависит от скорости диффузии субстрата, которая регулируется толщиной мембраны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5654037-044E-4284-8C35-409F13DC5C10}"/>
              </a:ext>
            </a:extLst>
          </p:cNvPr>
          <p:cNvSpPr/>
          <p:nvPr/>
        </p:nvSpPr>
        <p:spPr>
          <a:xfrm>
            <a:off x="3589867" y="3531150"/>
            <a:ext cx="8708993" cy="10463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биопрепараты включаются в трехмерную сетку из тесно переплетенных цепей, образующих гель. Удерживание осуществляется физически (механическое обездвиживание), а также за счет дополнительных </a:t>
            </a:r>
            <a:r>
              <a:rPr lang="ru-RU" dirty="0" err="1">
                <a:solidFill>
                  <a:schemeClr val="tx1"/>
                </a:solidFill>
              </a:rPr>
              <a:t>нековалентных</a:t>
            </a:r>
            <a:r>
              <a:rPr lang="ru-RU" dirty="0">
                <a:solidFill>
                  <a:schemeClr val="tx1"/>
                </a:solidFill>
              </a:rPr>
              <a:t> (ионных и водородных связей)</a:t>
            </a:r>
          </a:p>
        </p:txBody>
      </p:sp>
    </p:spTree>
    <p:extLst>
      <p:ext uri="{BB962C8B-B14F-4D97-AF65-F5344CB8AC3E}">
        <p14:creationId xmlns:p14="http://schemas.microsoft.com/office/powerpoint/2010/main" val="210137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614B27-B7DC-4C56-AEAE-48ACFE6861FE}"/>
              </a:ext>
            </a:extLst>
          </p:cNvPr>
          <p:cNvSpPr/>
          <p:nvPr/>
        </p:nvSpPr>
        <p:spPr>
          <a:xfrm>
            <a:off x="4662027" y="873557"/>
            <a:ext cx="5362113" cy="7368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</a:rPr>
              <a:t>Носитель </a:t>
            </a:r>
            <a:r>
              <a:rPr lang="ru-RU" b="1" i="1" dirty="0">
                <a:solidFill>
                  <a:schemeClr val="tx1"/>
                </a:solidFill>
              </a:rPr>
              <a:t>(подложка)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D93DC6-2E3D-42D4-B73D-8FCA8F251903}"/>
              </a:ext>
            </a:extLst>
          </p:cNvPr>
          <p:cNvSpPr/>
          <p:nvPr/>
        </p:nvSpPr>
        <p:spPr>
          <a:xfrm>
            <a:off x="40279" y="855821"/>
            <a:ext cx="3978613" cy="599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Природный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B72547-5495-4284-9BA2-801C0A78A7CB}"/>
              </a:ext>
            </a:extLst>
          </p:cNvPr>
          <p:cNvSpPr/>
          <p:nvPr/>
        </p:nvSpPr>
        <p:spPr>
          <a:xfrm>
            <a:off x="8141974" y="2520371"/>
            <a:ext cx="3978613" cy="599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Синтетический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id="{E6F27F29-AB7B-4A38-BB83-E28A5A82E2FF}"/>
              </a:ext>
            </a:extLst>
          </p:cNvPr>
          <p:cNvSpPr/>
          <p:nvPr/>
        </p:nvSpPr>
        <p:spPr>
          <a:xfrm rot="1826248">
            <a:off x="8591510" y="257950"/>
            <a:ext cx="3631740" cy="2112183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предотвращает спекания или агломерации АК для поддержания необходимой площади контакта реагентов и активного вещества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99791E-1D8F-4273-BFD8-155BBF5AB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550" y="3154276"/>
            <a:ext cx="3990450" cy="27604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A46E84-482D-4041-9859-85DFE3E23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1" y="1465472"/>
            <a:ext cx="3649050" cy="100946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93F9FD2-8F65-4CC2-B2DC-38DE5FB705DE}"/>
              </a:ext>
            </a:extLst>
          </p:cNvPr>
          <p:cNvSpPr/>
          <p:nvPr/>
        </p:nvSpPr>
        <p:spPr>
          <a:xfrm>
            <a:off x="1945475" y="2247299"/>
            <a:ext cx="3879542" cy="599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Геометрические формы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F21B67C-BFF7-4759-A315-26E870336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61" y="2913542"/>
            <a:ext cx="3417028" cy="1620934"/>
          </a:xfrm>
          <a:prstGeom prst="rect">
            <a:avLst/>
          </a:prstGeom>
        </p:spPr>
      </p:pic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A3A1E9A1-7455-4C43-B35B-ED81600476C7}"/>
              </a:ext>
            </a:extLst>
          </p:cNvPr>
          <p:cNvSpPr/>
          <p:nvPr/>
        </p:nvSpPr>
        <p:spPr>
          <a:xfrm>
            <a:off x="8531441" y="1625212"/>
            <a:ext cx="239697" cy="8611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A64A88DF-087F-41EF-ABE9-66E68AEB6010}"/>
              </a:ext>
            </a:extLst>
          </p:cNvPr>
          <p:cNvSpPr/>
          <p:nvPr/>
        </p:nvSpPr>
        <p:spPr>
          <a:xfrm rot="10800000">
            <a:off x="3854111" y="1072590"/>
            <a:ext cx="807916" cy="299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8C95D2-AA95-424D-AC9F-0B6F749BF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061" y="4669654"/>
            <a:ext cx="2387981" cy="211264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2F40CE0-CBA7-4A36-9A95-E68BBB0D00C6}"/>
              </a:ext>
            </a:extLst>
          </p:cNvPr>
          <p:cNvSpPr/>
          <p:nvPr/>
        </p:nvSpPr>
        <p:spPr>
          <a:xfrm>
            <a:off x="1945475" y="4194711"/>
            <a:ext cx="2024108" cy="4103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гранулы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0A7724F-AB71-42E0-9975-232207C38AEA}"/>
              </a:ext>
            </a:extLst>
          </p:cNvPr>
          <p:cNvSpPr/>
          <p:nvPr/>
        </p:nvSpPr>
        <p:spPr>
          <a:xfrm>
            <a:off x="1836707" y="6451216"/>
            <a:ext cx="1703310" cy="3310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соты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66A14AE-2888-43C1-8BBB-5732C68885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8113" y="2938161"/>
            <a:ext cx="2513194" cy="159906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DF4AC7D-8897-4758-ABB8-F696A17540B5}"/>
              </a:ext>
            </a:extLst>
          </p:cNvPr>
          <p:cNvSpPr/>
          <p:nvPr/>
        </p:nvSpPr>
        <p:spPr>
          <a:xfrm>
            <a:off x="5019514" y="4208015"/>
            <a:ext cx="2592280" cy="4616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>
                <a:solidFill>
                  <a:schemeClr val="tx1"/>
                </a:solidFill>
              </a:rPr>
              <a:t>пеноматериалы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416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596</Words>
  <Application>Microsoft Office PowerPoint</Application>
  <PresentationFormat>Широкоэкранный</PresentationFormat>
  <Paragraphs>41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Классификация катализаторов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катализаторов</dc:title>
  <dc:creator>Gulzat Aitkaliyeva</dc:creator>
  <cp:lastModifiedBy>Gulzat Aitkaliyeva</cp:lastModifiedBy>
  <cp:revision>44</cp:revision>
  <dcterms:created xsi:type="dcterms:W3CDTF">2021-09-28T16:41:23Z</dcterms:created>
  <dcterms:modified xsi:type="dcterms:W3CDTF">2021-09-29T06:59:27Z</dcterms:modified>
</cp:coreProperties>
</file>