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7" r:id="rId4"/>
    <p:sldId id="258" r:id="rId5"/>
    <p:sldId id="265" r:id="rId6"/>
    <p:sldId id="261" r:id="rId7"/>
    <p:sldId id="262" r:id="rId8"/>
    <p:sldId id="269" r:id="rId9"/>
    <p:sldId id="271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764C2-5B35-4940-937C-2B1FBC9CE645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DFA03-B5B2-4970-B687-D7757F3077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83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FA03-B5B2-4970-B687-D7757F3077A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54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Технологические характеристики промышленных катализаторов. 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/>
              <a:t>Катализ и охрана окружающей среды.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80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476672"/>
            <a:ext cx="59766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Систематическое использование катализа для решения проблем охраны окружающей среды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204864"/>
            <a:ext cx="3203848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очистка промышленных </a:t>
            </a:r>
            <a:r>
              <a:rPr lang="ru-RU" sz="2000" dirty="0" smtClean="0">
                <a:solidFill>
                  <a:schemeClr val="tx1"/>
                </a:solidFill>
              </a:rPr>
              <a:t>выбросов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64088" y="2132856"/>
            <a:ext cx="3203848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очистка </a:t>
            </a:r>
            <a:r>
              <a:rPr lang="ru-RU" dirty="0" smtClean="0">
                <a:solidFill>
                  <a:schemeClr val="tx1"/>
                </a:solidFill>
              </a:rPr>
              <a:t>бытовых </a:t>
            </a:r>
            <a:r>
              <a:rPr lang="ru-RU" dirty="0">
                <a:solidFill>
                  <a:schemeClr val="tx1"/>
                </a:solidFill>
              </a:rPr>
              <a:t>выбросов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2339752" y="1484784"/>
            <a:ext cx="12241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084168" y="1484784"/>
            <a:ext cx="122413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46592" y="3211295"/>
            <a:ext cx="39863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уменьшение содержания оксидов азота, образующихся при сжигании природных топлив на </a:t>
            </a:r>
            <a:r>
              <a:rPr lang="ru-RU" dirty="0" smtClean="0"/>
              <a:t>ТЭС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0774" y="4437112"/>
            <a:ext cx="3992137" cy="12241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добавление небольшого количества </a:t>
            </a:r>
            <a:r>
              <a:rPr lang="ru-RU" sz="2000" dirty="0">
                <a:solidFill>
                  <a:schemeClr val="tx1"/>
                </a:solidFill>
              </a:rPr>
              <a:t>аммиака и </a:t>
            </a:r>
            <a:r>
              <a:rPr lang="ru-RU" sz="2000" dirty="0" smtClean="0">
                <a:solidFill>
                  <a:schemeClr val="tx1"/>
                </a:solidFill>
              </a:rPr>
              <a:t>пропускание </a:t>
            </a:r>
            <a:r>
              <a:rPr lang="ru-RU" sz="2000" dirty="0">
                <a:solidFill>
                  <a:schemeClr val="tx1"/>
                </a:solidFill>
              </a:rPr>
              <a:t>через </a:t>
            </a:r>
            <a:r>
              <a:rPr lang="ru-RU" sz="2000" dirty="0" err="1">
                <a:solidFill>
                  <a:schemeClr val="tx1"/>
                </a:solidFill>
              </a:rPr>
              <a:t>титанованадиевый</a:t>
            </a:r>
            <a:r>
              <a:rPr lang="ru-RU" sz="2000" dirty="0">
                <a:solidFill>
                  <a:schemeClr val="tx1"/>
                </a:solidFill>
              </a:rPr>
              <a:t> катализатор</a:t>
            </a:r>
          </a:p>
        </p:txBody>
      </p:sp>
      <p:cxnSp>
        <p:nvCxnSpPr>
          <p:cNvPr id="12" name="Прямая со стрелкой 11"/>
          <p:cNvCxnSpPr>
            <a:stCxn id="10" idx="0"/>
          </p:cNvCxnSpPr>
          <p:nvPr/>
        </p:nvCxnSpPr>
        <p:spPr>
          <a:xfrm flipV="1">
            <a:off x="2336843" y="40770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948632" y="3286086"/>
            <a:ext cx="4034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очистка выхлопных газов автомобилей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364088" y="4365104"/>
            <a:ext cx="3672408" cy="14401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применение </a:t>
            </a:r>
            <a:r>
              <a:rPr lang="ru-RU" sz="2000" dirty="0">
                <a:solidFill>
                  <a:schemeClr val="tx1"/>
                </a:solidFill>
              </a:rPr>
              <a:t>в качестве катализаторов </a:t>
            </a:r>
            <a:r>
              <a:rPr lang="ru-RU" sz="2000" dirty="0" smtClean="0">
                <a:solidFill>
                  <a:schemeClr val="tx1"/>
                </a:solidFill>
              </a:rPr>
              <a:t>в </a:t>
            </a:r>
            <a:r>
              <a:rPr lang="ru-RU" sz="2000" dirty="0">
                <a:solidFill>
                  <a:schemeClr val="tx1"/>
                </a:solidFill>
              </a:rPr>
              <a:t>современных очистителях </a:t>
            </a:r>
            <a:r>
              <a:rPr lang="ru-RU" sz="2000" dirty="0" smtClean="0">
                <a:solidFill>
                  <a:schemeClr val="tx1"/>
                </a:solidFill>
              </a:rPr>
              <a:t>платину</a:t>
            </a:r>
            <a:r>
              <a:rPr lang="ru-RU" sz="2000" dirty="0">
                <a:solidFill>
                  <a:schemeClr val="tx1"/>
                </a:solidFill>
              </a:rPr>
              <a:t>, палладий или родий, нанесенные на оксид металла </a:t>
            </a:r>
          </a:p>
        </p:txBody>
      </p:sp>
      <p:cxnSp>
        <p:nvCxnSpPr>
          <p:cNvPr id="18" name="Прямая со стрелкой 17"/>
          <p:cNvCxnSpPr>
            <a:stCxn id="15" idx="0"/>
          </p:cNvCxnSpPr>
          <p:nvPr/>
        </p:nvCxnSpPr>
        <p:spPr>
          <a:xfrm flipV="1">
            <a:off x="7200292" y="3655418"/>
            <a:ext cx="0" cy="7096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7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72728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Основные технологические характеристики гетерогенных </a:t>
            </a:r>
            <a:r>
              <a:rPr lang="ru-RU" sz="2400" b="1" dirty="0" smtClean="0"/>
              <a:t>катализаторов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3796" y="2852936"/>
            <a:ext cx="3672408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Селективность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628800"/>
            <a:ext cx="3672408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Активность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0341" y="4119615"/>
            <a:ext cx="3672408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Пористость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5157192"/>
            <a:ext cx="3654152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Механическая прочность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73248" y="1556792"/>
            <a:ext cx="4230216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Устойчивость к контактным ядам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52020" y="2780928"/>
            <a:ext cx="3654152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Термостойкость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30330" y="4011603"/>
            <a:ext cx="3916052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Гидродинамические характеристики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11171" y="5157192"/>
            <a:ext cx="3654152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Время жизни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784" y="6021288"/>
            <a:ext cx="3654152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Стоимость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0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4A5628-F752-4719-993B-88676CB11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Каталитическая активность –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06456A-4D0F-4623-A6FA-2C322B771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мера ускоряющего действия по отношению к данной реакции.</a:t>
            </a:r>
          </a:p>
          <a:p>
            <a:pPr marL="0" indent="0" algn="just">
              <a:buNone/>
            </a:pPr>
            <a:r>
              <a:rPr lang="ru-RU" dirty="0"/>
              <a:t>Активность определяется соотношением констант скорости</a:t>
            </a:r>
            <a:br>
              <a:rPr lang="ru-RU" dirty="0"/>
            </a:br>
            <a:r>
              <a:rPr lang="ru-RU" dirty="0"/>
              <a:t>реакции с катализатором и без катализатора: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EB5C1F8-8417-4706-8A0A-785088878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7479" y="3280932"/>
            <a:ext cx="4267925" cy="134433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AF274EF-5402-4542-B165-DA9E4434E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466" y="4300284"/>
            <a:ext cx="2407884" cy="110083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97A46BF-1DD1-4F78-964D-058D159119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2238" y="4850699"/>
            <a:ext cx="3717529" cy="453099"/>
          </a:xfrm>
          <a:prstGeom prst="rect">
            <a:avLst/>
          </a:prstGeom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xmlns="" id="{766EBB91-C123-49FE-84A8-484624766415}"/>
              </a:ext>
            </a:extLst>
          </p:cNvPr>
          <p:cNvSpPr/>
          <p:nvPr/>
        </p:nvSpPr>
        <p:spPr>
          <a:xfrm>
            <a:off x="5459767" y="4953741"/>
            <a:ext cx="739067" cy="1864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396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37004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1196752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Активность можно также характеризовать отношением констант скоростей каталитической и некаталитической реакций:</a:t>
            </a:r>
          </a:p>
          <a:p>
            <a:pPr algn="just"/>
            <a:endParaRPr lang="ru-R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60848"/>
            <a:ext cx="3002492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3356992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Если нужно сравнить активность двух катализаторов, используют иную величину – частоту оборотов катализатора. Она равна отношению начальной (или стационарной) скорости реакции к начальной концентрации активных в каталитическом процессе центров С</a:t>
            </a:r>
            <a:r>
              <a:rPr lang="ru-RU" sz="2000" baseline="-25000" dirty="0"/>
              <a:t>о</a:t>
            </a:r>
            <a:r>
              <a:rPr lang="ru-RU" sz="2000" dirty="0"/>
              <a:t>: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867779"/>
            <a:ext cx="1699592" cy="578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182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E35C7B-97AF-4FC2-9CD6-1F4153E3A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/>
              <a:t>Селективность (избирательность) катализатора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B4588C-4247-402C-951B-7988A3B67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sz="2400" dirty="0"/>
              <a:t>его способность избирательно ускорять целевую реакцию при наличии нескольких побочных. Применение катализатора с высокой селективностью позволяют сократить расходы на очистку и выделение конечных продуктов. Желательна 100%-я селективность, но она труднодостижима. Для получения высокоселективного катализатора высокая удельная поверхность необязательна.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Требуемая </a:t>
            </a:r>
            <a:r>
              <a:rPr lang="ru-RU" sz="2400" dirty="0"/>
              <a:t>величина селективности для разных процессов различна; она определяется экономическими соображениями исходя из доли стоимости сырья в цене конечного продукта.</a:t>
            </a:r>
          </a:p>
        </p:txBody>
      </p:sp>
    </p:spTree>
    <p:extLst>
      <p:ext uri="{BB962C8B-B14F-4D97-AF65-F5344CB8AC3E}">
        <p14:creationId xmlns:p14="http://schemas.microsoft.com/office/powerpoint/2010/main" val="392504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37306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32543" y="1412776"/>
            <a:ext cx="76719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ru-RU" dirty="0" smtClean="0"/>
              <a:t>в </a:t>
            </a:r>
            <a:r>
              <a:rPr lang="ru-RU" dirty="0"/>
              <a:t>случае контактных аппаратов с неподвижным </a:t>
            </a:r>
            <a:r>
              <a:rPr lang="ru-RU" dirty="0" smtClean="0"/>
              <a:t>слоем не </a:t>
            </a:r>
            <a:r>
              <a:rPr lang="ru-RU" dirty="0"/>
              <a:t>должен разрушаться монолитный катализатор, </a:t>
            </a:r>
            <a:endParaRPr lang="ru-RU" dirty="0" smtClean="0"/>
          </a:p>
          <a:p>
            <a:pPr marL="342900" indent="-342900" algn="just">
              <a:buAutoNum type="arabicParenR"/>
            </a:pPr>
            <a:r>
              <a:rPr lang="ru-RU" dirty="0"/>
              <a:t>в случае контактных аппаратов с </a:t>
            </a:r>
            <a:r>
              <a:rPr lang="ru-RU" dirty="0" smtClean="0"/>
              <a:t>подвижным </a:t>
            </a:r>
            <a:r>
              <a:rPr lang="ru-RU" dirty="0"/>
              <a:t>слоем </a:t>
            </a:r>
            <a:r>
              <a:rPr lang="ru-RU" dirty="0" smtClean="0"/>
              <a:t>должна </a:t>
            </a:r>
            <a:r>
              <a:rPr lang="ru-RU" dirty="0"/>
              <a:t>быть обеспечена устойчивость к истиранию. </a:t>
            </a:r>
            <a:endParaRPr lang="ru-RU" dirty="0" smtClean="0"/>
          </a:p>
          <a:p>
            <a:pPr algn="just"/>
            <a:r>
              <a:rPr lang="ru-RU" dirty="0"/>
              <a:t>Для определения механической прочности на раздавливание (МПР) катализаторов использовалась универсальная испытательная машина серии AGS-5kNX (компании </a:t>
            </a:r>
            <a:r>
              <a:rPr lang="ru-RU" dirty="0" err="1"/>
              <a:t>Shimadzu</a:t>
            </a:r>
            <a:r>
              <a:rPr lang="ru-RU" dirty="0"/>
              <a:t>, Япония). </a:t>
            </a:r>
            <a:endParaRPr lang="ru-RU" dirty="0" smtClean="0"/>
          </a:p>
          <a:p>
            <a:pPr algn="just"/>
            <a:r>
              <a:rPr lang="ru-RU" dirty="0" smtClean="0"/>
              <a:t>Принцип </a:t>
            </a:r>
            <a:r>
              <a:rPr lang="ru-RU" dirty="0"/>
              <a:t>заключается в определении усилия при равномерном сжатии (скорость 20мм/мин) гранулы между двумя параллельными плоскостями. </a:t>
            </a:r>
            <a:r>
              <a:rPr lang="ru-RU" dirty="0" smtClean="0"/>
              <a:t>Поскольку </a:t>
            </a:r>
            <a:r>
              <a:rPr lang="ru-RU" dirty="0"/>
              <a:t>в подавляющем большинстве случаев в промышленных партиях катализатора невозможно добиться одинаковых линейных размеров гранул, корректный пересчет абсолютной разрушающей нагрузки для единичной гранулы в удельную нагрузку на единицу линейного размера (например, Н/мм) вызывает затруднения. В связи с этим, в качестве характеристики механической прочности </a:t>
            </a:r>
            <a:r>
              <a:rPr lang="ru-RU" dirty="0" smtClean="0"/>
              <a:t>используют абсолютное </a:t>
            </a:r>
            <a:r>
              <a:rPr lang="ru-RU" dirty="0"/>
              <a:t>значение разрушающего усилия отдельной </a:t>
            </a:r>
            <a:r>
              <a:rPr lang="ru-RU" dirty="0" smtClean="0"/>
              <a:t>гранулы.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049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367665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67944" y="188640"/>
            <a:ext cx="4932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Для предотвращения рекристаллизации катализаторы наносят на термостойкие носители, в некоторых случаях – на носители с высокой теплопроводностью. 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80" y="2924944"/>
            <a:ext cx="36830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194212" y="2154777"/>
            <a:ext cx="46795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В реальности </a:t>
            </a:r>
            <a:r>
              <a:rPr lang="ru-RU" sz="2000" dirty="0" smtClean="0"/>
              <a:t>катализатор </a:t>
            </a:r>
            <a:r>
              <a:rPr lang="ru-RU" sz="2000" dirty="0"/>
              <a:t>может отравляться, истираться, </a:t>
            </a:r>
            <a:r>
              <a:rPr lang="ru-RU" sz="2000" dirty="0" err="1"/>
              <a:t>закоксовываться</a:t>
            </a:r>
            <a:r>
              <a:rPr lang="ru-RU" sz="2000" dirty="0"/>
              <a:t>, уноситься из зоны реакции и т. д. </a:t>
            </a:r>
            <a:endParaRPr lang="ru-RU" sz="2000" dirty="0" smtClean="0"/>
          </a:p>
          <a:p>
            <a:pPr algn="just"/>
            <a:r>
              <a:rPr lang="ru-RU" sz="2000" dirty="0" smtClean="0"/>
              <a:t>Время </a:t>
            </a:r>
            <a:r>
              <a:rPr lang="ru-RU" sz="2000" dirty="0"/>
              <a:t>жизни промышленных катализаторов колеблется от нескольких часов до 2–3 лет.</a:t>
            </a:r>
          </a:p>
        </p:txBody>
      </p:sp>
    </p:spTree>
    <p:extLst>
      <p:ext uri="{BB962C8B-B14F-4D97-AF65-F5344CB8AC3E}">
        <p14:creationId xmlns:p14="http://schemas.microsoft.com/office/powerpoint/2010/main" val="2636380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AA666C-98F2-40EB-86C4-E2B83124B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b="1" i="1" dirty="0"/>
              <a:t>Устойчивость катализатора к отравлению каталитическими ядами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F5711D5-9248-485B-9246-ED29FF897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В том числе желательно минимизировать отложение кокса на поверхности катализатора в органических реакциях, максимально удлинить период работы катализатора до регенерации.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/>
              <a:t>С</a:t>
            </a:r>
            <a:r>
              <a:rPr lang="ru-RU" sz="2400" dirty="0" smtClean="0"/>
              <a:t> </a:t>
            </a:r>
            <a:r>
              <a:rPr lang="ru-RU" sz="2400" dirty="0"/>
              <a:t>целью удлинения срока службы катализатора в промышленных условиях в технологических схемах предусматривают тщательную очистку реагирующих веществ от примесей, являющихся каталитическими ядами (например, в производстве серной кислоты – от соединений мышьяка и фтора, в производстве аммиака – от СО, СО2, сернистых соединений и т. д.)</a:t>
            </a:r>
          </a:p>
        </p:txBody>
      </p:sp>
    </p:spTree>
    <p:extLst>
      <p:ext uri="{BB962C8B-B14F-4D97-AF65-F5344CB8AC3E}">
        <p14:creationId xmlns:p14="http://schemas.microsoft.com/office/powerpoint/2010/main" val="3932211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910BD0-AFB3-437C-98C3-878A1F7B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166902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i="1" dirty="0"/>
              <a:t>Устойчивость катализатора к перегревам в экзотермических реакциях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9074503-A4F5-47DF-9CC9-EE1E1D54A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/>
              <a:t>Важно, чтобы перегрев на 50 – 100 °С выше регламентированной температуры процесса не приводил к необратимой потере активности. Чувствительность катализаторов к воздействию высоких температур связана с рядом различных явлений. Например, повышение температуры и приближение ее к температуре плавления материала приводит к спеканию всей массы катализатора или носителя, приводящему к уменьшению поверхности катализатора или носителя и их активности. Так, в смешанном катализаторе окисления нафталина во фталевый ангидрид при температуре выше 500 °С происходит взаимодействие сульфата калия с оксидом ванадия с образованием каталитически неактивного соединения.</a:t>
            </a:r>
          </a:p>
        </p:txBody>
      </p:sp>
    </p:spTree>
    <p:extLst>
      <p:ext uri="{BB962C8B-B14F-4D97-AF65-F5344CB8AC3E}">
        <p14:creationId xmlns:p14="http://schemas.microsoft.com/office/powerpoint/2010/main" val="32054411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581</Words>
  <Application>Microsoft Office PowerPoint</Application>
  <PresentationFormat>Экран (4:3)</PresentationFormat>
  <Paragraphs>41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Технологические характеристики промышленных катализаторов.  </vt:lpstr>
      <vt:lpstr>Презентация PowerPoint</vt:lpstr>
      <vt:lpstr>Каталитическая активность – </vt:lpstr>
      <vt:lpstr>Презентация PowerPoint</vt:lpstr>
      <vt:lpstr>Селективность (избирательность) катализатора </vt:lpstr>
      <vt:lpstr>Презентация PowerPoint</vt:lpstr>
      <vt:lpstr>Презентация PowerPoint</vt:lpstr>
      <vt:lpstr>Устойчивость катализатора к отравлению каталитическими ядами</vt:lpstr>
      <vt:lpstr>Устойчивость катализатора к перегревам в экзотермических реакциях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характеристики промышленных катализаторов.  </dc:title>
  <dc:creator>Yernat Tarbayev</dc:creator>
  <cp:lastModifiedBy>Ернат Тарбаев</cp:lastModifiedBy>
  <cp:revision>13</cp:revision>
  <dcterms:created xsi:type="dcterms:W3CDTF">2023-10-18T17:50:03Z</dcterms:created>
  <dcterms:modified xsi:type="dcterms:W3CDTF">2023-10-18T18:46:16Z</dcterms:modified>
</cp:coreProperties>
</file>