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63" r:id="rId6"/>
    <p:sldId id="261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5F9CB-E595-4EB8-AD86-FB6A0A8A1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481845-36DD-493F-B21D-5FB1A83C2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E55C4-F19B-4743-BC4F-0CC152E0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0EC18A-2B51-4E82-A8D1-B83B7997B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C5F736-4E29-4E41-8B58-64F6F336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0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E3686-B83B-4853-8062-326B91DE5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B44544-833A-41B1-B680-A72AD7680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D044A2-EA13-4791-BBD5-45CC4493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D870E-BE9E-4EA9-A24A-145F0917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06C14C-DBC1-490F-BC66-1CD1A5BE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85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153A77-CAA5-457F-8CC9-32D6CC7339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444102-95AC-461E-91F2-D5EEA27D9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BDD1C6-C1A3-4540-A4A5-547EC1C8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DC030C-F078-4C39-B890-DC7C5195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1AD71B-3896-4E75-BC62-4C92BDE7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47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22E25-BC41-46F2-BDDD-0204879F1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C5BEF2-7820-4D02-BBBF-549B7DF93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EDFC0E-4632-4E47-8FC9-665B274E6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F82B5B-627F-4B6C-BC34-04CCAE79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D9A66-5323-4A1B-A526-02FEB1AB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6779E4-D93D-4AAB-A701-F07DA1412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B4C4AA-7A9B-4A89-B514-C7EF59962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0E4A23-E42C-49B5-BADB-F42806196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5FBE78-1762-48BF-B6A9-8B7FA964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D5698-FF04-4DFE-AAFB-572BFCF2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9C985-9F6B-4DBA-9820-F70EDE8A3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46C67-564A-4ADD-B65E-BE9FE4470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D073F7-0497-4CC4-8550-045E1C80B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153CFF-FDE9-4773-96B5-633E5F6F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671E79-0DA8-482A-A16C-FB178025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EF7796-DAEB-4520-9D23-9B278912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53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632A9-2151-435A-852C-05CC84A2C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922CB7-ECF2-445D-A4DB-99948F74D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B64924-FDC2-4123-AD0D-1CBB0635F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73483C-3815-4357-A97A-7CBEEA707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1CF595-B166-4040-B6C5-8B98D44AD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7054EC5-FDC4-4CAF-AB01-2EB3357A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605971-09DF-4945-B5FE-E774D0D5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26AF857-7B58-4E15-90C6-14786157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4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FAB59-5E27-407B-BBDA-034D0FAB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54CAD9-F602-48FA-99E4-DEFB4474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842154-E252-47AB-82AC-FD16C418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BACCC5-9EA1-4088-905E-8F6CFF58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8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A20E58B-EA8F-4704-BA8D-13FDE0D8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CB88C0-F97D-4842-AE01-C4C1A99C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E7CE69-65C5-4EB5-916D-FB35805B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5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F96FE-B414-44BD-B3D4-F702E9D2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168B02-87F5-4053-B7F7-E656896FF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AA8D4E-7FD0-448B-9676-5A991B9D7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0CD434-3520-4E41-B78D-1C994835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F6822F-FA9B-4E6C-BCF5-1BA3DE7F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95E9AE-FF7A-4484-897E-5209D0B8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3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B08CD-E2A7-4442-943C-703F20148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B37CB9-EB38-4F30-8FF2-B1033ED7A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9769AB-0184-4628-900E-CFDC0375A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909496-A36A-4375-8A14-1102AABF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7D0227-70AC-4724-A234-01C63CFA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58C66F-5B72-4D22-AF30-7CACAE35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74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1959F-027D-4495-AC6B-0CEB67BF0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BFEE0D-3040-46D4-A335-62B1D10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85D68C-BE4E-4492-9CA4-72089B6CB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2B47-C1C1-40E0-BD89-F90D00E8F211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80ECA7-DF28-4C97-9ABB-5FBB95C0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CF3699-09C8-4558-A27C-D0C4D2D97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8423-648E-49B3-9430-2607B8CD6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5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EE4A6-3405-45E1-99A7-1EFBF1B9E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5400" b="1" i="1" dirty="0">
                <a:solidFill>
                  <a:srgbClr val="FF0000"/>
                </a:solidFill>
              </a:rPr>
              <a:t>Ферментативный катализ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436FC0-2BBB-4A4F-A9FF-A307CC391C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26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50A4C-90EA-432F-90AC-BE34F251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942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2184CA-48F0-41F4-890B-A2DD613F5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Ферменты — высокоэффективные катализаторы, повышающие скорость катализируемой реакции в 10</a:t>
            </a:r>
            <a:r>
              <a:rPr lang="ru-RU" baseline="30000" dirty="0"/>
              <a:t>12</a:t>
            </a:r>
            <a:r>
              <a:rPr lang="ru-RU" dirty="0"/>
              <a:t> раз и более.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347" y="1961965"/>
            <a:ext cx="8890000" cy="478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7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125" y="232630"/>
            <a:ext cx="3371401" cy="2321535"/>
          </a:xfrm>
          <a:prstGeom prst="rect">
            <a:avLst/>
          </a:prstGeom>
        </p:spPr>
      </p:pic>
      <p:sp>
        <p:nvSpPr>
          <p:cNvPr id="3" name="Стрелка вниз 2"/>
          <p:cNvSpPr/>
          <p:nvPr/>
        </p:nvSpPr>
        <p:spPr>
          <a:xfrm>
            <a:off x="4251081" y="1617784"/>
            <a:ext cx="404446" cy="187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82717" y="3508496"/>
            <a:ext cx="3938953" cy="861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Осуществляет ферментативную реакцию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6831623" y="1486083"/>
            <a:ext cx="2154115" cy="351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985738" y="1186961"/>
            <a:ext cx="3138854" cy="861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Адсорбционный участок (центр связывания)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27AC700-2C2A-4774-85CA-51664F7E0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857" y="4594572"/>
            <a:ext cx="8165645" cy="215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75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823" y="-133771"/>
            <a:ext cx="10515600" cy="709275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Типы ферментативных реакций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434"/>
            <a:ext cx="3009900" cy="238271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369" y="2888670"/>
            <a:ext cx="2787161" cy="606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Тип "пинг-понг"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223" y="497238"/>
            <a:ext cx="2947989" cy="266150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07080" y="3152439"/>
            <a:ext cx="3437791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Тип последовательных реакций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271" y="439434"/>
            <a:ext cx="5133975" cy="227738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670205" y="2720250"/>
            <a:ext cx="4237294" cy="677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Тип случайных взаимодействий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10996" y="3561861"/>
            <a:ext cx="3631222" cy="3208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фермент сначала взаимодействует с субстратом А, отбирая у него какие либо химические группы и превращая в соответствующий продукт. Затем к ферменту присоединяется субстрат В, получающий эти химические группы. Примером являются реакции переноса аминогрупп от аминокислот на кетокислоты - </a:t>
            </a:r>
            <a:r>
              <a:rPr lang="ru-RU" dirty="0" err="1">
                <a:solidFill>
                  <a:schemeClr val="tx1"/>
                </a:solidFill>
              </a:rPr>
              <a:t>трансаминирование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90230" y="3983765"/>
            <a:ext cx="3437791" cy="1897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к ферменту последовательно присоединяются субстраты А и В, образуя "тройной комплекс", после чего осуществляется катализ. Продукты реакции также последовательно отщепляются от фермента.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194087" y="3495338"/>
            <a:ext cx="3417277" cy="1538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субстраты А и В присоединяются к ферменту в любом порядке, неупорядоченно, и после катализа так же отщепляются</a:t>
            </a:r>
          </a:p>
        </p:txBody>
      </p:sp>
    </p:spTree>
    <p:extLst>
      <p:ext uri="{BB962C8B-B14F-4D97-AF65-F5344CB8AC3E}">
        <p14:creationId xmlns:p14="http://schemas.microsoft.com/office/powerpoint/2010/main" val="352886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1223" y="1424354"/>
            <a:ext cx="5433646" cy="10374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Ферменты</a:t>
            </a:r>
            <a:r>
              <a:rPr lang="ru-RU" sz="2800" dirty="0">
                <a:solidFill>
                  <a:schemeClr val="tx1"/>
                </a:solidFill>
              </a:rPr>
              <a:t> имеют </a:t>
            </a:r>
            <a:r>
              <a:rPr lang="ru-RU" sz="2800" b="1" i="1" dirty="0">
                <a:solidFill>
                  <a:schemeClr val="tx1"/>
                </a:solidFill>
              </a:rPr>
              <a:t>белковую природу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57500"/>
            <a:ext cx="4132385" cy="7473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Простые ферменты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12978" y="2857500"/>
            <a:ext cx="4642338" cy="7473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Сложные ферменты (</a:t>
            </a:r>
            <a:r>
              <a:rPr lang="ru-RU" sz="2000" b="1" dirty="0" err="1">
                <a:solidFill>
                  <a:schemeClr val="tx1"/>
                </a:solidFill>
              </a:rPr>
              <a:t>холоферменты</a:t>
            </a:r>
            <a:r>
              <a:rPr lang="ru-RU" sz="20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3789486"/>
            <a:ext cx="4132385" cy="41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состоят только из аминокислот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651131" y="3420208"/>
            <a:ext cx="219807" cy="58029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55477" y="2329962"/>
            <a:ext cx="290146" cy="74734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862" y="2282768"/>
            <a:ext cx="329213" cy="76816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612354" y="4057235"/>
            <a:ext cx="2813539" cy="1024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Белковая часть состоят из аминокислот –</a:t>
            </a:r>
            <a:r>
              <a:rPr lang="ru-RU" b="1" dirty="0">
                <a:solidFill>
                  <a:schemeClr val="tx1"/>
                </a:solidFill>
              </a:rPr>
              <a:t> апофермент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996853" y="4365592"/>
            <a:ext cx="2195146" cy="646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небелковую часть – </a:t>
            </a:r>
            <a:r>
              <a:rPr lang="ru-RU" b="1" dirty="0" err="1">
                <a:solidFill>
                  <a:schemeClr val="tx1"/>
                </a:solidFill>
              </a:rPr>
              <a:t>кофактор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4619" y="3505935"/>
            <a:ext cx="413508" cy="597460"/>
          </a:xfrm>
          <a:prstGeom prst="rect">
            <a:avLst/>
          </a:prstGeom>
        </p:spPr>
      </p:pic>
      <p:sp>
        <p:nvSpPr>
          <p:cNvPr id="14" name="Плюс 13"/>
          <p:cNvSpPr/>
          <p:nvPr/>
        </p:nvSpPr>
        <p:spPr>
          <a:xfrm>
            <a:off x="9504619" y="4202724"/>
            <a:ext cx="413508" cy="809101"/>
          </a:xfrm>
          <a:prstGeom prst="mathPlu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74" y="-171035"/>
            <a:ext cx="11010330" cy="17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1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9760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Механизмы катализа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09787" y="1191358"/>
            <a:ext cx="4352192" cy="6330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Кислотно- основной катализ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89933" y="1073769"/>
            <a:ext cx="3930161" cy="7121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Ковалентный катализ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852" y="2387108"/>
            <a:ext cx="5686148" cy="1776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активном центре </a:t>
            </a:r>
            <a:r>
              <a:rPr lang="ru-RU" dirty="0">
                <a:solidFill>
                  <a:schemeClr val="tx1"/>
                </a:solidFill>
              </a:rPr>
              <a:t>фермента находятся группы специфичных </a:t>
            </a:r>
            <a:r>
              <a:rPr lang="ru-RU" b="1" dirty="0">
                <a:solidFill>
                  <a:schemeClr val="tx1"/>
                </a:solidFill>
              </a:rPr>
              <a:t>аминокислотных остатков</a:t>
            </a:r>
            <a:r>
              <a:rPr lang="ru-RU" dirty="0">
                <a:solidFill>
                  <a:schemeClr val="tx1"/>
                </a:solidFill>
              </a:rPr>
              <a:t>, которые являются хорошими донорами или акцепторами протонов. Такие группы представляют собой мощные катализаторы многих органических реакций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327621" y="1837590"/>
            <a:ext cx="316523" cy="53633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213957" y="2322277"/>
            <a:ext cx="4598633" cy="22134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ферменты реагируют со своими субстратами, образуя при помощи ковалентных связей очень </a:t>
            </a:r>
            <a:r>
              <a:rPr lang="ru-RU" b="1" dirty="0">
                <a:solidFill>
                  <a:schemeClr val="tx1"/>
                </a:solidFill>
              </a:rPr>
              <a:t>нестабильные фермент-субстратные комплексы</a:t>
            </a:r>
            <a:r>
              <a:rPr lang="ru-RU" dirty="0">
                <a:solidFill>
                  <a:schemeClr val="tx1"/>
                </a:solidFill>
              </a:rPr>
              <a:t>, из которых в ходе внутримолекулярных перестроек образуются продукты реакции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9196751" y="1785946"/>
            <a:ext cx="316523" cy="53633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1E60859-F611-41FD-AD5D-B92B0694F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47" y="4231541"/>
            <a:ext cx="5194753" cy="239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04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214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Ферментативный катализ</vt:lpstr>
      <vt:lpstr>Презентация PowerPoint</vt:lpstr>
      <vt:lpstr>Презентация PowerPoint</vt:lpstr>
      <vt:lpstr>Типы ферментативных реакций</vt:lpstr>
      <vt:lpstr>Презентация PowerPoint</vt:lpstr>
      <vt:lpstr>Механизмы катализа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Катализ кислотами и основаниями</dc:title>
  <dc:creator>Gulzat Aitkaliyeva</dc:creator>
  <cp:lastModifiedBy>Gulzat Aitkaliyeva</cp:lastModifiedBy>
  <cp:revision>27</cp:revision>
  <cp:lastPrinted>2021-09-29T07:13:43Z</cp:lastPrinted>
  <dcterms:created xsi:type="dcterms:W3CDTF">2021-09-26T10:29:18Z</dcterms:created>
  <dcterms:modified xsi:type="dcterms:W3CDTF">2021-09-29T09:18:42Z</dcterms:modified>
</cp:coreProperties>
</file>