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C8B86-E38D-4DDA-8FCA-314E2D217107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9E37F-FD48-412D-A4C5-7CD1A720FC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290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C9E37F-FD48-412D-A4C5-7CD1A720FC1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948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C9E37F-FD48-412D-A4C5-7CD1A720FC1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887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C9E37F-FD48-412D-A4C5-7CD1A720FC1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955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41737-CC2C-42CA-8A39-C759FEEF74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B934E8A-CDDA-4052-9186-9461A4C074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2E5EEC-F995-44EE-9B82-E26A8A2DF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8ECDD-DF5A-4F14-92EC-A0F2DA2AE213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8B2A45-58A0-4FD8-9D96-CD29D5C38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8386E6-B741-4FB9-8D07-FDC5AE621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8DFB7-555A-48D0-BAF7-2776AE16AE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073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0C7C3F-D5CE-4FF8-92AD-C5BD36F57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ECC3925-2E9C-4494-8F6B-BEAE1079E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15E184-6F4C-4FB0-84A4-7E98E98B4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8ECDD-DF5A-4F14-92EC-A0F2DA2AE213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FB5403-0C8B-46F5-B9A3-ED9E481A4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F5EFA3-268B-4DF6-A462-40F97388D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8DFB7-555A-48D0-BAF7-2776AE16AE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824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4FC8E06-45A9-42D7-8C2C-467CE6F0F7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423BE63-9C37-4587-8720-C1351FCFD5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2E71C9-3DE0-4864-A0E9-4DA7DAD80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8ECDD-DF5A-4F14-92EC-A0F2DA2AE213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F90AC2-F9AE-49BB-82F4-5411F08E2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38A18A-F94E-4908-AC30-5B2AA95D5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8DFB7-555A-48D0-BAF7-2776AE16AE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925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17A10A-F2A6-48AF-A586-75B483334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CCD459-2366-4BBB-B9B2-B4D2B942F8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DF783E-4A35-4AE7-B7A9-DD6BFDFC4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8ECDD-DF5A-4F14-92EC-A0F2DA2AE213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CAD718-A6AC-4C86-908E-D868AF6F6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A86D92-A016-47DC-9416-968A54177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8DFB7-555A-48D0-BAF7-2776AE16AE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459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1325AB-B8E1-4E61-A392-2F990339B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FA7630-4EE4-4142-A01A-8F0706866A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6AD9A5-B91D-4B64-BF4A-402E52D70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8ECDD-DF5A-4F14-92EC-A0F2DA2AE213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B277C9-C9D4-4159-A06C-5700721BB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FE3FC6-A318-4686-A35D-7A7AE00DB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8DFB7-555A-48D0-BAF7-2776AE16AE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254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EF24BC-3D55-428F-A06E-8B4B491DD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2197AD-FF00-4BD3-AB3B-DB10084E9C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0AAE449-379C-48EE-9156-BF0AE428D2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58D170-5F61-4910-ABA8-39CBA5AA7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8ECDD-DF5A-4F14-92EC-A0F2DA2AE213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78E7D3-9ADC-4AEF-88BB-A011583D4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30045B-B194-4356-ABAA-865DB647C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8DFB7-555A-48D0-BAF7-2776AE16AE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891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DDE5B1-D054-48F4-B5B4-BB21F35E8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F26CEC-6F59-496C-9CC1-06F78E8F5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0DF92DB-23A1-4C29-AD25-8DD8842384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6C6D14D-7A08-40F8-A648-32C2923915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8F2EADA-1F39-41E1-B1E0-58F2BA0949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51B2099-2C96-4D2D-9E1B-201C73953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8ECDD-DF5A-4F14-92EC-A0F2DA2AE213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4D6534B-C299-4458-86B5-93385F3FD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7512658-5360-4990-AA4A-DE6B0266A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8DFB7-555A-48D0-BAF7-2776AE16AE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572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47454E-ACDF-4C70-8598-239B6E64F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F54E753-9B01-4031-93AD-5AE07A29D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8ECDD-DF5A-4F14-92EC-A0F2DA2AE213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6179E3E-469B-4435-AA33-32EBB9D08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683E51B-5778-4EB1-9F68-765B76320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8DFB7-555A-48D0-BAF7-2776AE16AE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804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C557FF8-8D58-4D3C-A6F5-BF592A1A0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8ECDD-DF5A-4F14-92EC-A0F2DA2AE213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1BA970C-4A34-444A-952D-59C8306AA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036565-EE17-4A98-A267-26DE22604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8DFB7-555A-48D0-BAF7-2776AE16AE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837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8F5CC0-5038-4C71-BB29-5A5AD9655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8419B2-0861-4188-B86C-5ECC572A7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61E449D-011C-4192-9331-E0C66D0ABE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7E3FCE-7AB0-4182-B911-AD599F1B6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8ECDD-DF5A-4F14-92EC-A0F2DA2AE213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40C80B-C7F3-4521-9C66-E7A6F85EF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61EA95-18E3-4083-900E-61BDB2D40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8DFB7-555A-48D0-BAF7-2776AE16AE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18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B61074-D9FE-4BA1-BA30-287E5BAC8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3A531B5-EB72-49C8-B690-69D2596A41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FACF3B-01DE-4F6C-950A-9BEA83B151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190AB7-859B-42E3-A925-04E666A53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8ECDD-DF5A-4F14-92EC-A0F2DA2AE213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33D0AE0-B83E-4EDF-8214-72FB8613C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BCA2A5-F06F-4C03-A19D-0E108EDE3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8DFB7-555A-48D0-BAF7-2776AE16AE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827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23D35D-F931-409F-81C6-E91A0738E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7593E0-E1BC-4E26-A506-F5CCA9F689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522F94-66E4-41F5-8A63-4C41A9BAD5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8ECDD-DF5A-4F14-92EC-A0F2DA2AE213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7381AC-5CF8-4C90-A7EC-1D1CA47057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DC2F89-1854-478F-BCB7-F0B102A6DD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8DFB7-555A-48D0-BAF7-2776AE16AE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141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E08D2F-E9E6-4D53-B781-0CE138ED48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i="1" dirty="0"/>
              <a:t>Катализаторы процессов </a:t>
            </a:r>
            <a:r>
              <a:rPr lang="ru-RU" b="1" i="1" dirty="0" err="1"/>
              <a:t>гидрообессеривания</a:t>
            </a:r>
            <a:endParaRPr lang="ru-RU" b="1" i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038B31-E712-45F8-B88E-1D61ACCE2C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Механизм действия и технология получения</a:t>
            </a:r>
          </a:p>
        </p:txBody>
      </p:sp>
    </p:spTree>
    <p:extLst>
      <p:ext uri="{BB962C8B-B14F-4D97-AF65-F5344CB8AC3E}">
        <p14:creationId xmlns:p14="http://schemas.microsoft.com/office/powerpoint/2010/main" val="1396469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290A872-8EA2-4931-9B77-FD62CD29F8FD}"/>
              </a:ext>
            </a:extLst>
          </p:cNvPr>
          <p:cNvSpPr/>
          <p:nvPr/>
        </p:nvSpPr>
        <p:spPr>
          <a:xfrm>
            <a:off x="3639845" y="488273"/>
            <a:ext cx="5912528" cy="7723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err="1">
                <a:solidFill>
                  <a:schemeClr val="tx1"/>
                </a:solidFill>
              </a:rPr>
              <a:t>Гидрогенизационные</a:t>
            </a:r>
            <a:r>
              <a:rPr lang="ru-RU" sz="2800" b="1" i="1" dirty="0">
                <a:solidFill>
                  <a:schemeClr val="tx1"/>
                </a:solidFill>
              </a:rPr>
              <a:t> процессы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20BF189-55A6-4F44-A2A5-4EE7844E2703}"/>
              </a:ext>
            </a:extLst>
          </p:cNvPr>
          <p:cNvSpPr/>
          <p:nvPr/>
        </p:nvSpPr>
        <p:spPr>
          <a:xfrm>
            <a:off x="168676" y="1900884"/>
            <a:ext cx="4785064" cy="7723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Каталитические </a:t>
            </a:r>
            <a:r>
              <a:rPr lang="ru-RU" sz="2000" b="1" dirty="0" err="1">
                <a:solidFill>
                  <a:schemeClr val="tx1"/>
                </a:solidFill>
              </a:rPr>
              <a:t>гидрогенизационные</a:t>
            </a:r>
            <a:r>
              <a:rPr lang="ru-RU" sz="2000" b="1" dirty="0">
                <a:solidFill>
                  <a:schemeClr val="tx1"/>
                </a:solidFill>
              </a:rPr>
              <a:t> процессы облагораживания НС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24CC68A-DFB8-4313-A8F2-42F9FB8FC9AE}"/>
              </a:ext>
            </a:extLst>
          </p:cNvPr>
          <p:cNvSpPr/>
          <p:nvPr/>
        </p:nvSpPr>
        <p:spPr>
          <a:xfrm>
            <a:off x="6782539" y="1735538"/>
            <a:ext cx="4785064" cy="7723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Каталитические процессы деструктивной гидрогенизации (гидрокрекинга)  НС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E307BE4-3A31-4AE3-AC54-6D74AEAE1AC8}"/>
              </a:ext>
            </a:extLst>
          </p:cNvPr>
          <p:cNvSpPr/>
          <p:nvPr/>
        </p:nvSpPr>
        <p:spPr>
          <a:xfrm>
            <a:off x="65103" y="2865172"/>
            <a:ext cx="2450237" cy="8966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гидроочистка топливных фракций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6D0B90F-DEC4-466F-B78E-137AEF71D2DB}"/>
              </a:ext>
            </a:extLst>
          </p:cNvPr>
          <p:cNvSpPr/>
          <p:nvPr/>
        </p:nvSpPr>
        <p:spPr>
          <a:xfrm>
            <a:off x="2885243" y="2867390"/>
            <a:ext cx="2450237" cy="8966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гидрообессеривание</a:t>
            </a:r>
            <a:r>
              <a:rPr lang="ru-RU" dirty="0"/>
              <a:t> высококипящих и остаточных фракций </a:t>
            </a:r>
          </a:p>
        </p:txBody>
      </p:sp>
      <p:sp>
        <p:nvSpPr>
          <p:cNvPr id="9" name="Облачко с текстом: овальное 8">
            <a:extLst>
              <a:ext uri="{FF2B5EF4-FFF2-40B4-BE49-F238E27FC236}">
                <a16:creationId xmlns:a16="http://schemas.microsoft.com/office/drawing/2014/main" id="{9F27502D-A126-4BD5-8456-7935426513FD}"/>
              </a:ext>
            </a:extLst>
          </p:cNvPr>
          <p:cNvSpPr/>
          <p:nvPr/>
        </p:nvSpPr>
        <p:spPr>
          <a:xfrm rot="20918738">
            <a:off x="14124" y="117944"/>
            <a:ext cx="2892504" cy="1513013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для</a:t>
            </a:r>
            <a:r>
              <a:rPr lang="ru-RU" sz="1600" dirty="0"/>
              <a:t> </a:t>
            </a:r>
            <a:r>
              <a:rPr lang="ru-RU" sz="1600" dirty="0">
                <a:solidFill>
                  <a:schemeClr val="tx1"/>
                </a:solidFill>
              </a:rPr>
              <a:t>удаления из нефтяного сырья </a:t>
            </a:r>
            <a:r>
              <a:rPr lang="ru-RU" sz="1600" dirty="0" err="1">
                <a:solidFill>
                  <a:schemeClr val="tx1"/>
                </a:solidFill>
              </a:rPr>
              <a:t>гетероорганических</a:t>
            </a:r>
            <a:r>
              <a:rPr lang="ru-RU" sz="1600" dirty="0">
                <a:solidFill>
                  <a:schemeClr val="tx1"/>
                </a:solidFill>
              </a:rPr>
              <a:t> соединений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0DC3EFF-4B71-4058-A631-83C6D9642E7B}"/>
              </a:ext>
            </a:extLst>
          </p:cNvPr>
          <p:cNvSpPr/>
          <p:nvPr/>
        </p:nvSpPr>
        <p:spPr>
          <a:xfrm>
            <a:off x="5433136" y="2768929"/>
            <a:ext cx="3319136" cy="21431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tx1"/>
                </a:solidFill>
              </a:rPr>
              <a:t>селективный гидрокрекинг </a:t>
            </a:r>
            <a:r>
              <a:rPr lang="ru-RU" dirty="0">
                <a:solidFill>
                  <a:schemeClr val="tx1"/>
                </a:solidFill>
              </a:rPr>
              <a:t>с целью повышения октановых чисел </a:t>
            </a:r>
            <a:r>
              <a:rPr lang="ru-RU" dirty="0" err="1">
                <a:solidFill>
                  <a:schemeClr val="tx1"/>
                </a:solidFill>
              </a:rPr>
              <a:t>автобензинов</a:t>
            </a:r>
            <a:r>
              <a:rPr lang="ru-RU" dirty="0">
                <a:solidFill>
                  <a:schemeClr val="tx1"/>
                </a:solidFill>
              </a:rPr>
              <a:t> и получения </a:t>
            </a:r>
            <a:r>
              <a:rPr lang="ru-RU" dirty="0" err="1">
                <a:solidFill>
                  <a:schemeClr val="tx1"/>
                </a:solidFill>
              </a:rPr>
              <a:t>низкозастывающих</a:t>
            </a:r>
            <a:r>
              <a:rPr lang="ru-RU" dirty="0">
                <a:solidFill>
                  <a:schemeClr val="tx1"/>
                </a:solidFill>
              </a:rPr>
              <a:t> нефтепродуктов путем </a:t>
            </a:r>
            <a:r>
              <a:rPr lang="ru-RU" dirty="0" err="1">
                <a:solidFill>
                  <a:schemeClr val="tx1"/>
                </a:solidFill>
              </a:rPr>
              <a:t>гидродепарафинизации</a:t>
            </a:r>
            <a:r>
              <a:rPr lang="ru-RU" dirty="0">
                <a:solidFill>
                  <a:schemeClr val="tx1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DAD9766-674F-4E4A-92AF-929CAA231F64}"/>
              </a:ext>
            </a:extLst>
          </p:cNvPr>
          <p:cNvSpPr/>
          <p:nvPr/>
        </p:nvSpPr>
        <p:spPr>
          <a:xfrm>
            <a:off x="8617259" y="4665381"/>
            <a:ext cx="3095349" cy="6760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tx1"/>
                </a:solidFill>
              </a:rPr>
              <a:t>легкий гидрокрекинг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1262E8E-CD1D-4F49-884A-489FB84803AB}"/>
              </a:ext>
            </a:extLst>
          </p:cNvPr>
          <p:cNvSpPr/>
          <p:nvPr/>
        </p:nvSpPr>
        <p:spPr>
          <a:xfrm>
            <a:off x="9175071" y="2749858"/>
            <a:ext cx="2951826" cy="101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tx1"/>
                </a:solidFill>
              </a:rPr>
              <a:t>глубокий гидрокрекинг  </a:t>
            </a:r>
            <a:r>
              <a:rPr lang="ru-RU" sz="2000" dirty="0">
                <a:solidFill>
                  <a:schemeClr val="tx1"/>
                </a:solidFill>
              </a:rPr>
              <a:t>для углубления переработки нефти </a:t>
            </a:r>
          </a:p>
        </p:txBody>
      </p:sp>
      <p:sp>
        <p:nvSpPr>
          <p:cNvPr id="13" name="Стрелка: вниз 12">
            <a:extLst>
              <a:ext uri="{FF2B5EF4-FFF2-40B4-BE49-F238E27FC236}">
                <a16:creationId xmlns:a16="http://schemas.microsoft.com/office/drawing/2014/main" id="{C21BDAA5-DC8B-4931-A857-DB48B32FFB5F}"/>
              </a:ext>
            </a:extLst>
          </p:cNvPr>
          <p:cNvSpPr/>
          <p:nvPr/>
        </p:nvSpPr>
        <p:spPr>
          <a:xfrm>
            <a:off x="4128117" y="1100831"/>
            <a:ext cx="372862" cy="9765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: вниз 13">
            <a:extLst>
              <a:ext uri="{FF2B5EF4-FFF2-40B4-BE49-F238E27FC236}">
                <a16:creationId xmlns:a16="http://schemas.microsoft.com/office/drawing/2014/main" id="{78AD9DE5-3DD9-4FD1-AEC6-C3E958297DB8}"/>
              </a:ext>
            </a:extLst>
          </p:cNvPr>
          <p:cNvSpPr/>
          <p:nvPr/>
        </p:nvSpPr>
        <p:spPr>
          <a:xfrm>
            <a:off x="9143261" y="924340"/>
            <a:ext cx="372862" cy="9765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: вниз 14">
            <a:extLst>
              <a:ext uri="{FF2B5EF4-FFF2-40B4-BE49-F238E27FC236}">
                <a16:creationId xmlns:a16="http://schemas.microsoft.com/office/drawing/2014/main" id="{08E5B406-7B56-4032-B43B-9123B66CBF38}"/>
              </a:ext>
            </a:extLst>
          </p:cNvPr>
          <p:cNvSpPr/>
          <p:nvPr/>
        </p:nvSpPr>
        <p:spPr>
          <a:xfrm>
            <a:off x="1846557" y="2507895"/>
            <a:ext cx="159796" cy="599289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: вниз 15">
            <a:extLst>
              <a:ext uri="{FF2B5EF4-FFF2-40B4-BE49-F238E27FC236}">
                <a16:creationId xmlns:a16="http://schemas.microsoft.com/office/drawing/2014/main" id="{F4C4B12A-759B-44A2-9AF3-497BDB044E8D}"/>
              </a:ext>
            </a:extLst>
          </p:cNvPr>
          <p:cNvSpPr/>
          <p:nvPr/>
        </p:nvSpPr>
        <p:spPr>
          <a:xfrm>
            <a:off x="4790246" y="2360650"/>
            <a:ext cx="159796" cy="599289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: вниз 16">
            <a:extLst>
              <a:ext uri="{FF2B5EF4-FFF2-40B4-BE49-F238E27FC236}">
                <a16:creationId xmlns:a16="http://schemas.microsoft.com/office/drawing/2014/main" id="{6F6A6D06-00D2-4CA9-B268-D8486CA11543}"/>
              </a:ext>
            </a:extLst>
          </p:cNvPr>
          <p:cNvSpPr/>
          <p:nvPr/>
        </p:nvSpPr>
        <p:spPr>
          <a:xfrm>
            <a:off x="6902760" y="2367954"/>
            <a:ext cx="159796" cy="599289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: вниз 17">
            <a:extLst>
              <a:ext uri="{FF2B5EF4-FFF2-40B4-BE49-F238E27FC236}">
                <a16:creationId xmlns:a16="http://schemas.microsoft.com/office/drawing/2014/main" id="{A1CF87B0-9493-4604-9E53-2967180698C6}"/>
              </a:ext>
            </a:extLst>
          </p:cNvPr>
          <p:cNvSpPr/>
          <p:nvPr/>
        </p:nvSpPr>
        <p:spPr>
          <a:xfrm>
            <a:off x="11329388" y="2310271"/>
            <a:ext cx="159796" cy="599289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: вниз 18">
            <a:extLst>
              <a:ext uri="{FF2B5EF4-FFF2-40B4-BE49-F238E27FC236}">
                <a16:creationId xmlns:a16="http://schemas.microsoft.com/office/drawing/2014/main" id="{19498CD9-C725-4808-BE10-975EFA58C7E8}"/>
              </a:ext>
            </a:extLst>
          </p:cNvPr>
          <p:cNvSpPr/>
          <p:nvPr/>
        </p:nvSpPr>
        <p:spPr>
          <a:xfrm>
            <a:off x="8811456" y="2450213"/>
            <a:ext cx="285195" cy="2369708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B98FEB08-5217-4848-AC5E-57602EE40AB4}"/>
              </a:ext>
            </a:extLst>
          </p:cNvPr>
          <p:cNvSpPr/>
          <p:nvPr/>
        </p:nvSpPr>
        <p:spPr>
          <a:xfrm>
            <a:off x="6044769" y="5477426"/>
            <a:ext cx="2792396" cy="13272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/>
              <a:t>вакуумных газойлей </a:t>
            </a:r>
            <a:r>
              <a:rPr lang="ru-RU" dirty="0"/>
              <a:t>для повышения содержания </a:t>
            </a:r>
            <a:r>
              <a:rPr lang="ru-RU" dirty="0" err="1"/>
              <a:t>изопарафиновых</a:t>
            </a:r>
            <a:r>
              <a:rPr lang="ru-RU" dirty="0"/>
              <a:t> углеводородов в бензинах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C6AEB1B-C715-4A0A-BC46-69B4C857D895}"/>
              </a:ext>
            </a:extLst>
          </p:cNvPr>
          <p:cNvSpPr/>
          <p:nvPr/>
        </p:nvSpPr>
        <p:spPr>
          <a:xfrm>
            <a:off x="9071501" y="5497542"/>
            <a:ext cx="3187082" cy="13272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/>
              <a:t>низкооктановых бензинов </a:t>
            </a:r>
            <a:r>
              <a:rPr lang="ru-RU" dirty="0"/>
              <a:t>для </a:t>
            </a:r>
            <a:r>
              <a:rPr lang="ru-RU" dirty="0" err="1"/>
              <a:t>гидроподготовки</a:t>
            </a:r>
            <a:r>
              <a:rPr lang="ru-RU" dirty="0"/>
              <a:t> сырья каталитического крекинга с одновременным получением дизельных фракций</a:t>
            </a:r>
          </a:p>
        </p:txBody>
      </p:sp>
      <p:sp>
        <p:nvSpPr>
          <p:cNvPr id="22" name="Стрелка: вниз 21">
            <a:extLst>
              <a:ext uri="{FF2B5EF4-FFF2-40B4-BE49-F238E27FC236}">
                <a16:creationId xmlns:a16="http://schemas.microsoft.com/office/drawing/2014/main" id="{A5551EF2-EB78-4C7C-8C25-C3E618057F42}"/>
              </a:ext>
            </a:extLst>
          </p:cNvPr>
          <p:cNvSpPr/>
          <p:nvPr/>
        </p:nvSpPr>
        <p:spPr>
          <a:xfrm>
            <a:off x="8667934" y="5158732"/>
            <a:ext cx="168676" cy="521468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2318A73-F6C6-436C-B40B-24249B4C3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010" y="5140846"/>
            <a:ext cx="201185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539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8DE4848-B1A1-4CD6-9BFD-9FE79B5E0794}"/>
              </a:ext>
            </a:extLst>
          </p:cNvPr>
          <p:cNvSpPr/>
          <p:nvPr/>
        </p:nvSpPr>
        <p:spPr>
          <a:xfrm>
            <a:off x="301841" y="372862"/>
            <a:ext cx="4820575" cy="852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chemeClr val="tx1"/>
                </a:solidFill>
              </a:rPr>
              <a:t>Сходство процессов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D340D79-557D-490C-B91A-71ED1BDE2FF5}"/>
              </a:ext>
            </a:extLst>
          </p:cNvPr>
          <p:cNvSpPr/>
          <p:nvPr/>
        </p:nvSpPr>
        <p:spPr>
          <a:xfrm>
            <a:off x="6498454" y="372862"/>
            <a:ext cx="5069150" cy="8522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chemeClr val="tx1"/>
                </a:solidFill>
              </a:rPr>
              <a:t>Различия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3E8A379-D7BC-4008-A36F-D1CAA618D380}"/>
              </a:ext>
            </a:extLst>
          </p:cNvPr>
          <p:cNvSpPr/>
          <p:nvPr/>
        </p:nvSpPr>
        <p:spPr>
          <a:xfrm>
            <a:off x="417250" y="1802167"/>
            <a:ext cx="4705166" cy="13760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3 группы реакций протекающих параллельно: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altLang="ru-RU" dirty="0" err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Гидрогенолиз</a:t>
            </a:r>
            <a:r>
              <a:rPr lang="ru-RU" altLang="ru-RU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– гидроочистка от </a:t>
            </a:r>
            <a:r>
              <a:rPr lang="en-US" altLang="ru-RU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S, O, N.</a:t>
            </a:r>
            <a:endParaRPr lang="ru-RU" altLang="ru-RU" dirty="0">
              <a:solidFill>
                <a:schemeClr val="tx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altLang="ru-RU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Гидрирование </a:t>
            </a:r>
            <a:r>
              <a:rPr lang="ru-RU" altLang="ru-RU" dirty="0" err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алкенов</a:t>
            </a:r>
            <a:r>
              <a:rPr lang="ru-RU" altLang="ru-RU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и </a:t>
            </a:r>
            <a:r>
              <a:rPr lang="ru-RU" altLang="ru-RU" dirty="0" err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ароматики</a:t>
            </a:r>
            <a:r>
              <a:rPr lang="ru-RU" altLang="ru-RU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altLang="ru-RU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Гидрокрекинг.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10AB98D-C500-46B2-9755-8EE75DA45E87}"/>
              </a:ext>
            </a:extLst>
          </p:cNvPr>
          <p:cNvSpPr/>
          <p:nvPr/>
        </p:nvSpPr>
        <p:spPr>
          <a:xfrm>
            <a:off x="6498454" y="1478131"/>
            <a:ext cx="5069150" cy="14381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1"/>
                </a:solidFill>
              </a:rPr>
              <a:t> Температура.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1"/>
                </a:solidFill>
              </a:rPr>
              <a:t> Давление.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1"/>
                </a:solidFill>
              </a:rPr>
              <a:t> Число ступеней.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1"/>
                </a:solidFill>
              </a:rPr>
              <a:t> Способ применения катализатора.</a:t>
            </a:r>
          </a:p>
        </p:txBody>
      </p:sp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id="{5E17524A-D282-47D0-8367-1D19563A22A9}"/>
              </a:ext>
            </a:extLst>
          </p:cNvPr>
          <p:cNvSpPr/>
          <p:nvPr/>
        </p:nvSpPr>
        <p:spPr>
          <a:xfrm>
            <a:off x="2539014" y="1012054"/>
            <a:ext cx="497149" cy="1003177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AB911B6-0925-4061-9E0B-3547D517F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5681" y="1046499"/>
            <a:ext cx="530398" cy="1024217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1431C3B-21C0-4C75-A441-D5D932120B73}"/>
              </a:ext>
            </a:extLst>
          </p:cNvPr>
          <p:cNvSpPr/>
          <p:nvPr/>
        </p:nvSpPr>
        <p:spPr>
          <a:xfrm>
            <a:off x="861134" y="3409025"/>
            <a:ext cx="4083729" cy="6747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>
                <a:solidFill>
                  <a:schemeClr val="tx1"/>
                </a:solidFill>
              </a:rPr>
              <a:t>химические превращения в них осуществляются под давлением H</a:t>
            </a:r>
            <a:r>
              <a:rPr lang="ru-RU" sz="2000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40746B3-B73D-471B-9DDB-742E6AF9BAF8}"/>
              </a:ext>
            </a:extLst>
          </p:cNvPr>
          <p:cNvSpPr/>
          <p:nvPr/>
        </p:nvSpPr>
        <p:spPr>
          <a:xfrm>
            <a:off x="301841" y="4274597"/>
            <a:ext cx="3835153" cy="6747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применяются </a:t>
            </a:r>
            <a:r>
              <a:rPr lang="ru-RU" b="1" dirty="0">
                <a:solidFill>
                  <a:schemeClr val="tx1"/>
                </a:solidFill>
              </a:rPr>
              <a:t>катализаторы </a:t>
            </a:r>
            <a:r>
              <a:rPr lang="ru-RU" dirty="0">
                <a:solidFill>
                  <a:schemeClr val="tx1"/>
                </a:solidFill>
              </a:rPr>
              <a:t>би- или полифункционального действия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EFE6ED0-256C-4B80-9768-657032217D31}"/>
              </a:ext>
            </a:extLst>
          </p:cNvPr>
          <p:cNvSpPr/>
          <p:nvPr/>
        </p:nvSpPr>
        <p:spPr>
          <a:xfrm>
            <a:off x="68799" y="5331037"/>
            <a:ext cx="2805344" cy="6747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гидрирования-дегидрирования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AEFF23F-87B8-41BC-9F89-221A01C11067}"/>
              </a:ext>
            </a:extLst>
          </p:cNvPr>
          <p:cNvSpPr/>
          <p:nvPr/>
        </p:nvSpPr>
        <p:spPr>
          <a:xfrm>
            <a:off x="2918536" y="5322163"/>
            <a:ext cx="2956264" cy="9055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гетеролитические</a:t>
            </a:r>
            <a:r>
              <a:rPr lang="ru-RU" dirty="0"/>
              <a:t> реакции (изомеризация, циклизация, крекинг)</a:t>
            </a:r>
          </a:p>
        </p:txBody>
      </p:sp>
      <p:sp>
        <p:nvSpPr>
          <p:cNvPr id="12" name="Стрелка: вниз 11">
            <a:extLst>
              <a:ext uri="{FF2B5EF4-FFF2-40B4-BE49-F238E27FC236}">
                <a16:creationId xmlns:a16="http://schemas.microsoft.com/office/drawing/2014/main" id="{28397311-EA07-4B8B-B3AB-54DCD6CF9123}"/>
              </a:ext>
            </a:extLst>
          </p:cNvPr>
          <p:cNvSpPr/>
          <p:nvPr/>
        </p:nvSpPr>
        <p:spPr>
          <a:xfrm>
            <a:off x="297401" y="4802817"/>
            <a:ext cx="239697" cy="674702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: вниз 12">
            <a:extLst>
              <a:ext uri="{FF2B5EF4-FFF2-40B4-BE49-F238E27FC236}">
                <a16:creationId xmlns:a16="http://schemas.microsoft.com/office/drawing/2014/main" id="{DA801A41-16E3-4527-AC2E-6AFFD9941F72}"/>
              </a:ext>
            </a:extLst>
          </p:cNvPr>
          <p:cNvSpPr/>
          <p:nvPr/>
        </p:nvSpPr>
        <p:spPr>
          <a:xfrm>
            <a:off x="3839586" y="4829452"/>
            <a:ext cx="239697" cy="674702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34F569B-7134-4C3C-99E3-0D3206BA20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8185" y="2954671"/>
            <a:ext cx="5755016" cy="390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502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5CEB874-5324-4242-993E-176C8D0D7D49}"/>
              </a:ext>
            </a:extLst>
          </p:cNvPr>
          <p:cNvSpPr/>
          <p:nvPr/>
        </p:nvSpPr>
        <p:spPr>
          <a:xfrm>
            <a:off x="-4652" y="33557"/>
            <a:ext cx="5980590" cy="5522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Реакции </a:t>
            </a:r>
            <a:r>
              <a:rPr lang="ru-RU" sz="2400" b="1" i="1" dirty="0" err="1">
                <a:solidFill>
                  <a:schemeClr val="tx1"/>
                </a:solidFill>
              </a:rPr>
              <a:t>гидрогенизационных</a:t>
            </a:r>
            <a:r>
              <a:rPr lang="ru-RU" sz="2400" b="1" i="1" dirty="0">
                <a:solidFill>
                  <a:schemeClr val="tx1"/>
                </a:solidFill>
              </a:rPr>
              <a:t> процессов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34A496D-CC9A-4878-9B2A-80F57E011D1B}"/>
              </a:ext>
            </a:extLst>
          </p:cNvPr>
          <p:cNvSpPr/>
          <p:nvPr/>
        </p:nvSpPr>
        <p:spPr>
          <a:xfrm>
            <a:off x="188338" y="2753324"/>
            <a:ext cx="2906418" cy="10653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err="1">
                <a:solidFill>
                  <a:schemeClr val="tx1"/>
                </a:solidFill>
              </a:rPr>
              <a:t>Гидрогенолиз</a:t>
            </a:r>
            <a:r>
              <a:rPr lang="ru-RU" sz="2800" b="1" i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DC386A6-1581-4723-B87B-8FE8EB6FD1C2}"/>
              </a:ext>
            </a:extLst>
          </p:cNvPr>
          <p:cNvSpPr/>
          <p:nvPr/>
        </p:nvSpPr>
        <p:spPr>
          <a:xfrm>
            <a:off x="3517499" y="1363370"/>
            <a:ext cx="3590464" cy="6667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гидроочистка от </a:t>
            </a:r>
            <a:r>
              <a:rPr lang="en-US" b="1" dirty="0">
                <a:solidFill>
                  <a:schemeClr val="tx1"/>
                </a:solidFill>
              </a:rPr>
              <a:t>S</a:t>
            </a:r>
            <a:r>
              <a:rPr lang="ru-RU" b="1" dirty="0">
                <a:solidFill>
                  <a:schemeClr val="tx1"/>
                </a:solidFill>
              </a:rPr>
              <a:t>- соединений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66D9A59-ABFF-4607-95A4-52C6F3F20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4338" y="650499"/>
            <a:ext cx="4613984" cy="66675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57BC820-D536-4019-A23A-DB9CCD2586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62" y="1238956"/>
            <a:ext cx="4429957" cy="6667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156BCBA-5794-4456-9F86-FCC168BCFF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864" y="1866559"/>
            <a:ext cx="4118324" cy="912491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2EDF8E9-1310-4E9D-9F60-1A5C43CB68D9}"/>
              </a:ext>
            </a:extLst>
          </p:cNvPr>
          <p:cNvSpPr/>
          <p:nvPr/>
        </p:nvSpPr>
        <p:spPr>
          <a:xfrm>
            <a:off x="3517499" y="2876778"/>
            <a:ext cx="3590464" cy="6667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b="1" dirty="0" err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гидрогенолиз</a:t>
            </a:r>
            <a:r>
              <a:rPr lang="ru-RU" altLang="ru-RU" b="1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altLang="ru-RU" b="1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N-</a:t>
            </a:r>
            <a:r>
              <a:rPr lang="ru-RU" altLang="ru-RU" b="1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соединений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742B08E-9B82-4DB9-87A9-7BDBCCF685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4186" y="2683445"/>
            <a:ext cx="4521970" cy="1720168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731EFB1-D11D-45C8-83CD-5850685E9DEC}"/>
              </a:ext>
            </a:extLst>
          </p:cNvPr>
          <p:cNvSpPr/>
          <p:nvPr/>
        </p:nvSpPr>
        <p:spPr>
          <a:xfrm>
            <a:off x="3517499" y="4161130"/>
            <a:ext cx="3664536" cy="6667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tx1"/>
                </a:solidFill>
              </a:rPr>
              <a:t>гидрогенолиз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O-</a:t>
            </a:r>
            <a:r>
              <a:rPr lang="ru-RU" b="1" dirty="0">
                <a:solidFill>
                  <a:schemeClr val="tx1"/>
                </a:solidFill>
              </a:rPr>
              <a:t>соединений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C985DEA-D273-4DAA-A0EB-1B54F5AE60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1959" y="4616403"/>
            <a:ext cx="4705981" cy="901620"/>
          </a:xfrm>
          <a:prstGeom prst="rect">
            <a:avLst/>
          </a:prstGeom>
        </p:spPr>
      </p:pic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3CC4DBAF-CF13-4B90-BD72-1B40586D0FD5}"/>
              </a:ext>
            </a:extLst>
          </p:cNvPr>
          <p:cNvCxnSpPr>
            <a:endCxn id="4" idx="1"/>
          </p:cNvCxnSpPr>
          <p:nvPr/>
        </p:nvCxnSpPr>
        <p:spPr>
          <a:xfrm flipV="1">
            <a:off x="3096285" y="1696745"/>
            <a:ext cx="421214" cy="10283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9892BB0B-6F4D-4873-B819-A2C85C31301B}"/>
              </a:ext>
            </a:extLst>
          </p:cNvPr>
          <p:cNvCxnSpPr>
            <a:cxnSpLocks/>
            <a:stCxn id="3" idx="3"/>
            <a:endCxn id="8" idx="1"/>
          </p:cNvCxnSpPr>
          <p:nvPr/>
        </p:nvCxnSpPr>
        <p:spPr>
          <a:xfrm flipV="1">
            <a:off x="3094756" y="3210154"/>
            <a:ext cx="422743" cy="758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4E569E47-CC7D-4300-BE79-E9D76AA86922}"/>
              </a:ext>
            </a:extLst>
          </p:cNvPr>
          <p:cNvCxnSpPr/>
          <p:nvPr/>
        </p:nvCxnSpPr>
        <p:spPr>
          <a:xfrm>
            <a:off x="3094756" y="3535876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блачко с текстом: прямоугольное 17">
            <a:extLst>
              <a:ext uri="{FF2B5EF4-FFF2-40B4-BE49-F238E27FC236}">
                <a16:creationId xmlns:a16="http://schemas.microsoft.com/office/drawing/2014/main" id="{FDF1084F-4C84-4979-8555-3009043C7372}"/>
              </a:ext>
            </a:extLst>
          </p:cNvPr>
          <p:cNvSpPr/>
          <p:nvPr/>
        </p:nvSpPr>
        <p:spPr>
          <a:xfrm>
            <a:off x="691760" y="2347792"/>
            <a:ext cx="3105338" cy="543288"/>
          </a:xfrm>
          <a:prstGeom prst="wedgeRect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Экзотермические реакции</a:t>
            </a:r>
          </a:p>
        </p:txBody>
      </p:sp>
      <p:sp>
        <p:nvSpPr>
          <p:cNvPr id="20" name="Блок-схема: память с последовательным доступом 19">
            <a:extLst>
              <a:ext uri="{FF2B5EF4-FFF2-40B4-BE49-F238E27FC236}">
                <a16:creationId xmlns:a16="http://schemas.microsoft.com/office/drawing/2014/main" id="{0DF3786B-F7B6-4CF8-AAE2-7276D357BD66}"/>
              </a:ext>
            </a:extLst>
          </p:cNvPr>
          <p:cNvSpPr/>
          <p:nvPr/>
        </p:nvSpPr>
        <p:spPr>
          <a:xfrm>
            <a:off x="188338" y="626894"/>
            <a:ext cx="3329161" cy="1055736"/>
          </a:xfrm>
          <a:prstGeom prst="flowChartMagneticTap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До 500 °С гидрирование связи С-S можно осуществлять без заметного крекинга молекул УВ</a:t>
            </a:r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AC839A51-6BEF-4D20-9EBB-4C2E5F41F3C5}"/>
              </a:ext>
            </a:extLst>
          </p:cNvPr>
          <p:cNvSpPr/>
          <p:nvPr/>
        </p:nvSpPr>
        <p:spPr>
          <a:xfrm>
            <a:off x="151833" y="4929789"/>
            <a:ext cx="3820818" cy="9836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chemeClr val="tx1"/>
                </a:solidFill>
              </a:rPr>
              <a:t>Гидрирование </a:t>
            </a:r>
            <a:r>
              <a:rPr lang="ru-RU" sz="2800" b="1" i="1" dirty="0" err="1">
                <a:solidFill>
                  <a:schemeClr val="tx1"/>
                </a:solidFill>
              </a:rPr>
              <a:t>алкенов</a:t>
            </a:r>
            <a:r>
              <a:rPr lang="ru-RU" sz="2800" b="1" i="1" dirty="0">
                <a:solidFill>
                  <a:schemeClr val="tx1"/>
                </a:solidFill>
              </a:rPr>
              <a:t> и </a:t>
            </a:r>
            <a:r>
              <a:rPr lang="ru-RU" sz="2800" b="1" i="1" dirty="0" err="1">
                <a:solidFill>
                  <a:schemeClr val="tx1"/>
                </a:solidFill>
              </a:rPr>
              <a:t>ароматики</a:t>
            </a:r>
            <a:endParaRPr lang="ru-RU" sz="2800" b="1" i="1" dirty="0">
              <a:solidFill>
                <a:schemeClr val="tx1"/>
              </a:solidFill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1BC8C53-6E94-4A20-A4A3-09D0B6F8DC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6929" y="4908442"/>
            <a:ext cx="3237257" cy="58618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BF854543-8DC1-4885-8232-D74539C8A2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09156" y="5416338"/>
            <a:ext cx="3237257" cy="586188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ECA512A8-23C8-4559-99D7-98907037ABB6}"/>
              </a:ext>
            </a:extLst>
          </p:cNvPr>
          <p:cNvSpPr/>
          <p:nvPr/>
        </p:nvSpPr>
        <p:spPr>
          <a:xfrm>
            <a:off x="4096929" y="6083087"/>
            <a:ext cx="3237257" cy="663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chemeClr val="tx1"/>
                </a:solidFill>
              </a:rPr>
              <a:t>Гидрокрекинг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D0A8B835-366D-4010-A03B-0F9B799F90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6796" y="6015775"/>
            <a:ext cx="2712955" cy="774913"/>
          </a:xfrm>
          <a:prstGeom prst="rect">
            <a:avLst/>
          </a:prstGeom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BCA232FE-DA74-4BD3-9417-AB8510DC1AFD}"/>
              </a:ext>
            </a:extLst>
          </p:cNvPr>
          <p:cNvSpPr/>
          <p:nvPr/>
        </p:nvSpPr>
        <p:spPr>
          <a:xfrm>
            <a:off x="6216064" y="33557"/>
            <a:ext cx="5911876" cy="586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Скорость реакции возрастает : Тиофены→ </a:t>
            </a:r>
            <a:r>
              <a:rPr lang="ru-RU" dirty="0" err="1"/>
              <a:t>Тиофаны</a:t>
            </a:r>
            <a:r>
              <a:rPr lang="ru-RU" dirty="0"/>
              <a:t> → Сульфиды → Дисульфиды → Меркаптаны </a:t>
            </a:r>
          </a:p>
        </p:txBody>
      </p:sp>
      <p:sp>
        <p:nvSpPr>
          <p:cNvPr id="28" name="Стрелка: влево 27">
            <a:extLst>
              <a:ext uri="{FF2B5EF4-FFF2-40B4-BE49-F238E27FC236}">
                <a16:creationId xmlns:a16="http://schemas.microsoft.com/office/drawing/2014/main" id="{3AA0EF91-FEE4-460A-9655-93957D0BB518}"/>
              </a:ext>
            </a:extLst>
          </p:cNvPr>
          <p:cNvSpPr/>
          <p:nvPr/>
        </p:nvSpPr>
        <p:spPr>
          <a:xfrm>
            <a:off x="3540511" y="6366179"/>
            <a:ext cx="705659" cy="1836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: вправо 28">
            <a:extLst>
              <a:ext uri="{FF2B5EF4-FFF2-40B4-BE49-F238E27FC236}">
                <a16:creationId xmlns:a16="http://schemas.microsoft.com/office/drawing/2014/main" id="{06900233-CD0D-4CB4-973B-66D7D196E59E}"/>
              </a:ext>
            </a:extLst>
          </p:cNvPr>
          <p:cNvSpPr/>
          <p:nvPr/>
        </p:nvSpPr>
        <p:spPr>
          <a:xfrm>
            <a:off x="3365600" y="5372940"/>
            <a:ext cx="731329" cy="1450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9C23793B-6677-4FD9-A5C4-98DFFEAC8AB8}"/>
              </a:ext>
            </a:extLst>
          </p:cNvPr>
          <p:cNvCxnSpPr>
            <a:stCxn id="10" idx="3"/>
            <a:endCxn id="11" idx="0"/>
          </p:cNvCxnSpPr>
          <p:nvPr/>
        </p:nvCxnSpPr>
        <p:spPr>
          <a:xfrm>
            <a:off x="7182035" y="4494506"/>
            <a:ext cx="2592915" cy="1218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3C38962C-85BC-456C-9885-00954C2A38BF}"/>
              </a:ext>
            </a:extLst>
          </p:cNvPr>
          <p:cNvCxnSpPr>
            <a:stCxn id="8" idx="3"/>
            <a:endCxn id="9" idx="1"/>
          </p:cNvCxnSpPr>
          <p:nvPr/>
        </p:nvCxnSpPr>
        <p:spPr>
          <a:xfrm>
            <a:off x="7107963" y="3210154"/>
            <a:ext cx="226223" cy="3333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7D2F7558-92D3-484A-BD09-4467DEEFD5D2}"/>
              </a:ext>
            </a:extLst>
          </p:cNvPr>
          <p:cNvCxnSpPr>
            <a:stCxn id="4" idx="3"/>
            <a:endCxn id="6" idx="1"/>
          </p:cNvCxnSpPr>
          <p:nvPr/>
        </p:nvCxnSpPr>
        <p:spPr>
          <a:xfrm flipV="1">
            <a:off x="7107963" y="1572331"/>
            <a:ext cx="258099" cy="1244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A43B0E39-EDFA-4F26-A013-E9295E6530B4}"/>
              </a:ext>
            </a:extLst>
          </p:cNvPr>
          <p:cNvSpPr/>
          <p:nvPr/>
        </p:nvSpPr>
        <p:spPr>
          <a:xfrm>
            <a:off x="7421959" y="5518023"/>
            <a:ext cx="4618208" cy="12283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Реакционная способность падает в ряду </a:t>
            </a:r>
          </a:p>
          <a:p>
            <a:pPr algn="ctr"/>
            <a:r>
              <a:rPr lang="ru-RU" dirty="0"/>
              <a:t>(при одинаковом строении): </a:t>
            </a:r>
          </a:p>
          <a:p>
            <a:pPr algn="ctr"/>
            <a:r>
              <a:rPr lang="ru-RU" dirty="0" err="1"/>
              <a:t>Сероорганические</a:t>
            </a:r>
            <a:r>
              <a:rPr lang="ru-RU" dirty="0"/>
              <a:t> → </a:t>
            </a:r>
            <a:r>
              <a:rPr lang="ru-RU" dirty="0" err="1"/>
              <a:t>Кислородорганические</a:t>
            </a:r>
            <a:r>
              <a:rPr lang="ru-RU" dirty="0"/>
              <a:t> → </a:t>
            </a:r>
            <a:r>
              <a:rPr lang="ru-RU" dirty="0" err="1"/>
              <a:t>Азоторганические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9847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1829C83-0B6D-4E20-AD50-3145CAE855B8}"/>
              </a:ext>
            </a:extLst>
          </p:cNvPr>
          <p:cNvSpPr/>
          <p:nvPr/>
        </p:nvSpPr>
        <p:spPr>
          <a:xfrm>
            <a:off x="7051829" y="0"/>
            <a:ext cx="5140171" cy="6374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chemeClr val="tx1"/>
                </a:solidFill>
              </a:rPr>
              <a:t>Катализаторы гидроочистки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41F3022-21C8-4613-A687-76B3DEF60773}"/>
              </a:ext>
            </a:extLst>
          </p:cNvPr>
          <p:cNvSpPr/>
          <p:nvPr/>
        </p:nvSpPr>
        <p:spPr>
          <a:xfrm>
            <a:off x="929150" y="2429236"/>
            <a:ext cx="4367814" cy="576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Активный компонент</a:t>
            </a:r>
          </a:p>
        </p:txBody>
      </p:sp>
      <p:sp>
        <p:nvSpPr>
          <p:cNvPr id="7" name="Стрелка: влево 6">
            <a:extLst>
              <a:ext uri="{FF2B5EF4-FFF2-40B4-BE49-F238E27FC236}">
                <a16:creationId xmlns:a16="http://schemas.microsoft.com/office/drawing/2014/main" id="{44F7B0BF-EBCD-4909-91CF-B8AA5F8B33AE}"/>
              </a:ext>
            </a:extLst>
          </p:cNvPr>
          <p:cNvSpPr/>
          <p:nvPr/>
        </p:nvSpPr>
        <p:spPr>
          <a:xfrm>
            <a:off x="4406283" y="150622"/>
            <a:ext cx="2645546" cy="20222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17C7CBF-E03B-4A98-856F-91BC410D09F6}"/>
              </a:ext>
            </a:extLst>
          </p:cNvPr>
          <p:cNvSpPr/>
          <p:nvPr/>
        </p:nvSpPr>
        <p:spPr>
          <a:xfrm>
            <a:off x="106532" y="0"/>
            <a:ext cx="4057095" cy="6374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tx1"/>
                </a:solidFill>
              </a:rPr>
              <a:t>Оксиды металлов (Со, </a:t>
            </a:r>
            <a:r>
              <a:rPr lang="en-US" sz="2000" b="1" i="1" dirty="0">
                <a:solidFill>
                  <a:schemeClr val="tx1"/>
                </a:solidFill>
              </a:rPr>
              <a:t>Ni, Mo)</a:t>
            </a:r>
            <a:endParaRPr lang="ru-RU" sz="2000" b="1" i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3A01569-92C9-4522-AC82-345A151FBCC8}"/>
              </a:ext>
            </a:extLst>
          </p:cNvPr>
          <p:cNvSpPr/>
          <p:nvPr/>
        </p:nvSpPr>
        <p:spPr>
          <a:xfrm>
            <a:off x="4910832" y="671623"/>
            <a:ext cx="3255146" cy="6374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tx1"/>
                </a:solidFill>
              </a:rPr>
              <a:t>Бифункциональные</a:t>
            </a:r>
          </a:p>
        </p:txBody>
      </p:sp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id="{1B84AF4E-C215-4B85-BA3B-DFC9A3A73EB7}"/>
              </a:ext>
            </a:extLst>
          </p:cNvPr>
          <p:cNvSpPr/>
          <p:nvPr/>
        </p:nvSpPr>
        <p:spPr>
          <a:xfrm>
            <a:off x="7701883" y="499542"/>
            <a:ext cx="186431" cy="6374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C06F363-B2FD-48ED-9C2C-8A9738EAEF51}"/>
              </a:ext>
            </a:extLst>
          </p:cNvPr>
          <p:cNvSpPr/>
          <p:nvPr/>
        </p:nvSpPr>
        <p:spPr>
          <a:xfrm>
            <a:off x="2284982" y="1665931"/>
            <a:ext cx="2490187" cy="6985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Кислотная функция</a:t>
            </a:r>
          </a:p>
        </p:txBody>
      </p:sp>
      <p:sp>
        <p:nvSpPr>
          <p:cNvPr id="12" name="Блок-схема: память с последовательным доступом 11">
            <a:extLst>
              <a:ext uri="{FF2B5EF4-FFF2-40B4-BE49-F238E27FC236}">
                <a16:creationId xmlns:a16="http://schemas.microsoft.com/office/drawing/2014/main" id="{0EA79846-6FD9-4DE5-BC37-675F1571A050}"/>
              </a:ext>
            </a:extLst>
          </p:cNvPr>
          <p:cNvSpPr/>
          <p:nvPr/>
        </p:nvSpPr>
        <p:spPr>
          <a:xfrm>
            <a:off x="106532" y="832246"/>
            <a:ext cx="2490187" cy="978799"/>
          </a:xfrm>
          <a:prstGeom prst="flowChartMagneticTap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>
                <a:solidFill>
                  <a:schemeClr val="tx1"/>
                </a:solidFill>
              </a:rPr>
              <a:t>реакция распада гетероатомных соединений</a:t>
            </a:r>
          </a:p>
        </p:txBody>
      </p:sp>
      <p:sp>
        <p:nvSpPr>
          <p:cNvPr id="13" name="Стрелка: влево 12">
            <a:extLst>
              <a:ext uri="{FF2B5EF4-FFF2-40B4-BE49-F238E27FC236}">
                <a16:creationId xmlns:a16="http://schemas.microsoft.com/office/drawing/2014/main" id="{6722AF6F-2584-4EDD-95B5-3225828975A8}"/>
              </a:ext>
            </a:extLst>
          </p:cNvPr>
          <p:cNvSpPr/>
          <p:nvPr/>
        </p:nvSpPr>
        <p:spPr>
          <a:xfrm rot="19247025">
            <a:off x="4467051" y="1367994"/>
            <a:ext cx="1052763" cy="20222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CD278CC-B5B9-4B8C-AFB9-8E4A04C3B478}"/>
              </a:ext>
            </a:extLst>
          </p:cNvPr>
          <p:cNvSpPr/>
          <p:nvPr/>
        </p:nvSpPr>
        <p:spPr>
          <a:xfrm>
            <a:off x="7951432" y="1469107"/>
            <a:ext cx="3340963" cy="6094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окислительно-восстановительные центры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6E3C633-7965-4FC9-B139-1C0B5C769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598565">
            <a:off x="7812970" y="1258410"/>
            <a:ext cx="1072989" cy="237765"/>
          </a:xfrm>
          <a:prstGeom prst="rect">
            <a:avLst/>
          </a:prstGeom>
        </p:spPr>
      </p:pic>
      <p:sp>
        <p:nvSpPr>
          <p:cNvPr id="16" name="Облачко с текстом: овальное 15">
            <a:extLst>
              <a:ext uri="{FF2B5EF4-FFF2-40B4-BE49-F238E27FC236}">
                <a16:creationId xmlns:a16="http://schemas.microsoft.com/office/drawing/2014/main" id="{9016E436-B969-47BD-914A-8440D74E374A}"/>
              </a:ext>
            </a:extLst>
          </p:cNvPr>
          <p:cNvSpPr/>
          <p:nvPr/>
        </p:nvSpPr>
        <p:spPr>
          <a:xfrm>
            <a:off x="10077628" y="900153"/>
            <a:ext cx="2154352" cy="72962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реакция гидрирования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C21DCF8-9836-4134-8B35-CC56821E1FCA}"/>
              </a:ext>
            </a:extLst>
          </p:cNvPr>
          <p:cNvSpPr/>
          <p:nvPr/>
        </p:nvSpPr>
        <p:spPr>
          <a:xfrm>
            <a:off x="153867" y="3046563"/>
            <a:ext cx="1882066" cy="445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chemeClr val="tx1"/>
                </a:solidFill>
              </a:rPr>
              <a:t>Ni</a:t>
            </a:r>
            <a:r>
              <a:rPr lang="ru-RU" sz="2000" b="1" i="1" dirty="0">
                <a:solidFill>
                  <a:schemeClr val="tx1"/>
                </a:solidFill>
              </a:rPr>
              <a:t>, </a:t>
            </a:r>
            <a:r>
              <a:rPr lang="en-US" sz="2000" b="1" i="1" dirty="0">
                <a:solidFill>
                  <a:schemeClr val="tx1"/>
                </a:solidFill>
              </a:rPr>
              <a:t>Co</a:t>
            </a:r>
            <a:r>
              <a:rPr lang="ru-RU" sz="2000" b="1" i="1" dirty="0">
                <a:solidFill>
                  <a:schemeClr val="tx1"/>
                </a:solidFill>
              </a:rPr>
              <a:t>, </a:t>
            </a:r>
            <a:r>
              <a:rPr lang="en-US" sz="2000" b="1" i="1" dirty="0">
                <a:solidFill>
                  <a:schemeClr val="tx1"/>
                </a:solidFill>
              </a:rPr>
              <a:t>Pt, Pd</a:t>
            </a:r>
            <a:endParaRPr lang="ru-RU" sz="2000" b="1" i="1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E18E4C3-41EA-43A7-B328-AB045715A749}"/>
              </a:ext>
            </a:extLst>
          </p:cNvPr>
          <p:cNvSpPr/>
          <p:nvPr/>
        </p:nvSpPr>
        <p:spPr>
          <a:xfrm>
            <a:off x="2478799" y="3050335"/>
            <a:ext cx="2296370" cy="445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chemeClr val="tx1"/>
                </a:solidFill>
              </a:rPr>
              <a:t>Mo</a:t>
            </a:r>
            <a:r>
              <a:rPr lang="ru-RU" b="1" i="1" dirty="0">
                <a:solidFill>
                  <a:schemeClr val="tx1"/>
                </a:solidFill>
              </a:rPr>
              <a:t>, </a:t>
            </a:r>
            <a:r>
              <a:rPr lang="en-US" b="1" i="1" dirty="0">
                <a:solidFill>
                  <a:schemeClr val="tx1"/>
                </a:solidFill>
              </a:rPr>
              <a:t>W</a:t>
            </a:r>
            <a:r>
              <a:rPr lang="ru-RU" b="1" i="1" dirty="0">
                <a:solidFill>
                  <a:schemeClr val="tx1"/>
                </a:solidFill>
              </a:rPr>
              <a:t> и их оксиды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7C9C4E77-7D4B-4752-A394-CD28EAD1B637}"/>
              </a:ext>
            </a:extLst>
          </p:cNvPr>
          <p:cNvSpPr/>
          <p:nvPr/>
        </p:nvSpPr>
        <p:spPr>
          <a:xfrm>
            <a:off x="169800" y="3554860"/>
            <a:ext cx="1882066" cy="8078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дегидро-гидрирующие</a:t>
            </a:r>
            <a:r>
              <a:rPr lang="ru-RU" dirty="0"/>
              <a:t> свойства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4914B85A-72E5-4DBF-8750-84BEDD2F1FBF}"/>
              </a:ext>
            </a:extLst>
          </p:cNvPr>
          <p:cNvSpPr/>
          <p:nvPr/>
        </p:nvSpPr>
        <p:spPr>
          <a:xfrm>
            <a:off x="2197507" y="3554860"/>
            <a:ext cx="3939745" cy="1382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обусловлено наличием на их поверхности свободных электронов, способствующих адсорбции, хемосорбции, </a:t>
            </a:r>
            <a:r>
              <a:rPr lang="ru-RU" dirty="0" err="1"/>
              <a:t>гомолитическому</a:t>
            </a:r>
            <a:r>
              <a:rPr lang="ru-RU" dirty="0"/>
              <a:t> распаду органических молекул</a:t>
            </a:r>
          </a:p>
        </p:txBody>
      </p:sp>
      <p:sp>
        <p:nvSpPr>
          <p:cNvPr id="21" name="Стрелка: вниз 20">
            <a:extLst>
              <a:ext uri="{FF2B5EF4-FFF2-40B4-BE49-F238E27FC236}">
                <a16:creationId xmlns:a16="http://schemas.microsoft.com/office/drawing/2014/main" id="{F02446A0-DDF1-4945-A7DC-AA17DE397F75}"/>
              </a:ext>
            </a:extLst>
          </p:cNvPr>
          <p:cNvSpPr/>
          <p:nvPr/>
        </p:nvSpPr>
        <p:spPr>
          <a:xfrm>
            <a:off x="1789158" y="3365575"/>
            <a:ext cx="213064" cy="59002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: вниз 21">
            <a:extLst>
              <a:ext uri="{FF2B5EF4-FFF2-40B4-BE49-F238E27FC236}">
                <a16:creationId xmlns:a16="http://schemas.microsoft.com/office/drawing/2014/main" id="{9D18661D-029B-40BB-904F-C2A55604E1D5}"/>
              </a:ext>
            </a:extLst>
          </p:cNvPr>
          <p:cNvSpPr/>
          <p:nvPr/>
        </p:nvSpPr>
        <p:spPr>
          <a:xfrm>
            <a:off x="2467283" y="3333565"/>
            <a:ext cx="213064" cy="59002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8C1D1694-526C-4D49-ADE8-4B3D1B13A39B}"/>
              </a:ext>
            </a:extLst>
          </p:cNvPr>
          <p:cNvSpPr/>
          <p:nvPr/>
        </p:nvSpPr>
        <p:spPr>
          <a:xfrm>
            <a:off x="97760" y="4996235"/>
            <a:ext cx="6039492" cy="17111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Сочетание </a:t>
            </a:r>
            <a:r>
              <a:rPr lang="ru-RU" dirty="0" err="1">
                <a:solidFill>
                  <a:schemeClr val="tx1"/>
                </a:solidFill>
              </a:rPr>
              <a:t>Ni</a:t>
            </a:r>
            <a:r>
              <a:rPr lang="ru-RU" dirty="0">
                <a:solidFill>
                  <a:schemeClr val="tx1"/>
                </a:solidFill>
              </a:rPr>
              <a:t> или Со с Мо или W придает смесям и сплавам </a:t>
            </a:r>
            <a:r>
              <a:rPr lang="ru-RU" b="1" dirty="0">
                <a:solidFill>
                  <a:schemeClr val="tx1"/>
                </a:solidFill>
              </a:rPr>
              <a:t>бифункциональные свойства - </a:t>
            </a:r>
            <a:r>
              <a:rPr lang="ru-RU" dirty="0">
                <a:solidFill>
                  <a:schemeClr val="tx1"/>
                </a:solidFill>
              </a:rPr>
              <a:t>способность осуществлять одновременно и </a:t>
            </a:r>
            <a:r>
              <a:rPr lang="ru-RU" dirty="0" err="1">
                <a:solidFill>
                  <a:schemeClr val="tx1"/>
                </a:solidFill>
              </a:rPr>
              <a:t>гомолитические</a:t>
            </a:r>
            <a:r>
              <a:rPr lang="ru-RU" dirty="0">
                <a:solidFill>
                  <a:schemeClr val="tx1"/>
                </a:solidFill>
              </a:rPr>
              <a:t> и </a:t>
            </a:r>
            <a:r>
              <a:rPr lang="ru-RU" dirty="0" err="1">
                <a:solidFill>
                  <a:schemeClr val="tx1"/>
                </a:solidFill>
              </a:rPr>
              <a:t>гетеролитические</a:t>
            </a:r>
            <a:r>
              <a:rPr lang="ru-RU" dirty="0">
                <a:solidFill>
                  <a:schemeClr val="tx1"/>
                </a:solidFill>
              </a:rPr>
              <a:t> реакции и стойкость по отношению к отравляющему действию сернистых и азотистых соединений, содержащихся в нефтяном сырье.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E6B5C661-D575-4751-BB53-28FA5F516511}"/>
              </a:ext>
            </a:extLst>
          </p:cNvPr>
          <p:cNvSpPr/>
          <p:nvPr/>
        </p:nvSpPr>
        <p:spPr>
          <a:xfrm>
            <a:off x="7459743" y="3023313"/>
            <a:ext cx="3125426" cy="57663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chemeClr val="tx1"/>
                </a:solidFill>
              </a:rPr>
              <a:t>Носители</a:t>
            </a:r>
          </a:p>
        </p:txBody>
      </p:sp>
      <p:sp>
        <p:nvSpPr>
          <p:cNvPr id="25" name="Облачко с текстом: овальное 24">
            <a:extLst>
              <a:ext uri="{FF2B5EF4-FFF2-40B4-BE49-F238E27FC236}">
                <a16:creationId xmlns:a16="http://schemas.microsoft.com/office/drawing/2014/main" id="{A511400F-8723-45D3-8752-DC21B6632FA2}"/>
              </a:ext>
            </a:extLst>
          </p:cNvPr>
          <p:cNvSpPr/>
          <p:nvPr/>
        </p:nvSpPr>
        <p:spPr>
          <a:xfrm>
            <a:off x="9210591" y="2461397"/>
            <a:ext cx="2827541" cy="675039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>
                <a:solidFill>
                  <a:schemeClr val="tx1"/>
                </a:solidFill>
              </a:rPr>
              <a:t>позволяет снизить содержание АК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4119A01F-8442-442C-9C1C-260C46B00BF9}"/>
              </a:ext>
            </a:extLst>
          </p:cNvPr>
          <p:cNvSpPr/>
          <p:nvPr/>
        </p:nvSpPr>
        <p:spPr>
          <a:xfrm>
            <a:off x="6189766" y="3641391"/>
            <a:ext cx="2614465" cy="5766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tx1"/>
                </a:solidFill>
              </a:rPr>
              <a:t>нейтральные 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441316DF-4168-4DFA-B397-F8FBD4EFF03A}"/>
              </a:ext>
            </a:extLst>
          </p:cNvPr>
          <p:cNvSpPr/>
          <p:nvPr/>
        </p:nvSpPr>
        <p:spPr>
          <a:xfrm>
            <a:off x="9092399" y="3663444"/>
            <a:ext cx="2476882" cy="5766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tx1"/>
                </a:solidFill>
              </a:rPr>
              <a:t>кислотные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EFBEFD87-87A6-433B-90FD-47E2E78422D9}"/>
              </a:ext>
            </a:extLst>
          </p:cNvPr>
          <p:cNvSpPr/>
          <p:nvPr/>
        </p:nvSpPr>
        <p:spPr>
          <a:xfrm>
            <a:off x="6189766" y="4410873"/>
            <a:ext cx="2521258" cy="7458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23DAB56-A0F1-428E-B10F-7274BF1BE9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977" y="4623009"/>
            <a:ext cx="2459532" cy="321600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735E11BD-5926-4BDC-8CD4-25AC765CEB2F}"/>
              </a:ext>
            </a:extLst>
          </p:cNvPr>
          <p:cNvSpPr/>
          <p:nvPr/>
        </p:nvSpPr>
        <p:spPr>
          <a:xfrm>
            <a:off x="6189766" y="5156745"/>
            <a:ext cx="2521258" cy="4869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>
                <a:solidFill>
                  <a:schemeClr val="tx1"/>
                </a:solidFill>
              </a:rPr>
              <a:t>не придают каталитических свойств</a:t>
            </a:r>
          </a:p>
        </p:txBody>
      </p:sp>
      <p:sp>
        <p:nvSpPr>
          <p:cNvPr id="31" name="Стрелка: вниз 30">
            <a:extLst>
              <a:ext uri="{FF2B5EF4-FFF2-40B4-BE49-F238E27FC236}">
                <a16:creationId xmlns:a16="http://schemas.microsoft.com/office/drawing/2014/main" id="{D4B7AAA6-D4D6-4359-90C2-B54B748002CE}"/>
              </a:ext>
            </a:extLst>
          </p:cNvPr>
          <p:cNvSpPr/>
          <p:nvPr/>
        </p:nvSpPr>
        <p:spPr>
          <a:xfrm>
            <a:off x="6354493" y="4136096"/>
            <a:ext cx="344740" cy="3969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6DE70988-4EC6-4C7F-879F-7604188B4539}"/>
              </a:ext>
            </a:extLst>
          </p:cNvPr>
          <p:cNvSpPr/>
          <p:nvPr/>
        </p:nvSpPr>
        <p:spPr>
          <a:xfrm>
            <a:off x="8935911" y="4299614"/>
            <a:ext cx="3234918" cy="104826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синтетические аморфные алюмосиликаты, цеолиты, силикаты и фосфаты магния и циркония 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C3ADFDEA-96E2-4584-B0CF-2FBC732C04E9}"/>
              </a:ext>
            </a:extLst>
          </p:cNvPr>
          <p:cNvSpPr/>
          <p:nvPr/>
        </p:nvSpPr>
        <p:spPr>
          <a:xfrm>
            <a:off x="8942217" y="5347875"/>
            <a:ext cx="3222306" cy="8398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>
                <a:solidFill>
                  <a:schemeClr val="tx1"/>
                </a:solidFill>
              </a:rPr>
              <a:t>придают дополнительные свойства в реакциях изомеризации и крекинга</a:t>
            </a:r>
          </a:p>
        </p:txBody>
      </p:sp>
      <p:sp>
        <p:nvSpPr>
          <p:cNvPr id="34" name="Стрелка: вниз 33">
            <a:extLst>
              <a:ext uri="{FF2B5EF4-FFF2-40B4-BE49-F238E27FC236}">
                <a16:creationId xmlns:a16="http://schemas.microsoft.com/office/drawing/2014/main" id="{6A19E3A8-33FD-4EE5-BD86-C132BFF689C7}"/>
              </a:ext>
            </a:extLst>
          </p:cNvPr>
          <p:cNvSpPr/>
          <p:nvPr/>
        </p:nvSpPr>
        <p:spPr>
          <a:xfrm>
            <a:off x="11224542" y="4062528"/>
            <a:ext cx="344739" cy="3670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FC8D2DE7-7305-4B12-9747-8204BFB9D830}"/>
              </a:ext>
            </a:extLst>
          </p:cNvPr>
          <p:cNvSpPr/>
          <p:nvPr/>
        </p:nvSpPr>
        <p:spPr>
          <a:xfrm>
            <a:off x="6417688" y="6205006"/>
            <a:ext cx="5683639" cy="576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 Катализаторы </a:t>
            </a:r>
            <a:r>
              <a:rPr lang="ru-RU" dirty="0"/>
              <a:t>на носителях изготавливают в виде таблеток, шариков или микросфер</a:t>
            </a:r>
          </a:p>
        </p:txBody>
      </p:sp>
    </p:spTree>
    <p:extLst>
      <p:ext uri="{BB962C8B-B14F-4D97-AF65-F5344CB8AC3E}">
        <p14:creationId xmlns:p14="http://schemas.microsoft.com/office/powerpoint/2010/main" val="3741259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F4867B5-03B1-4479-BD5E-17EB5522F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9456" y="0"/>
            <a:ext cx="6386004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09226E0-CA26-456B-9555-699943AABF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36207" cy="1802167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845F259-9588-44FD-BDF2-421A7C74F0F7}"/>
              </a:ext>
            </a:extLst>
          </p:cNvPr>
          <p:cNvSpPr/>
          <p:nvPr/>
        </p:nvSpPr>
        <p:spPr>
          <a:xfrm>
            <a:off x="79703" y="1861003"/>
            <a:ext cx="5122416" cy="13027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/>
              <a:t>Приготовление катализаторов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/>
              <a:t> типа ГКД - методом </a:t>
            </a:r>
            <a:r>
              <a:rPr lang="ru-RU" dirty="0" err="1"/>
              <a:t>соосаждения</a:t>
            </a:r>
            <a:r>
              <a:rPr lang="ru-RU" dirty="0"/>
              <a:t>,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/>
              <a:t> типа ГП — методом пропитки оксида алюминия.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47A284A-6AF5-4634-BEC5-E691445F69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103" y="3222637"/>
            <a:ext cx="4572000" cy="53039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BE80788-1A0A-46E6-89F6-7E53F84682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5234" y="3694200"/>
            <a:ext cx="5066673" cy="314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065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2DC7461-7133-4478-8D21-76DB5E0FE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41" y="790113"/>
            <a:ext cx="7031115" cy="4841867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366E9EF-200A-474A-AF47-91059C901414}"/>
              </a:ext>
            </a:extLst>
          </p:cNvPr>
          <p:cNvSpPr/>
          <p:nvPr/>
        </p:nvSpPr>
        <p:spPr>
          <a:xfrm>
            <a:off x="306278" y="221942"/>
            <a:ext cx="6862439" cy="56817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Причины дезактивации катализатора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7C489A3-D9CF-4A37-B952-DD9FE7D4E343}"/>
              </a:ext>
            </a:extLst>
          </p:cNvPr>
          <p:cNvSpPr/>
          <p:nvPr/>
        </p:nvSpPr>
        <p:spPr>
          <a:xfrm>
            <a:off x="7696940" y="1606858"/>
            <a:ext cx="4273119" cy="85225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Регенерация катализатора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EFFA262-D3BA-42E2-A726-FD0AAC83C68E}"/>
              </a:ext>
            </a:extLst>
          </p:cNvPr>
          <p:cNvSpPr/>
          <p:nvPr/>
        </p:nvSpPr>
        <p:spPr>
          <a:xfrm>
            <a:off x="7745766" y="2459115"/>
            <a:ext cx="4175465" cy="11674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tx1"/>
                </a:solidFill>
              </a:rPr>
              <a:t>Газовоздушный </a:t>
            </a:r>
            <a:r>
              <a:rPr lang="ru-RU" sz="2000" dirty="0">
                <a:solidFill>
                  <a:schemeClr val="tx1"/>
                </a:solidFill>
              </a:rPr>
              <a:t>(</a:t>
            </a:r>
            <a:r>
              <a:rPr lang="ru-RU" sz="2000" dirty="0" err="1">
                <a:solidFill>
                  <a:schemeClr val="tx1"/>
                </a:solidFill>
              </a:rPr>
              <a:t>инерт</a:t>
            </a:r>
            <a:r>
              <a:rPr lang="ru-RU" sz="2000" dirty="0">
                <a:solidFill>
                  <a:schemeClr val="tx1"/>
                </a:solidFill>
              </a:rPr>
              <a:t> + воздух);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tx1"/>
                </a:solidFill>
              </a:rPr>
              <a:t>Паровоздушный</a:t>
            </a:r>
            <a:r>
              <a:rPr lang="ru-RU" sz="2000" dirty="0">
                <a:solidFill>
                  <a:schemeClr val="tx1"/>
                </a:solidFill>
              </a:rPr>
              <a:t> (неприменим для цеолитсодержащих кат-в)</a:t>
            </a:r>
          </a:p>
        </p:txBody>
      </p:sp>
    </p:spTree>
    <p:extLst>
      <p:ext uri="{BB962C8B-B14F-4D97-AF65-F5344CB8AC3E}">
        <p14:creationId xmlns:p14="http://schemas.microsoft.com/office/powerpoint/2010/main" val="12534522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388</Words>
  <Application>Microsoft Office PowerPoint</Application>
  <PresentationFormat>Широкоэкранный</PresentationFormat>
  <Paragraphs>71</Paragraphs>
  <Slides>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Тема Office</vt:lpstr>
      <vt:lpstr>Катализаторы процессов гидрообессеривания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Катализаторы процессов гидрообессеривания</dc:title>
  <dc:creator>Gulzat Aitkaliyeva</dc:creator>
  <cp:lastModifiedBy>Gulzat Aitkaliyeva</cp:lastModifiedBy>
  <cp:revision>54</cp:revision>
  <dcterms:created xsi:type="dcterms:W3CDTF">2021-10-20T05:13:40Z</dcterms:created>
  <dcterms:modified xsi:type="dcterms:W3CDTF">2021-10-20T12:42:01Z</dcterms:modified>
</cp:coreProperties>
</file>