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60" r:id="rId4"/>
    <p:sldId id="258" r:id="rId5"/>
    <p:sldId id="259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386" autoAdjust="0"/>
  </p:normalViewPr>
  <p:slideViewPr>
    <p:cSldViewPr snapToGrid="0">
      <p:cViewPr varScale="1">
        <p:scale>
          <a:sx n="108" d="100"/>
          <a:sy n="108" d="100"/>
        </p:scale>
        <p:origin x="67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A733294-D85A-46B5-B0AB-31513605252B}" type="datetimeFigureOut">
              <a:rPr lang="ru-RU" smtClean="0"/>
              <a:t>03.11.2021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CE44810-C56F-449E-8FF5-DD63536CDE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02382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CE44810-C56F-449E-8FF5-DD63536CDE2B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646311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CE44810-C56F-449E-8FF5-DD63536CDE2B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71187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C7807FC-1E0F-4484-8581-0E54A541C50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AEADA305-FFB2-4ECB-B8A5-D392437E7F8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65DDE36-0EC7-423C-B982-3B61145F56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A2AD6-3F93-490F-9E16-115A11BCECD9}" type="datetimeFigureOut">
              <a:rPr lang="ru-RU" smtClean="0"/>
              <a:t>03.11.2021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139E755-AA97-4E50-B50B-7D6015B121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E46D412-3000-4096-8C53-E58E8F041D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65D5C-95B1-41DB-BAD6-2DAEBDF1549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044253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0D2D3F0-FAD3-40E9-8E9A-0D0D455A70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6B491144-9C41-4747-877A-64675626513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3698A85-79AE-451F-9BCF-47C31375FA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A2AD6-3F93-490F-9E16-115A11BCECD9}" type="datetimeFigureOut">
              <a:rPr lang="ru-RU" smtClean="0"/>
              <a:t>03.11.2021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16BA5F8-0218-46AD-BFA5-C7355EBABE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07A539F-E65A-4446-BDA0-1CAA043A63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65D5C-95B1-41DB-BAD6-2DAEBDF1549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38642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4BD8075E-2B0B-4AA0-B625-0362299CDAC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57DE8C9A-76E0-49B0-85D3-D5E31050C62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7A1EF72-522C-4221-BF54-EDC46D3DF5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A2AD6-3F93-490F-9E16-115A11BCECD9}" type="datetimeFigureOut">
              <a:rPr lang="ru-RU" smtClean="0"/>
              <a:t>03.11.2021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BA1942D-4590-4B4A-871C-DB8082DF40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189A68B-88C5-49FD-998D-E8FCB94498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65D5C-95B1-41DB-BAD6-2DAEBDF1549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376115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C6C1FA0-3328-42BE-9115-20AA465E2A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EB1D736-C668-4D22-A317-41AD22B734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1F11ABC-9FC9-4544-A3BB-6162EA7442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A2AD6-3F93-490F-9E16-115A11BCECD9}" type="datetimeFigureOut">
              <a:rPr lang="ru-RU" smtClean="0"/>
              <a:t>03.11.2021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3244493-7658-4620-ADE5-B55A17711B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B5436C8-46B9-4F18-B1C7-0B51A58BC5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65D5C-95B1-41DB-BAD6-2DAEBDF1549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553941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6A17FC1-1F42-4571-979B-26A95118C6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C3EAD90B-41EE-4E62-A1E6-8C7DE42366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7CD3425-03D9-4860-9306-B38B7EF295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A2AD6-3F93-490F-9E16-115A11BCECD9}" type="datetimeFigureOut">
              <a:rPr lang="ru-RU" smtClean="0"/>
              <a:t>03.11.2021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5B0F17F-8090-4730-A907-F85B217AAB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D3E5A45-8E8B-4119-9A00-C576A7A7E3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65D5C-95B1-41DB-BAD6-2DAEBDF1549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91811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E713FE8-4ACB-49DF-9B3D-D9BC4549E3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4297A22-EBBE-4BD9-8E25-22F946A114A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8D909C30-C622-484B-8E2A-4A245877EED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C16B1D2A-3A61-4DED-9729-E046E3485D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A2AD6-3F93-490F-9E16-115A11BCECD9}" type="datetimeFigureOut">
              <a:rPr lang="ru-RU" smtClean="0"/>
              <a:t>03.11.2021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2FF26A4C-2C91-43B2-A32A-242E1007E3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0E721954-E45F-4C9D-ADC8-B02589B3F1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65D5C-95B1-41DB-BAD6-2DAEBDF1549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792240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0EA5C34-5DC0-4EF8-838C-42B46CA7B4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0D343EF4-1A77-4097-B2B1-F70FC489B6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8C313E05-0ED3-4F27-B955-FA8D1539628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11C3043F-0D5F-4AA4-8C37-6B7341DAEAE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79908C89-FF17-4D39-81C7-A7D778C0AD6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9870D75A-A49B-40D5-BA0B-B5383B3114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A2AD6-3F93-490F-9E16-115A11BCECD9}" type="datetimeFigureOut">
              <a:rPr lang="ru-RU" smtClean="0"/>
              <a:t>03.11.2021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AB30A44D-3BAA-44FF-8AC8-388AB4F003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F36FA485-C36B-4465-8FF3-AD1264F18A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65D5C-95B1-41DB-BAD6-2DAEBDF1549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25591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DCC9CE7-35F1-476F-AA5C-DF00123297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D0D534D2-99C9-457E-AFEE-9A6032A278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A2AD6-3F93-490F-9E16-115A11BCECD9}" type="datetimeFigureOut">
              <a:rPr lang="ru-RU" smtClean="0"/>
              <a:t>03.11.2021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4C80C080-DAC6-49B0-A48A-1CDCD0D205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684FCA25-C69B-4BD2-898C-79FA575971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65D5C-95B1-41DB-BAD6-2DAEBDF1549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96417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FE97CF31-B8A2-403E-9C8F-7534932BD3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A2AD6-3F93-490F-9E16-115A11BCECD9}" type="datetimeFigureOut">
              <a:rPr lang="ru-RU" smtClean="0"/>
              <a:t>03.11.2021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76C406AB-A67F-4AB7-BEFF-5F7FA05868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9785114E-579A-4657-83C1-383037F96F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65D5C-95B1-41DB-BAD6-2DAEBDF1549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875272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A1CEB1B-A287-4410-8562-5B8AC9E67F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3BC6852-5E5C-4611-882E-ACC2E6C3CC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0B9DCEC6-0714-44DC-A037-288650B7A8B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45ED2FC5-50E2-4B8D-80E8-DDD829C73B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A2AD6-3F93-490F-9E16-115A11BCECD9}" type="datetimeFigureOut">
              <a:rPr lang="ru-RU" smtClean="0"/>
              <a:t>03.11.2021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D3F44118-4E75-437F-A37F-6731495250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991753D1-3184-47DF-9741-3A0805F3C0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65D5C-95B1-41DB-BAD6-2DAEBDF1549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46077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A2401BF-0DF6-4E40-8F52-3EC1C664B4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40420280-5311-4291-8D55-438364E5285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2B241F3B-1823-44CE-AE06-94B94DEF92A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EC51DA83-A43A-4E16-A1C2-47CFE3F388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A2AD6-3F93-490F-9E16-115A11BCECD9}" type="datetimeFigureOut">
              <a:rPr lang="ru-RU" smtClean="0"/>
              <a:t>03.11.2021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06F46F3B-5594-4CB2-A149-EA8CF9BD74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63EC6DDA-F146-4896-99FB-BF50248544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65D5C-95B1-41DB-BAD6-2DAEBDF1549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64081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2E4E7E5-3D37-4E36-B5A3-712110BCBF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5B152B5F-FDE3-48FE-AD3D-D062E14B345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2119C8B-7490-4A0D-B9EF-9931D3666D1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FA2AD6-3F93-490F-9E16-115A11BCECD9}" type="datetimeFigureOut">
              <a:rPr lang="ru-RU" smtClean="0"/>
              <a:t>03.11.2021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C39F2B4-19A4-46EF-91AA-69EBC4F9BC3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D801241-ECB2-4650-8564-089FFB56EF8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965D5C-95B1-41DB-BAD6-2DAEBDF1549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47567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e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emf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423FC14-CB96-4B9E-92AB-3BC3C9EEDF2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sz="4400" b="1" i="1" dirty="0"/>
              <a:t>Задачи и основные катализаторы процесса изомеризации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C5633AC1-23BF-4D56-B87A-EEE67534A21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535106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DA876F49-E343-4454-AC7C-F2CA4C81C052}"/>
              </a:ext>
            </a:extLst>
          </p:cNvPr>
          <p:cNvSpPr/>
          <p:nvPr/>
        </p:nvSpPr>
        <p:spPr>
          <a:xfrm>
            <a:off x="0" y="54341"/>
            <a:ext cx="7865616" cy="102980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tx1"/>
                </a:solidFill>
              </a:rPr>
              <a:t>Снижение температуры благоприятствует </a:t>
            </a:r>
            <a:r>
              <a:rPr lang="ru-RU" dirty="0">
                <a:solidFill>
                  <a:schemeClr val="tx1"/>
                </a:solidFill>
              </a:rPr>
              <a:t>образованию разветвленных </a:t>
            </a:r>
            <a:r>
              <a:rPr lang="ru-RU" dirty="0" err="1">
                <a:solidFill>
                  <a:schemeClr val="tx1"/>
                </a:solidFill>
              </a:rPr>
              <a:t>алканов</a:t>
            </a:r>
            <a:r>
              <a:rPr lang="ru-RU" dirty="0">
                <a:solidFill>
                  <a:schemeClr val="tx1"/>
                </a:solidFill>
              </a:rPr>
              <a:t>, но при этом снижается скорость реакции</a:t>
            </a: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A3E5F99E-D36D-4B20-AF92-854E41554693}"/>
              </a:ext>
            </a:extLst>
          </p:cNvPr>
          <p:cNvSpPr/>
          <p:nvPr/>
        </p:nvSpPr>
        <p:spPr>
          <a:xfrm>
            <a:off x="1207363" y="1331573"/>
            <a:ext cx="7803472" cy="94103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tx1"/>
                </a:solidFill>
              </a:rPr>
              <a:t>Понижение давления</a:t>
            </a:r>
            <a:r>
              <a:rPr lang="ru-RU" dirty="0">
                <a:solidFill>
                  <a:schemeClr val="tx1"/>
                </a:solidFill>
              </a:rPr>
              <a:t> при низких значениях температуры тоже приводит к увеличению выхода разветвленных </a:t>
            </a:r>
            <a:r>
              <a:rPr lang="ru-RU" dirty="0" err="1">
                <a:solidFill>
                  <a:schemeClr val="tx1"/>
                </a:solidFill>
              </a:rPr>
              <a:t>алканов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AC395C4C-2076-49FA-A1A2-66B7610C49FF}"/>
              </a:ext>
            </a:extLst>
          </p:cNvPr>
          <p:cNvSpPr/>
          <p:nvPr/>
        </p:nvSpPr>
        <p:spPr>
          <a:xfrm>
            <a:off x="5331042" y="2316420"/>
            <a:ext cx="6414116" cy="67914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</a:rPr>
              <a:t>Однако для повышения продолжительности рабочего цикла катализатора процесс проводят в среде ВСГ</a:t>
            </a:r>
          </a:p>
        </p:txBody>
      </p:sp>
      <p:sp>
        <p:nvSpPr>
          <p:cNvPr id="7" name="Стрелка: изогнутая вверх 6">
            <a:extLst>
              <a:ext uri="{FF2B5EF4-FFF2-40B4-BE49-F238E27FC236}">
                <a16:creationId xmlns:a16="http://schemas.microsoft.com/office/drawing/2014/main" id="{750E0F4C-FD1D-417C-AEF5-510CA8672D2F}"/>
              </a:ext>
            </a:extLst>
          </p:cNvPr>
          <p:cNvSpPr/>
          <p:nvPr/>
        </p:nvSpPr>
        <p:spPr>
          <a:xfrm rot="16200000">
            <a:off x="8922058" y="1775609"/>
            <a:ext cx="639193" cy="461639"/>
          </a:xfrm>
          <a:prstGeom prst="ben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B0DBF484-9800-4A17-803F-6EC594BC42A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5624" y="4922595"/>
            <a:ext cx="8824406" cy="1842265"/>
          </a:xfrm>
          <a:prstGeom prst="rect">
            <a:avLst/>
          </a:prstGeom>
        </p:spPr>
      </p:pic>
      <p:sp>
        <p:nvSpPr>
          <p:cNvPr id="9" name="Облачко с текстом: овальное 8">
            <a:extLst>
              <a:ext uri="{FF2B5EF4-FFF2-40B4-BE49-F238E27FC236}">
                <a16:creationId xmlns:a16="http://schemas.microsoft.com/office/drawing/2014/main" id="{9B9A02CF-D1FE-4B5B-BEE2-7D2744201A59}"/>
              </a:ext>
            </a:extLst>
          </p:cNvPr>
          <p:cNvSpPr/>
          <p:nvPr/>
        </p:nvSpPr>
        <p:spPr>
          <a:xfrm>
            <a:off x="1052005" y="3369154"/>
            <a:ext cx="2725444" cy="1553441"/>
          </a:xfrm>
          <a:prstGeom prst="wedgeEllipseCallou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</a:rPr>
              <a:t>отщепление водорода на металлическом центре</a:t>
            </a:r>
          </a:p>
          <a:p>
            <a:pPr algn="ctr"/>
            <a:r>
              <a:rPr lang="ru-RU" dirty="0">
                <a:solidFill>
                  <a:schemeClr val="tx1"/>
                </a:solidFill>
              </a:rPr>
              <a:t>катализатора</a:t>
            </a:r>
          </a:p>
        </p:txBody>
      </p:sp>
      <p:sp>
        <p:nvSpPr>
          <p:cNvPr id="10" name="Стрелка: вниз 9">
            <a:extLst>
              <a:ext uri="{FF2B5EF4-FFF2-40B4-BE49-F238E27FC236}">
                <a16:creationId xmlns:a16="http://schemas.microsoft.com/office/drawing/2014/main" id="{48CDA360-ED24-4FE0-AE99-49E91A38A47F}"/>
              </a:ext>
            </a:extLst>
          </p:cNvPr>
          <p:cNvSpPr/>
          <p:nvPr/>
        </p:nvSpPr>
        <p:spPr>
          <a:xfrm>
            <a:off x="1281340" y="5621858"/>
            <a:ext cx="124287" cy="53266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id="{707F82A6-690A-4FF5-A45A-AC7E322E5457}"/>
              </a:ext>
            </a:extLst>
          </p:cNvPr>
          <p:cNvSpPr/>
          <p:nvPr/>
        </p:nvSpPr>
        <p:spPr>
          <a:xfrm>
            <a:off x="11833" y="6154518"/>
            <a:ext cx="2539014" cy="61034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i="1" dirty="0">
                <a:solidFill>
                  <a:schemeClr val="tx1"/>
                </a:solidFill>
              </a:rPr>
              <a:t>образуется олефин</a:t>
            </a:r>
          </a:p>
        </p:txBody>
      </p:sp>
      <p:sp>
        <p:nvSpPr>
          <p:cNvPr id="12" name="Облачко с текстом: овальное 11">
            <a:extLst>
              <a:ext uri="{FF2B5EF4-FFF2-40B4-BE49-F238E27FC236}">
                <a16:creationId xmlns:a16="http://schemas.microsoft.com/office/drawing/2014/main" id="{BF5109E9-5144-407B-929D-64DB2FB79C69}"/>
              </a:ext>
            </a:extLst>
          </p:cNvPr>
          <p:cNvSpPr/>
          <p:nvPr/>
        </p:nvSpPr>
        <p:spPr>
          <a:xfrm>
            <a:off x="3338006" y="3690672"/>
            <a:ext cx="3986072" cy="1151769"/>
          </a:xfrm>
          <a:prstGeom prst="wedgeEllipseCallou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</a:rPr>
              <a:t>на кислотном</a:t>
            </a:r>
          </a:p>
          <a:p>
            <a:pPr algn="ctr"/>
            <a:r>
              <a:rPr lang="ru-RU" dirty="0">
                <a:solidFill>
                  <a:schemeClr val="tx1"/>
                </a:solidFill>
              </a:rPr>
              <a:t>центре превращается в</a:t>
            </a:r>
          </a:p>
          <a:p>
            <a:pPr algn="ctr"/>
            <a:r>
              <a:rPr lang="ru-RU" dirty="0" err="1">
                <a:solidFill>
                  <a:schemeClr val="tx1"/>
                </a:solidFill>
              </a:rPr>
              <a:t>карбений</a:t>
            </a:r>
            <a:r>
              <a:rPr lang="ru-RU" dirty="0">
                <a:solidFill>
                  <a:schemeClr val="tx1"/>
                </a:solidFill>
              </a:rPr>
              <a:t>- ион и легко </a:t>
            </a:r>
            <a:r>
              <a:rPr lang="ru-RU" dirty="0" err="1">
                <a:solidFill>
                  <a:schemeClr val="tx1"/>
                </a:solidFill>
              </a:rPr>
              <a:t>изомеризуется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3" name="Прямоугольник 12">
            <a:extLst>
              <a:ext uri="{FF2B5EF4-FFF2-40B4-BE49-F238E27FC236}">
                <a16:creationId xmlns:a16="http://schemas.microsoft.com/office/drawing/2014/main" id="{A9C84026-D244-4902-89FB-6D5F63B32605}"/>
              </a:ext>
            </a:extLst>
          </p:cNvPr>
          <p:cNvSpPr/>
          <p:nvPr/>
        </p:nvSpPr>
        <p:spPr>
          <a:xfrm>
            <a:off x="7865616" y="3533893"/>
            <a:ext cx="4256847" cy="138870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</a:rPr>
              <a:t>изомерные </a:t>
            </a:r>
            <a:r>
              <a:rPr lang="ru-RU" dirty="0" err="1">
                <a:solidFill>
                  <a:schemeClr val="tx1"/>
                </a:solidFill>
              </a:rPr>
              <a:t>карбений</a:t>
            </a:r>
            <a:r>
              <a:rPr lang="ru-RU" dirty="0">
                <a:solidFill>
                  <a:schemeClr val="tx1"/>
                </a:solidFill>
              </a:rPr>
              <a:t> ионы, возвращая протон кислотному центру катализатора, превращаются в олефины, которые затем </a:t>
            </a:r>
            <a:r>
              <a:rPr lang="ru-RU" dirty="0" err="1">
                <a:solidFill>
                  <a:schemeClr val="tx1"/>
                </a:solidFill>
              </a:rPr>
              <a:t>гидрируются</a:t>
            </a:r>
            <a:r>
              <a:rPr lang="ru-RU" dirty="0">
                <a:solidFill>
                  <a:schemeClr val="tx1"/>
                </a:solidFill>
              </a:rPr>
              <a:t> на металлических центрах</a:t>
            </a:r>
          </a:p>
          <a:p>
            <a:pPr algn="ctr"/>
            <a:r>
              <a:rPr lang="ru-RU" dirty="0">
                <a:solidFill>
                  <a:schemeClr val="tx1"/>
                </a:solidFill>
              </a:rPr>
              <a:t>катализаторов изомеризации</a:t>
            </a:r>
          </a:p>
        </p:txBody>
      </p:sp>
      <p:sp>
        <p:nvSpPr>
          <p:cNvPr id="14" name="Стрелка: изогнутая вверх 13">
            <a:extLst>
              <a:ext uri="{FF2B5EF4-FFF2-40B4-BE49-F238E27FC236}">
                <a16:creationId xmlns:a16="http://schemas.microsoft.com/office/drawing/2014/main" id="{96BA0227-3605-46DD-B5CE-A5EFAF45F8E9}"/>
              </a:ext>
            </a:extLst>
          </p:cNvPr>
          <p:cNvSpPr/>
          <p:nvPr/>
        </p:nvSpPr>
        <p:spPr>
          <a:xfrm rot="10800000">
            <a:off x="7388443" y="4051092"/>
            <a:ext cx="479394" cy="871502"/>
          </a:xfrm>
          <a:prstGeom prst="bentUpArrow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108792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D90A25B9-1BF5-4B1B-AD71-51F895923B4F}"/>
              </a:ext>
            </a:extLst>
          </p:cNvPr>
          <p:cNvSpPr/>
          <p:nvPr/>
        </p:nvSpPr>
        <p:spPr>
          <a:xfrm>
            <a:off x="71022" y="932155"/>
            <a:ext cx="4474346" cy="9543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i="1" dirty="0"/>
              <a:t>Высокотемпературная изомеризация</a:t>
            </a:r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2BD8B4AF-8BBC-4A71-87A2-A806B2F0EB12}"/>
              </a:ext>
            </a:extLst>
          </p:cNvPr>
          <p:cNvSpPr/>
          <p:nvPr/>
        </p:nvSpPr>
        <p:spPr>
          <a:xfrm>
            <a:off x="5069150" y="506026"/>
            <a:ext cx="6764784" cy="2176693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dirty="0">
                <a:solidFill>
                  <a:schemeClr val="tx1"/>
                </a:solidFill>
              </a:rPr>
              <a:t>Т= 350-420</a:t>
            </a:r>
            <a:r>
              <a:rPr lang="ru-RU" baseline="30000" dirty="0">
                <a:solidFill>
                  <a:schemeClr val="tx1"/>
                </a:solidFill>
              </a:rPr>
              <a:t>0</a:t>
            </a:r>
            <a:r>
              <a:rPr lang="ru-RU" dirty="0">
                <a:solidFill>
                  <a:schemeClr val="tx1"/>
                </a:solidFill>
              </a:rPr>
              <a:t>С;</a:t>
            </a:r>
          </a:p>
          <a:p>
            <a:pPr algn="just"/>
            <a:r>
              <a:rPr lang="ru-RU" dirty="0">
                <a:solidFill>
                  <a:schemeClr val="tx1"/>
                </a:solidFill>
              </a:rPr>
              <a:t>Катализаторы - бифункциональные катализаторы металл – оксид алюминия, промотированный фтором, и металл – алюмосиликаты;</a:t>
            </a:r>
          </a:p>
          <a:p>
            <a:pPr algn="just"/>
            <a:r>
              <a:rPr lang="ru-RU" dirty="0">
                <a:solidFill>
                  <a:schemeClr val="tx1"/>
                </a:solidFill>
              </a:rPr>
              <a:t>Достигаемая глубина изомеризации н-пентана «за проход» составляет 50-55%, октановое число </a:t>
            </a:r>
            <a:r>
              <a:rPr lang="ru-RU" dirty="0" err="1">
                <a:solidFill>
                  <a:schemeClr val="tx1"/>
                </a:solidFill>
              </a:rPr>
              <a:t>изомеризата</a:t>
            </a:r>
            <a:r>
              <a:rPr lang="ru-RU" dirty="0">
                <a:solidFill>
                  <a:schemeClr val="tx1"/>
                </a:solidFill>
              </a:rPr>
              <a:t> пентан-</a:t>
            </a:r>
            <a:r>
              <a:rPr lang="ru-RU" dirty="0" err="1">
                <a:solidFill>
                  <a:schemeClr val="tx1"/>
                </a:solidFill>
              </a:rPr>
              <a:t>гексановой</a:t>
            </a:r>
            <a:r>
              <a:rPr lang="ru-RU" dirty="0">
                <a:solidFill>
                  <a:schemeClr val="tx1"/>
                </a:solidFill>
              </a:rPr>
              <a:t> фракции 75 (ИМ) в чистом виде </a:t>
            </a:r>
          </a:p>
        </p:txBody>
      </p:sp>
      <p:sp>
        <p:nvSpPr>
          <p:cNvPr id="4" name="Стрелка: вправо 3">
            <a:extLst>
              <a:ext uri="{FF2B5EF4-FFF2-40B4-BE49-F238E27FC236}">
                <a16:creationId xmlns:a16="http://schemas.microsoft.com/office/drawing/2014/main" id="{3F99046C-2716-40E9-AEF5-E196260AE301}"/>
              </a:ext>
            </a:extLst>
          </p:cNvPr>
          <p:cNvSpPr/>
          <p:nvPr/>
        </p:nvSpPr>
        <p:spPr>
          <a:xfrm>
            <a:off x="4545368" y="1177955"/>
            <a:ext cx="497149" cy="39949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8BFC7476-6263-4076-9F33-A1E8F199DFE7}"/>
              </a:ext>
            </a:extLst>
          </p:cNvPr>
          <p:cNvSpPr/>
          <p:nvPr/>
        </p:nvSpPr>
        <p:spPr>
          <a:xfrm>
            <a:off x="71022" y="3259214"/>
            <a:ext cx="4527612" cy="1032029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i="1" dirty="0"/>
              <a:t>Среднетемпературная изомеризация</a:t>
            </a: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55FCB790-1777-4679-9B35-E0C58D965DC7}"/>
              </a:ext>
            </a:extLst>
          </p:cNvPr>
          <p:cNvSpPr/>
          <p:nvPr/>
        </p:nvSpPr>
        <p:spPr>
          <a:xfrm>
            <a:off x="5149049" y="3051697"/>
            <a:ext cx="6826928" cy="144706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dirty="0">
                <a:solidFill>
                  <a:schemeClr val="tx1"/>
                </a:solidFill>
              </a:rPr>
              <a:t>Т=230-300</a:t>
            </a:r>
            <a:r>
              <a:rPr lang="ru-RU" baseline="30000" dirty="0">
                <a:solidFill>
                  <a:schemeClr val="tx1"/>
                </a:solidFill>
              </a:rPr>
              <a:t>0</a:t>
            </a:r>
            <a:r>
              <a:rPr lang="ru-RU" dirty="0">
                <a:solidFill>
                  <a:schemeClr val="tx1"/>
                </a:solidFill>
              </a:rPr>
              <a:t>С;</a:t>
            </a:r>
          </a:p>
          <a:p>
            <a:pPr algn="just"/>
            <a:r>
              <a:rPr lang="ru-RU" dirty="0">
                <a:solidFill>
                  <a:schemeClr val="tx1"/>
                </a:solidFill>
              </a:rPr>
              <a:t>Катализаторы - </a:t>
            </a:r>
            <a:r>
              <a:rPr lang="ru-RU" dirty="0" err="1">
                <a:solidFill>
                  <a:schemeClr val="tx1"/>
                </a:solidFill>
              </a:rPr>
              <a:t>высококремнезёмные</a:t>
            </a:r>
            <a:r>
              <a:rPr lang="ru-RU" dirty="0">
                <a:solidFill>
                  <a:schemeClr val="tx1"/>
                </a:solidFill>
              </a:rPr>
              <a:t> цеолиты;</a:t>
            </a:r>
          </a:p>
          <a:p>
            <a:pPr algn="just"/>
            <a:r>
              <a:rPr lang="ru-RU" dirty="0">
                <a:solidFill>
                  <a:schemeClr val="tx1"/>
                </a:solidFill>
              </a:rPr>
              <a:t> При проведении процесса по схеме «за проход» </a:t>
            </a:r>
            <a:r>
              <a:rPr lang="ru-RU" dirty="0" err="1">
                <a:solidFill>
                  <a:schemeClr val="tx1"/>
                </a:solidFill>
              </a:rPr>
              <a:t>изомеризат</a:t>
            </a:r>
            <a:r>
              <a:rPr lang="ru-RU" dirty="0">
                <a:solidFill>
                  <a:schemeClr val="tx1"/>
                </a:solidFill>
              </a:rPr>
              <a:t> имеет октановое число 80-82 (ИМ), с выделением н-парафинов на молекулярных ситах октановое число 89 (ИМ) </a:t>
            </a:r>
          </a:p>
        </p:txBody>
      </p:sp>
      <p:sp>
        <p:nvSpPr>
          <p:cNvPr id="7" name="Стрелка: вправо 6">
            <a:extLst>
              <a:ext uri="{FF2B5EF4-FFF2-40B4-BE49-F238E27FC236}">
                <a16:creationId xmlns:a16="http://schemas.microsoft.com/office/drawing/2014/main" id="{E58DFEF4-D624-4646-8C35-B7AEB91B2A7A}"/>
              </a:ext>
            </a:extLst>
          </p:cNvPr>
          <p:cNvSpPr/>
          <p:nvPr/>
        </p:nvSpPr>
        <p:spPr>
          <a:xfrm>
            <a:off x="4598634" y="3506679"/>
            <a:ext cx="550415" cy="399494"/>
          </a:xfrm>
          <a:prstGeom prst="rightArrow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B3605BFC-6C19-40B1-ABB9-6C5882EE8A61}"/>
              </a:ext>
            </a:extLst>
          </p:cNvPr>
          <p:cNvSpPr/>
          <p:nvPr/>
        </p:nvSpPr>
        <p:spPr>
          <a:xfrm>
            <a:off x="71022" y="5273336"/>
            <a:ext cx="4616388" cy="1032029"/>
          </a:xfrm>
          <a:prstGeom prst="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i="1" dirty="0">
                <a:solidFill>
                  <a:schemeClr val="tx1"/>
                </a:solidFill>
              </a:rPr>
              <a:t>Низкотемпературная изомеризация</a:t>
            </a: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969EA142-C741-4817-A57A-6D7C6FAEE6A6}"/>
              </a:ext>
            </a:extLst>
          </p:cNvPr>
          <p:cNvSpPr/>
          <p:nvPr/>
        </p:nvSpPr>
        <p:spPr>
          <a:xfrm>
            <a:off x="5282214" y="5051394"/>
            <a:ext cx="6693763" cy="144706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dirty="0">
                <a:solidFill>
                  <a:schemeClr val="tx1"/>
                </a:solidFill>
              </a:rPr>
              <a:t>Т=100-200</a:t>
            </a:r>
            <a:r>
              <a:rPr lang="ru-RU" baseline="30000" dirty="0">
                <a:solidFill>
                  <a:schemeClr val="tx1"/>
                </a:solidFill>
              </a:rPr>
              <a:t>0</a:t>
            </a:r>
            <a:r>
              <a:rPr lang="ru-RU" dirty="0">
                <a:solidFill>
                  <a:schemeClr val="tx1"/>
                </a:solidFill>
              </a:rPr>
              <a:t>С;</a:t>
            </a:r>
          </a:p>
          <a:p>
            <a:pPr algn="just"/>
            <a:r>
              <a:rPr lang="ru-RU" dirty="0">
                <a:solidFill>
                  <a:schemeClr val="tx1"/>
                </a:solidFill>
              </a:rPr>
              <a:t>Катализаторы- на основе анион-модифицированных оксидов металлов, алюмоплатиновые, модифицированные обработкой хлорорганическими соединениями или хлоридом алюминия</a:t>
            </a:r>
          </a:p>
        </p:txBody>
      </p:sp>
      <p:sp>
        <p:nvSpPr>
          <p:cNvPr id="10" name="Стрелка: вправо 9">
            <a:extLst>
              <a:ext uri="{FF2B5EF4-FFF2-40B4-BE49-F238E27FC236}">
                <a16:creationId xmlns:a16="http://schemas.microsoft.com/office/drawing/2014/main" id="{315E781A-169D-4231-B9A9-60A6DE4CB772}"/>
              </a:ext>
            </a:extLst>
          </p:cNvPr>
          <p:cNvSpPr/>
          <p:nvPr/>
        </p:nvSpPr>
        <p:spPr>
          <a:xfrm>
            <a:off x="4687410" y="5672831"/>
            <a:ext cx="594804" cy="292963"/>
          </a:xfrm>
          <a:prstGeom prst="rightArrow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Облачко с текстом: овальное 11">
            <a:extLst>
              <a:ext uri="{FF2B5EF4-FFF2-40B4-BE49-F238E27FC236}">
                <a16:creationId xmlns:a16="http://schemas.microsoft.com/office/drawing/2014/main" id="{5FBC6A91-CDBD-4914-9653-918E683094F8}"/>
              </a:ext>
            </a:extLst>
          </p:cNvPr>
          <p:cNvSpPr/>
          <p:nvPr/>
        </p:nvSpPr>
        <p:spPr>
          <a:xfrm>
            <a:off x="2441360" y="-3886"/>
            <a:ext cx="2707689" cy="954350"/>
          </a:xfrm>
          <a:prstGeom prst="wedgeEllipseCallou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/>
              <a:t>Малоактивные</a:t>
            </a:r>
          </a:p>
        </p:txBody>
      </p:sp>
    </p:spTree>
    <p:extLst>
      <p:ext uri="{BB962C8B-B14F-4D97-AF65-F5344CB8AC3E}">
        <p14:creationId xmlns:p14="http://schemas.microsoft.com/office/powerpoint/2010/main" val="18723732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8CB5DC0C-B1FF-4B45-8C89-C685D5B76A72}"/>
              </a:ext>
            </a:extLst>
          </p:cNvPr>
          <p:cNvSpPr/>
          <p:nvPr/>
        </p:nvSpPr>
        <p:spPr>
          <a:xfrm>
            <a:off x="3825066" y="2480067"/>
            <a:ext cx="4935985" cy="87267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/>
              <a:t>Промышленные катализаторы</a:t>
            </a:r>
          </a:p>
          <a:p>
            <a:pPr algn="ctr"/>
            <a:r>
              <a:rPr lang="ru-RU" b="1" dirty="0"/>
              <a:t>ООО «НПП </a:t>
            </a:r>
            <a:r>
              <a:rPr lang="ru-RU" b="1" dirty="0" err="1"/>
              <a:t>Нефтехим</a:t>
            </a:r>
            <a:r>
              <a:rPr lang="ru-RU" b="1" dirty="0"/>
              <a:t>» </a:t>
            </a:r>
            <a:endParaRPr lang="ru-RU" sz="2800" dirty="0"/>
          </a:p>
        </p:txBody>
      </p:sp>
      <p:sp>
        <p:nvSpPr>
          <p:cNvPr id="5" name="Овал 4">
            <a:extLst>
              <a:ext uri="{FF2B5EF4-FFF2-40B4-BE49-F238E27FC236}">
                <a16:creationId xmlns:a16="http://schemas.microsoft.com/office/drawing/2014/main" id="{39CCEA4A-23A0-4735-B02E-8A5C00E2C4F3}"/>
              </a:ext>
            </a:extLst>
          </p:cNvPr>
          <p:cNvSpPr/>
          <p:nvPr/>
        </p:nvSpPr>
        <p:spPr>
          <a:xfrm>
            <a:off x="366678" y="990938"/>
            <a:ext cx="2610035" cy="1029810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i="1" dirty="0">
                <a:solidFill>
                  <a:schemeClr val="tx1"/>
                </a:solidFill>
              </a:rPr>
              <a:t>СИ-1</a:t>
            </a:r>
          </a:p>
        </p:txBody>
      </p:sp>
      <p:sp>
        <p:nvSpPr>
          <p:cNvPr id="6" name="Облачко с текстом: прямоугольное со скругленными углами 5">
            <a:extLst>
              <a:ext uri="{FF2B5EF4-FFF2-40B4-BE49-F238E27FC236}">
                <a16:creationId xmlns:a16="http://schemas.microsoft.com/office/drawing/2014/main" id="{4300A425-F2C2-4F16-A1CA-268E5B52BEDF}"/>
              </a:ext>
            </a:extLst>
          </p:cNvPr>
          <p:cNvSpPr/>
          <p:nvPr/>
        </p:nvSpPr>
        <p:spPr>
          <a:xfrm>
            <a:off x="296034" y="99183"/>
            <a:ext cx="3222595" cy="914401"/>
          </a:xfrm>
          <a:prstGeom prst="wedgeRoundRectCallou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err="1">
                <a:solidFill>
                  <a:schemeClr val="tx1"/>
                </a:solidFill>
              </a:rPr>
              <a:t>Цеолитный</a:t>
            </a:r>
            <a:r>
              <a:rPr lang="ru-RU" dirty="0">
                <a:solidFill>
                  <a:schemeClr val="tx1"/>
                </a:solidFill>
              </a:rPr>
              <a:t> катализатор изомеризации легких бензиновых фракций</a:t>
            </a:r>
          </a:p>
        </p:txBody>
      </p:sp>
      <p:sp>
        <p:nvSpPr>
          <p:cNvPr id="7" name="Овал 6">
            <a:extLst>
              <a:ext uri="{FF2B5EF4-FFF2-40B4-BE49-F238E27FC236}">
                <a16:creationId xmlns:a16="http://schemas.microsoft.com/office/drawing/2014/main" id="{8921ADCA-631C-41E6-984B-B9CCEDFB4DD6}"/>
              </a:ext>
            </a:extLst>
          </p:cNvPr>
          <p:cNvSpPr/>
          <p:nvPr/>
        </p:nvSpPr>
        <p:spPr>
          <a:xfrm>
            <a:off x="33968" y="3806241"/>
            <a:ext cx="2885243" cy="1029810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i="1" dirty="0">
                <a:solidFill>
                  <a:schemeClr val="tx1"/>
                </a:solidFill>
              </a:rPr>
              <a:t>СИ-2</a:t>
            </a:r>
          </a:p>
        </p:txBody>
      </p:sp>
      <p:sp>
        <p:nvSpPr>
          <p:cNvPr id="8" name="Облачко с текстом: овальное 7">
            <a:extLst>
              <a:ext uri="{FF2B5EF4-FFF2-40B4-BE49-F238E27FC236}">
                <a16:creationId xmlns:a16="http://schemas.microsoft.com/office/drawing/2014/main" id="{4971AB85-ECEB-492C-98BD-C881D336B26B}"/>
              </a:ext>
            </a:extLst>
          </p:cNvPr>
          <p:cNvSpPr/>
          <p:nvPr/>
        </p:nvSpPr>
        <p:spPr>
          <a:xfrm>
            <a:off x="-128907" y="2712793"/>
            <a:ext cx="3693110" cy="1105280"/>
          </a:xfrm>
          <a:prstGeom prst="wedgeEllipseCallou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</a:rPr>
              <a:t>изомеризация легких бензиновых фракций С5-С6 углеводородов</a:t>
            </a:r>
          </a:p>
        </p:txBody>
      </p:sp>
      <p:sp>
        <p:nvSpPr>
          <p:cNvPr id="9" name="Овал 8">
            <a:extLst>
              <a:ext uri="{FF2B5EF4-FFF2-40B4-BE49-F238E27FC236}">
                <a16:creationId xmlns:a16="http://schemas.microsoft.com/office/drawing/2014/main" id="{69A66583-4D65-4512-88D2-2B970BF999FE}"/>
              </a:ext>
            </a:extLst>
          </p:cNvPr>
          <p:cNvSpPr/>
          <p:nvPr/>
        </p:nvSpPr>
        <p:spPr>
          <a:xfrm>
            <a:off x="2283085" y="4634413"/>
            <a:ext cx="2743200" cy="1131904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i="1" dirty="0">
                <a:solidFill>
                  <a:schemeClr val="tx1"/>
                </a:solidFill>
              </a:rPr>
              <a:t>СИ-2Б</a:t>
            </a:r>
          </a:p>
        </p:txBody>
      </p:sp>
      <p:sp>
        <p:nvSpPr>
          <p:cNvPr id="10" name="Стрелка: изогнутая вниз 9">
            <a:extLst>
              <a:ext uri="{FF2B5EF4-FFF2-40B4-BE49-F238E27FC236}">
                <a16:creationId xmlns:a16="http://schemas.microsoft.com/office/drawing/2014/main" id="{49C4D9EB-923C-4C1C-B071-5B6CC8FC27B0}"/>
              </a:ext>
            </a:extLst>
          </p:cNvPr>
          <p:cNvSpPr/>
          <p:nvPr/>
        </p:nvSpPr>
        <p:spPr>
          <a:xfrm rot="3005471">
            <a:off x="2732864" y="4437795"/>
            <a:ext cx="934302" cy="266578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1" name="Облачко с текстом: овальное 10">
            <a:extLst>
              <a:ext uri="{FF2B5EF4-FFF2-40B4-BE49-F238E27FC236}">
                <a16:creationId xmlns:a16="http://schemas.microsoft.com/office/drawing/2014/main" id="{EBD55711-141A-4C3C-8F4F-E224244B6621}"/>
              </a:ext>
            </a:extLst>
          </p:cNvPr>
          <p:cNvSpPr/>
          <p:nvPr/>
        </p:nvSpPr>
        <p:spPr>
          <a:xfrm rot="386098">
            <a:off x="3907555" y="3824216"/>
            <a:ext cx="2613891" cy="1056195"/>
          </a:xfrm>
          <a:prstGeom prst="wedgeEllipseCallou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</a:rPr>
              <a:t>замена хлорированного катализатора</a:t>
            </a:r>
          </a:p>
        </p:txBody>
      </p:sp>
      <p:sp>
        <p:nvSpPr>
          <p:cNvPr id="12" name="Овал 11">
            <a:extLst>
              <a:ext uri="{FF2B5EF4-FFF2-40B4-BE49-F238E27FC236}">
                <a16:creationId xmlns:a16="http://schemas.microsoft.com/office/drawing/2014/main" id="{2F84BFE1-3A46-4607-8288-4F667D772C1A}"/>
              </a:ext>
            </a:extLst>
          </p:cNvPr>
          <p:cNvSpPr/>
          <p:nvPr/>
        </p:nvSpPr>
        <p:spPr>
          <a:xfrm>
            <a:off x="6126757" y="4661003"/>
            <a:ext cx="2523990" cy="1019713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i="1" dirty="0">
                <a:solidFill>
                  <a:schemeClr val="tx1"/>
                </a:solidFill>
              </a:rPr>
              <a:t>СИ-3</a:t>
            </a:r>
          </a:p>
        </p:txBody>
      </p:sp>
      <p:sp>
        <p:nvSpPr>
          <p:cNvPr id="13" name="Стрелка: вниз 12">
            <a:extLst>
              <a:ext uri="{FF2B5EF4-FFF2-40B4-BE49-F238E27FC236}">
                <a16:creationId xmlns:a16="http://schemas.microsoft.com/office/drawing/2014/main" id="{341528F6-79A9-415A-8EFC-05A229DA506B}"/>
              </a:ext>
            </a:extLst>
          </p:cNvPr>
          <p:cNvSpPr/>
          <p:nvPr/>
        </p:nvSpPr>
        <p:spPr>
          <a:xfrm rot="560475">
            <a:off x="3953480" y="3330159"/>
            <a:ext cx="261174" cy="153430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4" name="Рисунок 13">
            <a:extLst>
              <a:ext uri="{FF2B5EF4-FFF2-40B4-BE49-F238E27FC236}">
                <a16:creationId xmlns:a16="http://schemas.microsoft.com/office/drawing/2014/main" id="{20411F5D-EDBE-46E8-A0C8-F4060DE3191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2101561">
            <a:off x="2936538" y="3011683"/>
            <a:ext cx="634039" cy="1487553"/>
          </a:xfrm>
          <a:prstGeom prst="rect">
            <a:avLst/>
          </a:prstGeom>
        </p:spPr>
      </p:pic>
      <p:sp>
        <p:nvSpPr>
          <p:cNvPr id="15" name="Стрелка: вниз 14">
            <a:extLst>
              <a:ext uri="{FF2B5EF4-FFF2-40B4-BE49-F238E27FC236}">
                <a16:creationId xmlns:a16="http://schemas.microsoft.com/office/drawing/2014/main" id="{CE987378-38FA-471A-9E70-E38336555411}"/>
              </a:ext>
            </a:extLst>
          </p:cNvPr>
          <p:cNvSpPr/>
          <p:nvPr/>
        </p:nvSpPr>
        <p:spPr>
          <a:xfrm>
            <a:off x="7388752" y="3310589"/>
            <a:ext cx="204187" cy="153194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6" name="Рисунок 15">
            <a:extLst>
              <a:ext uri="{FF2B5EF4-FFF2-40B4-BE49-F238E27FC236}">
                <a16:creationId xmlns:a16="http://schemas.microsoft.com/office/drawing/2014/main" id="{01F40D62-8CFA-43A6-BFCD-90EDCC1F92B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9318529">
            <a:off x="2938951" y="1419826"/>
            <a:ext cx="853514" cy="1390008"/>
          </a:xfrm>
          <a:prstGeom prst="rect">
            <a:avLst/>
          </a:prstGeom>
        </p:spPr>
      </p:pic>
      <p:sp>
        <p:nvSpPr>
          <p:cNvPr id="17" name="Облачко с текстом: прямоугольное со скругленными углами 16">
            <a:extLst>
              <a:ext uri="{FF2B5EF4-FFF2-40B4-BE49-F238E27FC236}">
                <a16:creationId xmlns:a16="http://schemas.microsoft.com/office/drawing/2014/main" id="{BB2B9CFB-36A3-428D-AB22-AF1787A783E5}"/>
              </a:ext>
            </a:extLst>
          </p:cNvPr>
          <p:cNvSpPr/>
          <p:nvPr/>
        </p:nvSpPr>
        <p:spPr>
          <a:xfrm>
            <a:off x="7646829" y="4410989"/>
            <a:ext cx="2651743" cy="484043"/>
          </a:xfrm>
          <a:prstGeom prst="wedgeRoundRectCallou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</a:rPr>
              <a:t>изомеризация н-бутана</a:t>
            </a:r>
          </a:p>
        </p:txBody>
      </p:sp>
      <p:sp>
        <p:nvSpPr>
          <p:cNvPr id="18" name="Овал 17">
            <a:extLst>
              <a:ext uri="{FF2B5EF4-FFF2-40B4-BE49-F238E27FC236}">
                <a16:creationId xmlns:a16="http://schemas.microsoft.com/office/drawing/2014/main" id="{D6B8C0E4-9F6B-40C6-9ED0-3EF47808C998}"/>
              </a:ext>
            </a:extLst>
          </p:cNvPr>
          <p:cNvSpPr/>
          <p:nvPr/>
        </p:nvSpPr>
        <p:spPr>
          <a:xfrm>
            <a:off x="8884601" y="3444457"/>
            <a:ext cx="2244932" cy="1029810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i="1" dirty="0">
                <a:solidFill>
                  <a:schemeClr val="tx1"/>
                </a:solidFill>
              </a:rPr>
              <a:t>СИ-4</a:t>
            </a:r>
          </a:p>
        </p:txBody>
      </p:sp>
      <p:sp>
        <p:nvSpPr>
          <p:cNvPr id="19" name="Облачко с текстом: овальное 18">
            <a:extLst>
              <a:ext uri="{FF2B5EF4-FFF2-40B4-BE49-F238E27FC236}">
                <a16:creationId xmlns:a16="http://schemas.microsoft.com/office/drawing/2014/main" id="{1B8D1D55-D5FC-464E-8AF8-15A6D011D456}"/>
              </a:ext>
            </a:extLst>
          </p:cNvPr>
          <p:cNvSpPr/>
          <p:nvPr/>
        </p:nvSpPr>
        <p:spPr>
          <a:xfrm>
            <a:off x="9306474" y="2720963"/>
            <a:ext cx="2789690" cy="935799"/>
          </a:xfrm>
          <a:prstGeom prst="wedgeEllipseCallou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 </a:t>
            </a:r>
            <a:r>
              <a:rPr lang="ru-RU" dirty="0">
                <a:solidFill>
                  <a:schemeClr val="tx1"/>
                </a:solidFill>
              </a:rPr>
              <a:t>изомеризация </a:t>
            </a:r>
            <a:r>
              <a:rPr lang="ru-RU" dirty="0" err="1">
                <a:solidFill>
                  <a:schemeClr val="tx1"/>
                </a:solidFill>
              </a:rPr>
              <a:t>гептановой</a:t>
            </a:r>
            <a:r>
              <a:rPr lang="ru-RU" dirty="0">
                <a:solidFill>
                  <a:schemeClr val="tx1"/>
                </a:solidFill>
              </a:rPr>
              <a:t> фракции</a:t>
            </a:r>
          </a:p>
        </p:txBody>
      </p:sp>
      <p:pic>
        <p:nvPicPr>
          <p:cNvPr id="20" name="Рисунок 19">
            <a:extLst>
              <a:ext uri="{FF2B5EF4-FFF2-40B4-BE49-F238E27FC236}">
                <a16:creationId xmlns:a16="http://schemas.microsoft.com/office/drawing/2014/main" id="{18C0A548-CA06-4CAE-8F0E-3A386D8A89B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10800000">
            <a:off x="8462900" y="2853590"/>
            <a:ext cx="1019603" cy="1210779"/>
          </a:xfrm>
          <a:prstGeom prst="rect">
            <a:avLst/>
          </a:prstGeom>
        </p:spPr>
      </p:pic>
      <p:sp>
        <p:nvSpPr>
          <p:cNvPr id="21" name="Овал 20">
            <a:extLst>
              <a:ext uri="{FF2B5EF4-FFF2-40B4-BE49-F238E27FC236}">
                <a16:creationId xmlns:a16="http://schemas.microsoft.com/office/drawing/2014/main" id="{CD7A1C2E-6297-4167-B13A-96A5EB21F426}"/>
              </a:ext>
            </a:extLst>
          </p:cNvPr>
          <p:cNvSpPr/>
          <p:nvPr/>
        </p:nvSpPr>
        <p:spPr>
          <a:xfrm>
            <a:off x="7490846" y="1086207"/>
            <a:ext cx="2372246" cy="843604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i="1" dirty="0">
                <a:solidFill>
                  <a:schemeClr val="tx1"/>
                </a:solidFill>
              </a:rPr>
              <a:t>ИК-112</a:t>
            </a:r>
          </a:p>
        </p:txBody>
      </p:sp>
      <p:pic>
        <p:nvPicPr>
          <p:cNvPr id="22" name="Рисунок 21">
            <a:extLst>
              <a:ext uri="{FF2B5EF4-FFF2-40B4-BE49-F238E27FC236}">
                <a16:creationId xmlns:a16="http://schemas.microsoft.com/office/drawing/2014/main" id="{1ED130A4-46F9-4074-8D43-ACC3EC16E40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 rot="16200000">
            <a:off x="7558256" y="1629854"/>
            <a:ext cx="1024217" cy="1213209"/>
          </a:xfrm>
          <a:prstGeom prst="rect">
            <a:avLst/>
          </a:prstGeom>
        </p:spPr>
      </p:pic>
      <p:sp>
        <p:nvSpPr>
          <p:cNvPr id="23" name="Облачко с текстом: прямоугольное со скругленными углами 22">
            <a:extLst>
              <a:ext uri="{FF2B5EF4-FFF2-40B4-BE49-F238E27FC236}">
                <a16:creationId xmlns:a16="http://schemas.microsoft.com/office/drawing/2014/main" id="{D4057E16-D098-411E-AC9D-6A9E944FAAD2}"/>
              </a:ext>
            </a:extLst>
          </p:cNvPr>
          <p:cNvSpPr/>
          <p:nvPr/>
        </p:nvSpPr>
        <p:spPr>
          <a:xfrm>
            <a:off x="8462900" y="535951"/>
            <a:ext cx="2610035" cy="592904"/>
          </a:xfrm>
          <a:prstGeom prst="wedgeRoundRectCallou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</a:rPr>
              <a:t>изомеризация ксилолов</a:t>
            </a:r>
          </a:p>
        </p:txBody>
      </p:sp>
      <p:pic>
        <p:nvPicPr>
          <p:cNvPr id="24" name="Рисунок 23">
            <a:extLst>
              <a:ext uri="{FF2B5EF4-FFF2-40B4-BE49-F238E27FC236}">
                <a16:creationId xmlns:a16="http://schemas.microsoft.com/office/drawing/2014/main" id="{88486D00-6C78-4ABF-B792-EC8CAEEB5091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3909" y="5828836"/>
            <a:ext cx="5150591" cy="929981"/>
          </a:xfrm>
          <a:prstGeom prst="rect">
            <a:avLst/>
          </a:prstGeom>
        </p:spPr>
      </p:pic>
      <p:pic>
        <p:nvPicPr>
          <p:cNvPr id="25" name="Рисунок 24">
            <a:extLst>
              <a:ext uri="{FF2B5EF4-FFF2-40B4-BE49-F238E27FC236}">
                <a16:creationId xmlns:a16="http://schemas.microsoft.com/office/drawing/2014/main" id="{5165BD71-F3C5-4E48-827F-DED44D1BD258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070364" y="5649259"/>
            <a:ext cx="4196799" cy="12290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60359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48172806-4EE1-43EA-8C71-111E0CACD27C}"/>
              </a:ext>
            </a:extLst>
          </p:cNvPr>
          <p:cNvSpPr/>
          <p:nvPr/>
        </p:nvSpPr>
        <p:spPr>
          <a:xfrm>
            <a:off x="479394" y="569282"/>
            <a:ext cx="5592932" cy="8345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/>
              <a:t>Цеолитсодержащие катализаторы</a:t>
            </a:r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ABA28810-987E-4485-A6B9-DA612FF0CFC5}"/>
              </a:ext>
            </a:extLst>
          </p:cNvPr>
          <p:cNvSpPr/>
          <p:nvPr/>
        </p:nvSpPr>
        <p:spPr>
          <a:xfrm>
            <a:off x="6414115" y="706087"/>
            <a:ext cx="4580878" cy="98542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/>
              <a:t>МАТРИЦА </a:t>
            </a:r>
          </a:p>
          <a:p>
            <a:pPr algn="ctr"/>
            <a:r>
              <a:rPr lang="ru-RU" dirty="0"/>
              <a:t>(А</a:t>
            </a:r>
            <a:r>
              <a:rPr lang="en-US" dirty="0"/>
              <a:t>l</a:t>
            </a:r>
            <a:r>
              <a:rPr lang="en-US" baseline="-25000" dirty="0"/>
              <a:t>2</a:t>
            </a:r>
            <a:r>
              <a:rPr lang="ru-RU" dirty="0"/>
              <a:t>О</a:t>
            </a:r>
            <a:r>
              <a:rPr lang="en-US" baseline="-25000" dirty="0"/>
              <a:t>3</a:t>
            </a:r>
            <a:r>
              <a:rPr lang="en-US" dirty="0"/>
              <a:t>, </a:t>
            </a:r>
            <a:r>
              <a:rPr lang="ru-RU" dirty="0"/>
              <a:t>SiO</a:t>
            </a:r>
            <a:r>
              <a:rPr lang="ru-RU" baseline="-25000" dirty="0"/>
              <a:t>2</a:t>
            </a:r>
            <a:r>
              <a:rPr lang="ru-RU" dirty="0"/>
              <a:t>, глина или аморфный алюмосиликат) </a:t>
            </a:r>
          </a:p>
        </p:txBody>
      </p:sp>
      <p:sp>
        <p:nvSpPr>
          <p:cNvPr id="4" name="Стрелка: вправо 3">
            <a:extLst>
              <a:ext uri="{FF2B5EF4-FFF2-40B4-BE49-F238E27FC236}">
                <a16:creationId xmlns:a16="http://schemas.microsoft.com/office/drawing/2014/main" id="{CEF081A8-80C8-4873-A0CE-D9C6ED0C84B0}"/>
              </a:ext>
            </a:extLst>
          </p:cNvPr>
          <p:cNvSpPr/>
          <p:nvPr/>
        </p:nvSpPr>
        <p:spPr>
          <a:xfrm>
            <a:off x="6041253" y="875161"/>
            <a:ext cx="1118586" cy="284086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Облачко с текстом: прямоугольное со скругленными углами 4">
            <a:extLst>
              <a:ext uri="{FF2B5EF4-FFF2-40B4-BE49-F238E27FC236}">
                <a16:creationId xmlns:a16="http://schemas.microsoft.com/office/drawing/2014/main" id="{ACE52D0A-817B-4C44-A96F-FBF5D6844BA3}"/>
              </a:ext>
            </a:extLst>
          </p:cNvPr>
          <p:cNvSpPr/>
          <p:nvPr/>
        </p:nvSpPr>
        <p:spPr>
          <a:xfrm>
            <a:off x="8704555" y="37734"/>
            <a:ext cx="3586579" cy="692458"/>
          </a:xfrm>
          <a:prstGeom prst="wedgeRoundRectCallou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</a:rPr>
              <a:t>в ней распределён и закреплён кристаллический цеолит</a:t>
            </a: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15654006-7ACC-42CA-B2C7-613BCD5872A5}"/>
              </a:ext>
            </a:extLst>
          </p:cNvPr>
          <p:cNvSpPr/>
          <p:nvPr/>
        </p:nvSpPr>
        <p:spPr>
          <a:xfrm>
            <a:off x="142044" y="3402368"/>
            <a:ext cx="4477520" cy="138491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i="1" u="sng" dirty="0">
                <a:solidFill>
                  <a:schemeClr val="tx1"/>
                </a:solidFill>
              </a:rPr>
              <a:t>Достоинства: 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dirty="0">
                <a:solidFill>
                  <a:schemeClr val="tx1"/>
                </a:solidFill>
              </a:rPr>
              <a:t>не требуют глубокой осушки и очистки сырья,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dirty="0">
                <a:solidFill>
                  <a:schemeClr val="tx1"/>
                </a:solidFill>
              </a:rPr>
              <a:t>достаточно просто регенерируются непосредственно в реакторах.</a:t>
            </a:r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1BEB4DAC-F6F7-4859-A8E6-8A3E1C87E33C}"/>
              </a:ext>
            </a:extLst>
          </p:cNvPr>
          <p:cNvSpPr/>
          <p:nvPr/>
        </p:nvSpPr>
        <p:spPr>
          <a:xfrm>
            <a:off x="142044" y="4787284"/>
            <a:ext cx="4477520" cy="193089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i="1" dirty="0">
                <a:solidFill>
                  <a:schemeClr val="tx1"/>
                </a:solidFill>
              </a:rPr>
              <a:t>Недостатки: </a:t>
            </a:r>
          </a:p>
          <a:p>
            <a:pPr algn="just"/>
            <a:r>
              <a:rPr lang="ru-RU" dirty="0">
                <a:solidFill>
                  <a:schemeClr val="tx1"/>
                </a:solidFill>
              </a:rPr>
              <a:t>их относительно невысокой кислотности. Наибольший выход изомеров на них достигается в области повышенных температур, </a:t>
            </a:r>
            <a:r>
              <a:rPr lang="ru-RU" dirty="0" err="1">
                <a:solidFill>
                  <a:schemeClr val="tx1"/>
                </a:solidFill>
              </a:rPr>
              <a:t>термодинамически</a:t>
            </a:r>
            <a:r>
              <a:rPr lang="ru-RU" dirty="0">
                <a:solidFill>
                  <a:schemeClr val="tx1"/>
                </a:solidFill>
              </a:rPr>
              <a:t> неблагоприятных для образования изомеров</a:t>
            </a:r>
          </a:p>
        </p:txBody>
      </p:sp>
      <p:pic>
        <p:nvPicPr>
          <p:cNvPr id="11" name="Рисунок 10">
            <a:extLst>
              <a:ext uri="{FF2B5EF4-FFF2-40B4-BE49-F238E27FC236}">
                <a16:creationId xmlns:a16="http://schemas.microsoft.com/office/drawing/2014/main" id="{68395304-1D3B-4A8B-AB6A-466077CA84B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75176" y="2400789"/>
            <a:ext cx="6406504" cy="4088788"/>
          </a:xfrm>
          <a:prstGeom prst="rect">
            <a:avLst/>
          </a:prstGeom>
        </p:spPr>
      </p:pic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id="{D0AB757D-952E-47EA-A746-2713580CF35C}"/>
              </a:ext>
            </a:extLst>
          </p:cNvPr>
          <p:cNvSpPr/>
          <p:nvPr/>
        </p:nvSpPr>
        <p:spPr>
          <a:xfrm>
            <a:off x="5948039" y="1762244"/>
            <a:ext cx="6033641" cy="597618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i="1" dirty="0"/>
              <a:t>Цеолиты промышленных </a:t>
            </a:r>
            <a:r>
              <a:rPr lang="ru-RU" b="1" i="1" dirty="0" err="1"/>
              <a:t>цеолитсодежащих</a:t>
            </a:r>
            <a:r>
              <a:rPr lang="ru-RU" b="1" i="1" dirty="0"/>
              <a:t> катализаторов</a:t>
            </a:r>
          </a:p>
        </p:txBody>
      </p:sp>
      <p:sp>
        <p:nvSpPr>
          <p:cNvPr id="13" name="Прямоугольник 12">
            <a:extLst>
              <a:ext uri="{FF2B5EF4-FFF2-40B4-BE49-F238E27FC236}">
                <a16:creationId xmlns:a16="http://schemas.microsoft.com/office/drawing/2014/main" id="{40D55F9E-F2AE-4B1A-A6FF-D7282C4396E7}"/>
              </a:ext>
            </a:extLst>
          </p:cNvPr>
          <p:cNvSpPr/>
          <p:nvPr/>
        </p:nvSpPr>
        <p:spPr>
          <a:xfrm>
            <a:off x="142044" y="1435343"/>
            <a:ext cx="5273335" cy="193089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dirty="0">
                <a:solidFill>
                  <a:schemeClr val="tx1"/>
                </a:solidFill>
              </a:rPr>
              <a:t>Каталитическое действие цеолитсодержащих катализаторов связано с их свойством </a:t>
            </a:r>
            <a:r>
              <a:rPr lang="ru-RU" b="1" dirty="0">
                <a:solidFill>
                  <a:schemeClr val="tx1"/>
                </a:solidFill>
              </a:rPr>
              <a:t>образовывать </a:t>
            </a:r>
            <a:r>
              <a:rPr lang="ru-RU" b="1" dirty="0" err="1">
                <a:solidFill>
                  <a:schemeClr val="tx1"/>
                </a:solidFill>
              </a:rPr>
              <a:t>карбений</a:t>
            </a:r>
            <a:r>
              <a:rPr lang="ru-RU" b="1" dirty="0">
                <a:solidFill>
                  <a:schemeClr val="tx1"/>
                </a:solidFill>
              </a:rPr>
              <a:t>-ионы</a:t>
            </a:r>
            <a:r>
              <a:rPr lang="ru-RU" dirty="0">
                <a:solidFill>
                  <a:schemeClr val="tx1"/>
                </a:solidFill>
              </a:rPr>
              <a:t>, по этой причине они могут ускорять крекинг, изомеризацию и </a:t>
            </a:r>
            <a:r>
              <a:rPr lang="ru-RU" dirty="0" err="1">
                <a:solidFill>
                  <a:schemeClr val="tx1"/>
                </a:solidFill>
              </a:rPr>
              <a:t>диспропорционирование</a:t>
            </a:r>
            <a:r>
              <a:rPr lang="ru-RU" dirty="0">
                <a:solidFill>
                  <a:schemeClr val="tx1"/>
                </a:solidFill>
              </a:rPr>
              <a:t> алкилароматических углеводородов, перенос водорода и др. </a:t>
            </a:r>
          </a:p>
        </p:txBody>
      </p:sp>
    </p:spTree>
    <p:extLst>
      <p:ext uri="{BB962C8B-B14F-4D97-AF65-F5344CB8AC3E}">
        <p14:creationId xmlns:p14="http://schemas.microsoft.com/office/powerpoint/2010/main" val="37557428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EBF5D442-974C-4A03-ACE9-1394FE129B49}"/>
              </a:ext>
            </a:extLst>
          </p:cNvPr>
          <p:cNvSpPr/>
          <p:nvPr/>
        </p:nvSpPr>
        <p:spPr>
          <a:xfrm>
            <a:off x="4070" y="0"/>
            <a:ext cx="7705818" cy="81674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i="1" dirty="0"/>
              <a:t>Низкотемпературные катализаторы</a:t>
            </a:r>
          </a:p>
        </p:txBody>
      </p:sp>
      <p:sp>
        <p:nvSpPr>
          <p:cNvPr id="4" name="Овал 3">
            <a:extLst>
              <a:ext uri="{FF2B5EF4-FFF2-40B4-BE49-F238E27FC236}">
                <a16:creationId xmlns:a16="http://schemas.microsoft.com/office/drawing/2014/main" id="{3245CAA3-930E-4866-9963-E238CAF975A8}"/>
              </a:ext>
            </a:extLst>
          </p:cNvPr>
          <p:cNvSpPr/>
          <p:nvPr/>
        </p:nvSpPr>
        <p:spPr>
          <a:xfrm>
            <a:off x="204186" y="914403"/>
            <a:ext cx="3586579" cy="1145220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i="1" dirty="0"/>
              <a:t>Активный компонент</a:t>
            </a: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F933218B-E6D0-4787-80F4-A3C32A2B6CAB}"/>
              </a:ext>
            </a:extLst>
          </p:cNvPr>
          <p:cNvSpPr/>
          <p:nvPr/>
        </p:nvSpPr>
        <p:spPr>
          <a:xfrm>
            <a:off x="7210769" y="1643701"/>
            <a:ext cx="4536118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i="1" dirty="0"/>
              <a:t>анион-модифицированные оксиды металлов</a:t>
            </a:r>
          </a:p>
        </p:txBody>
      </p:sp>
      <p:sp>
        <p:nvSpPr>
          <p:cNvPr id="7" name="Стрелка: изогнутая влево 6">
            <a:extLst>
              <a:ext uri="{FF2B5EF4-FFF2-40B4-BE49-F238E27FC236}">
                <a16:creationId xmlns:a16="http://schemas.microsoft.com/office/drawing/2014/main" id="{20024C5F-D745-40CF-B979-8BC3365F527F}"/>
              </a:ext>
            </a:extLst>
          </p:cNvPr>
          <p:cNvSpPr/>
          <p:nvPr/>
        </p:nvSpPr>
        <p:spPr>
          <a:xfrm rot="17690097">
            <a:off x="6370755" y="-58866"/>
            <a:ext cx="454205" cy="2455328"/>
          </a:xfrm>
          <a:prstGeom prst="curved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433B21C3-3EE9-4D0F-835F-7F3A5D662133}"/>
              </a:ext>
            </a:extLst>
          </p:cNvPr>
          <p:cNvSpPr/>
          <p:nvPr/>
        </p:nvSpPr>
        <p:spPr>
          <a:xfrm>
            <a:off x="6725205" y="3349602"/>
            <a:ext cx="5395312" cy="56151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i="1" dirty="0"/>
              <a:t>оксид алюминия, циркония и титана</a:t>
            </a:r>
          </a:p>
        </p:txBody>
      </p:sp>
      <p:sp>
        <p:nvSpPr>
          <p:cNvPr id="9" name="Стрелка: вниз 8">
            <a:extLst>
              <a:ext uri="{FF2B5EF4-FFF2-40B4-BE49-F238E27FC236}">
                <a16:creationId xmlns:a16="http://schemas.microsoft.com/office/drawing/2014/main" id="{52628266-5ED8-4BA8-979C-15C0ACE47AF7}"/>
              </a:ext>
            </a:extLst>
          </p:cNvPr>
          <p:cNvSpPr/>
          <p:nvPr/>
        </p:nvSpPr>
        <p:spPr>
          <a:xfrm>
            <a:off x="7230867" y="2272403"/>
            <a:ext cx="301841" cy="1156597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Облачко с текстом: овальное 9">
            <a:extLst>
              <a:ext uri="{FF2B5EF4-FFF2-40B4-BE49-F238E27FC236}">
                <a16:creationId xmlns:a16="http://schemas.microsoft.com/office/drawing/2014/main" id="{F1F4147E-1980-4D8E-BA25-93E4956529ED}"/>
              </a:ext>
            </a:extLst>
          </p:cNvPr>
          <p:cNvSpPr/>
          <p:nvPr/>
        </p:nvSpPr>
        <p:spPr>
          <a:xfrm>
            <a:off x="9558755" y="2473315"/>
            <a:ext cx="2849731" cy="914400"/>
          </a:xfrm>
          <a:prstGeom prst="wedgeEllipseCallou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err="1">
                <a:solidFill>
                  <a:schemeClr val="tx1"/>
                </a:solidFill>
              </a:rPr>
              <a:t>суперкислоты</a:t>
            </a:r>
            <a:endParaRPr lang="ru-RU" sz="2000" dirty="0">
              <a:solidFill>
                <a:schemeClr val="tx1"/>
              </a:solidFill>
            </a:endParaRPr>
          </a:p>
        </p:txBody>
      </p:sp>
      <p:sp>
        <p:nvSpPr>
          <p:cNvPr id="11" name="Стрелка: влево-вправо-вверх 10">
            <a:extLst>
              <a:ext uri="{FF2B5EF4-FFF2-40B4-BE49-F238E27FC236}">
                <a16:creationId xmlns:a16="http://schemas.microsoft.com/office/drawing/2014/main" id="{36496962-BB8F-453C-B0BF-724168B355AA}"/>
              </a:ext>
            </a:extLst>
          </p:cNvPr>
          <p:cNvSpPr/>
          <p:nvPr/>
        </p:nvSpPr>
        <p:spPr>
          <a:xfrm>
            <a:off x="7860136" y="3800200"/>
            <a:ext cx="1618692" cy="666148"/>
          </a:xfrm>
          <a:prstGeom prst="leftRightUp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: скругленные углы 11">
            <a:extLst>
              <a:ext uri="{FF2B5EF4-FFF2-40B4-BE49-F238E27FC236}">
                <a16:creationId xmlns:a16="http://schemas.microsoft.com/office/drawing/2014/main" id="{21CBEE13-D692-441C-9C6D-C8E5F9432E6C}"/>
              </a:ext>
            </a:extLst>
          </p:cNvPr>
          <p:cNvSpPr/>
          <p:nvPr/>
        </p:nvSpPr>
        <p:spPr>
          <a:xfrm>
            <a:off x="5674151" y="3934198"/>
            <a:ext cx="2513397" cy="56151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/>
              <a:t>галогенирование</a:t>
            </a:r>
          </a:p>
        </p:txBody>
      </p:sp>
      <p:sp>
        <p:nvSpPr>
          <p:cNvPr id="13" name="Прямоугольник: скругленные углы 12">
            <a:extLst>
              <a:ext uri="{FF2B5EF4-FFF2-40B4-BE49-F238E27FC236}">
                <a16:creationId xmlns:a16="http://schemas.microsoft.com/office/drawing/2014/main" id="{958A7D97-AEC9-410C-8BC3-185B690F8E96}"/>
              </a:ext>
            </a:extLst>
          </p:cNvPr>
          <p:cNvSpPr/>
          <p:nvPr/>
        </p:nvSpPr>
        <p:spPr>
          <a:xfrm>
            <a:off x="9245322" y="3905616"/>
            <a:ext cx="2926399" cy="6397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err="1"/>
              <a:t>сульфатирование</a:t>
            </a:r>
            <a:endParaRPr lang="ru-RU" sz="2400" dirty="0"/>
          </a:p>
        </p:txBody>
      </p:sp>
      <p:sp>
        <p:nvSpPr>
          <p:cNvPr id="14" name="Прямоугольник: скругленные углы 13">
            <a:extLst>
              <a:ext uri="{FF2B5EF4-FFF2-40B4-BE49-F238E27FC236}">
                <a16:creationId xmlns:a16="http://schemas.microsoft.com/office/drawing/2014/main" id="{4899534C-EC74-4E42-8ED5-3C7713481780}"/>
              </a:ext>
            </a:extLst>
          </p:cNvPr>
          <p:cNvSpPr/>
          <p:nvPr/>
        </p:nvSpPr>
        <p:spPr>
          <a:xfrm>
            <a:off x="5693226" y="4537376"/>
            <a:ext cx="2681219" cy="676923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>
                <a:solidFill>
                  <a:schemeClr val="tx1"/>
                </a:solidFill>
              </a:rPr>
              <a:t>известны только для оксида алюминия</a:t>
            </a:r>
          </a:p>
        </p:txBody>
      </p:sp>
      <p:sp>
        <p:nvSpPr>
          <p:cNvPr id="15" name="Прямоугольник: скругленные углы 14">
            <a:extLst>
              <a:ext uri="{FF2B5EF4-FFF2-40B4-BE49-F238E27FC236}">
                <a16:creationId xmlns:a16="http://schemas.microsoft.com/office/drawing/2014/main" id="{27173990-635A-4790-819B-A214A099A737}"/>
              </a:ext>
            </a:extLst>
          </p:cNvPr>
          <p:cNvSpPr/>
          <p:nvPr/>
        </p:nvSpPr>
        <p:spPr>
          <a:xfrm>
            <a:off x="9139138" y="4580702"/>
            <a:ext cx="3138766" cy="1349409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</a:rPr>
              <a:t>в высокой степени повышает кислотность всех без исключения оксидов металлов</a:t>
            </a:r>
          </a:p>
        </p:txBody>
      </p:sp>
      <p:sp>
        <p:nvSpPr>
          <p:cNvPr id="16" name="Облачко с текстом: овальное 15">
            <a:extLst>
              <a:ext uri="{FF2B5EF4-FFF2-40B4-BE49-F238E27FC236}">
                <a16:creationId xmlns:a16="http://schemas.microsoft.com/office/drawing/2014/main" id="{0884AC9D-F731-4F41-8330-4FEAA0EB66FF}"/>
              </a:ext>
            </a:extLst>
          </p:cNvPr>
          <p:cNvSpPr/>
          <p:nvPr/>
        </p:nvSpPr>
        <p:spPr>
          <a:xfrm>
            <a:off x="2597087" y="612839"/>
            <a:ext cx="3417904" cy="816746"/>
          </a:xfrm>
          <a:prstGeom prst="wedgeEllipseCallou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</a:rPr>
              <a:t>Регулирует кол-во ВСГ</a:t>
            </a:r>
          </a:p>
        </p:txBody>
      </p:sp>
      <p:sp>
        <p:nvSpPr>
          <p:cNvPr id="17" name="Прямоугольник: скругленные углы 16">
            <a:extLst>
              <a:ext uri="{FF2B5EF4-FFF2-40B4-BE49-F238E27FC236}">
                <a16:creationId xmlns:a16="http://schemas.microsoft.com/office/drawing/2014/main" id="{C45210E8-FAD0-44AD-9410-7F6EAA030B11}"/>
              </a:ext>
            </a:extLst>
          </p:cNvPr>
          <p:cNvSpPr/>
          <p:nvPr/>
        </p:nvSpPr>
        <p:spPr>
          <a:xfrm>
            <a:off x="429088" y="2045339"/>
            <a:ext cx="3677853" cy="45756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платина, палладий, никель</a:t>
            </a:r>
          </a:p>
        </p:txBody>
      </p:sp>
      <p:sp>
        <p:nvSpPr>
          <p:cNvPr id="18" name="Стрелка: изогнутая вправо 17">
            <a:extLst>
              <a:ext uri="{FF2B5EF4-FFF2-40B4-BE49-F238E27FC236}">
                <a16:creationId xmlns:a16="http://schemas.microsoft.com/office/drawing/2014/main" id="{EDDEB4A5-1688-4F46-B3B6-76984CEB0253}"/>
              </a:ext>
            </a:extLst>
          </p:cNvPr>
          <p:cNvSpPr/>
          <p:nvPr/>
        </p:nvSpPr>
        <p:spPr>
          <a:xfrm>
            <a:off x="40043" y="1457373"/>
            <a:ext cx="405598" cy="816746"/>
          </a:xfrm>
          <a:prstGeom prst="curved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9" name="Облачко с текстом: овальное 18">
            <a:extLst>
              <a:ext uri="{FF2B5EF4-FFF2-40B4-BE49-F238E27FC236}">
                <a16:creationId xmlns:a16="http://schemas.microsoft.com/office/drawing/2014/main" id="{780EC668-BB33-4004-BBA2-51043C77416B}"/>
              </a:ext>
            </a:extLst>
          </p:cNvPr>
          <p:cNvSpPr/>
          <p:nvPr/>
        </p:nvSpPr>
        <p:spPr>
          <a:xfrm>
            <a:off x="3353909" y="1712287"/>
            <a:ext cx="1662713" cy="561513"/>
          </a:xfrm>
          <a:prstGeom prst="wedgeEllipseCallou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i="1" dirty="0">
                <a:solidFill>
                  <a:schemeClr val="tx1"/>
                </a:solidFill>
              </a:rPr>
              <a:t>0,1-1,0 %</a:t>
            </a:r>
          </a:p>
        </p:txBody>
      </p:sp>
      <p:sp>
        <p:nvSpPr>
          <p:cNvPr id="20" name="Прямоугольник: скругленные углы 19">
            <a:extLst>
              <a:ext uri="{FF2B5EF4-FFF2-40B4-BE49-F238E27FC236}">
                <a16:creationId xmlns:a16="http://schemas.microsoft.com/office/drawing/2014/main" id="{A47316ED-32C6-4952-8CBC-6714A2E19C11}"/>
              </a:ext>
            </a:extLst>
          </p:cNvPr>
          <p:cNvSpPr/>
          <p:nvPr/>
        </p:nvSpPr>
        <p:spPr>
          <a:xfrm>
            <a:off x="40043" y="2817088"/>
            <a:ext cx="2557043" cy="401205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i="1" dirty="0"/>
              <a:t>При В. И. основная стадия- превращения углеводородов при дегидрирование на дисперсных металлических частицах, а кислотные функции носителя лишь </a:t>
            </a:r>
            <a:r>
              <a:rPr lang="ru-RU" i="1" dirty="0" err="1"/>
              <a:t>промотируют</a:t>
            </a:r>
            <a:r>
              <a:rPr lang="ru-RU" i="1" dirty="0"/>
              <a:t> протекание целевых реакций </a:t>
            </a:r>
          </a:p>
        </p:txBody>
      </p:sp>
      <p:sp>
        <p:nvSpPr>
          <p:cNvPr id="21" name="Стрелка: вниз 20">
            <a:extLst>
              <a:ext uri="{FF2B5EF4-FFF2-40B4-BE49-F238E27FC236}">
                <a16:creationId xmlns:a16="http://schemas.microsoft.com/office/drawing/2014/main" id="{059526C6-1DF3-4FD5-8522-8FFFA529DA47}"/>
              </a:ext>
            </a:extLst>
          </p:cNvPr>
          <p:cNvSpPr/>
          <p:nvPr/>
        </p:nvSpPr>
        <p:spPr>
          <a:xfrm>
            <a:off x="1021533" y="2502900"/>
            <a:ext cx="333375" cy="388253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Прямоугольник 21">
            <a:extLst>
              <a:ext uri="{FF2B5EF4-FFF2-40B4-BE49-F238E27FC236}">
                <a16:creationId xmlns:a16="http://schemas.microsoft.com/office/drawing/2014/main" id="{4995C533-1591-4115-8317-61FAD2991DE6}"/>
              </a:ext>
            </a:extLst>
          </p:cNvPr>
          <p:cNvSpPr/>
          <p:nvPr/>
        </p:nvSpPr>
        <p:spPr>
          <a:xfrm>
            <a:off x="2733352" y="2619660"/>
            <a:ext cx="2851051" cy="4109613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При Н. и С. И. функции металла</a:t>
            </a:r>
          </a:p>
          <a:p>
            <a:pPr algn="ctr"/>
            <a:r>
              <a:rPr lang="ru-RU" dirty="0"/>
              <a:t>сводятся к активации водорода и гидрид-ионы, генерируемые из молекулярного водорода, обеспечивают повышенную скорость насыщения </a:t>
            </a:r>
            <a:r>
              <a:rPr lang="ru-RU" dirty="0" err="1"/>
              <a:t>изоалкильных</a:t>
            </a:r>
            <a:r>
              <a:rPr lang="ru-RU" dirty="0"/>
              <a:t> катионов на кислотных центрах, т.е. определяющими активность катализатора являются уже кислотные свойства.</a:t>
            </a:r>
          </a:p>
        </p:txBody>
      </p:sp>
      <p:sp>
        <p:nvSpPr>
          <p:cNvPr id="23" name="Стрелка: вниз 22">
            <a:extLst>
              <a:ext uri="{FF2B5EF4-FFF2-40B4-BE49-F238E27FC236}">
                <a16:creationId xmlns:a16="http://schemas.microsoft.com/office/drawing/2014/main" id="{6B77B41C-763A-4C0C-8489-96A3ADC16182}"/>
              </a:ext>
            </a:extLst>
          </p:cNvPr>
          <p:cNvSpPr/>
          <p:nvPr/>
        </p:nvSpPr>
        <p:spPr>
          <a:xfrm>
            <a:off x="2821988" y="2392168"/>
            <a:ext cx="320474" cy="726486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77562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6DF909AF-1DF4-4884-816D-2A9DDE8C76D0}"/>
              </a:ext>
            </a:extLst>
          </p:cNvPr>
          <p:cNvSpPr/>
          <p:nvPr/>
        </p:nvSpPr>
        <p:spPr>
          <a:xfrm>
            <a:off x="2396971" y="62144"/>
            <a:ext cx="6933460" cy="86113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i="1" dirty="0"/>
              <a:t>Галогенирование оксида</a:t>
            </a:r>
          </a:p>
        </p:txBody>
      </p:sp>
      <p:sp>
        <p:nvSpPr>
          <p:cNvPr id="3" name="Овал 2">
            <a:extLst>
              <a:ext uri="{FF2B5EF4-FFF2-40B4-BE49-F238E27FC236}">
                <a16:creationId xmlns:a16="http://schemas.microsoft.com/office/drawing/2014/main" id="{5735C28D-30C3-4A53-81FB-42EEDB1E65DB}"/>
              </a:ext>
            </a:extLst>
          </p:cNvPr>
          <p:cNvSpPr/>
          <p:nvPr/>
        </p:nvSpPr>
        <p:spPr>
          <a:xfrm>
            <a:off x="1939772" y="1708951"/>
            <a:ext cx="2414726" cy="118960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i="1" dirty="0"/>
              <a:t>фтор</a:t>
            </a:r>
          </a:p>
        </p:txBody>
      </p:sp>
      <p:sp>
        <p:nvSpPr>
          <p:cNvPr id="4" name="Овал 3">
            <a:extLst>
              <a:ext uri="{FF2B5EF4-FFF2-40B4-BE49-F238E27FC236}">
                <a16:creationId xmlns:a16="http://schemas.microsoft.com/office/drawing/2014/main" id="{DC11C48D-B111-4F5F-AFFF-4C8F1F2F8076}"/>
              </a:ext>
            </a:extLst>
          </p:cNvPr>
          <p:cNvSpPr/>
          <p:nvPr/>
        </p:nvSpPr>
        <p:spPr>
          <a:xfrm>
            <a:off x="6584272" y="1052003"/>
            <a:ext cx="2414726" cy="1313895"/>
          </a:xfrm>
          <a:prstGeom prst="ellipse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i="1" dirty="0"/>
              <a:t>хлор</a:t>
            </a: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75821BF5-FB61-4FA3-9513-FFB38884778D}"/>
              </a:ext>
            </a:extLst>
          </p:cNvPr>
          <p:cNvSpPr/>
          <p:nvPr/>
        </p:nvSpPr>
        <p:spPr>
          <a:xfrm>
            <a:off x="1281343" y="3018407"/>
            <a:ext cx="4163628" cy="18288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dirty="0">
                <a:solidFill>
                  <a:schemeClr val="tx1"/>
                </a:solidFill>
              </a:rPr>
              <a:t>Фторид-ионы обычно вводятся из растворов фтористоводородной кислоты или фторида аммония на стадии приготовления гидроксида или оксида с последующим закреплением F</a:t>
            </a:r>
            <a:r>
              <a:rPr lang="ru-RU" baseline="30000" dirty="0">
                <a:solidFill>
                  <a:schemeClr val="tx1"/>
                </a:solidFill>
              </a:rPr>
              <a:t>-</a:t>
            </a:r>
            <a:r>
              <a:rPr lang="ru-RU" dirty="0">
                <a:solidFill>
                  <a:schemeClr val="tx1"/>
                </a:solidFill>
              </a:rPr>
              <a:t> при прокаливании (500 °С). </a:t>
            </a:r>
          </a:p>
        </p:txBody>
      </p:sp>
      <p:sp>
        <p:nvSpPr>
          <p:cNvPr id="6" name="Блок-схема: память с последовательным доступом 5">
            <a:extLst>
              <a:ext uri="{FF2B5EF4-FFF2-40B4-BE49-F238E27FC236}">
                <a16:creationId xmlns:a16="http://schemas.microsoft.com/office/drawing/2014/main" id="{D5F7E31C-1577-4F04-B00E-BD6A4508B19E}"/>
              </a:ext>
            </a:extLst>
          </p:cNvPr>
          <p:cNvSpPr/>
          <p:nvPr/>
        </p:nvSpPr>
        <p:spPr>
          <a:xfrm>
            <a:off x="54743" y="674703"/>
            <a:ext cx="2453200" cy="1438184"/>
          </a:xfrm>
          <a:prstGeom prst="flowChartMagneticTape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i="1" dirty="0">
                <a:solidFill>
                  <a:schemeClr val="tx1"/>
                </a:solidFill>
              </a:rPr>
              <a:t>прочно связывается с оксидом алюминия и достаточно стабилен в гидротермальных условиях</a:t>
            </a:r>
          </a:p>
        </p:txBody>
      </p:sp>
      <p:sp>
        <p:nvSpPr>
          <p:cNvPr id="7" name="Облачко с текстом: овальное 6">
            <a:extLst>
              <a:ext uri="{FF2B5EF4-FFF2-40B4-BE49-F238E27FC236}">
                <a16:creationId xmlns:a16="http://schemas.microsoft.com/office/drawing/2014/main" id="{DED68142-E254-4579-90BC-6F71B3A182E5}"/>
              </a:ext>
            </a:extLst>
          </p:cNvPr>
          <p:cNvSpPr/>
          <p:nvPr/>
        </p:nvSpPr>
        <p:spPr>
          <a:xfrm>
            <a:off x="3465250" y="1407110"/>
            <a:ext cx="1397494" cy="461640"/>
          </a:xfrm>
          <a:prstGeom prst="wedgeEllipseCallou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</a:rPr>
              <a:t> до 1 % </a:t>
            </a:r>
          </a:p>
        </p:txBody>
      </p:sp>
      <p:sp>
        <p:nvSpPr>
          <p:cNvPr id="8" name="Стрелка: изогнутая вниз 7">
            <a:extLst>
              <a:ext uri="{FF2B5EF4-FFF2-40B4-BE49-F238E27FC236}">
                <a16:creationId xmlns:a16="http://schemas.microsoft.com/office/drawing/2014/main" id="{D0E612C0-6DB7-4C7A-A84E-4C0128E3F887}"/>
              </a:ext>
            </a:extLst>
          </p:cNvPr>
          <p:cNvSpPr/>
          <p:nvPr/>
        </p:nvSpPr>
        <p:spPr>
          <a:xfrm rot="5400000">
            <a:off x="3905065" y="2471321"/>
            <a:ext cx="1034248" cy="423910"/>
          </a:xfrm>
          <a:prstGeom prst="curved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9" name="Облачко с текстом: овальное 8">
            <a:extLst>
              <a:ext uri="{FF2B5EF4-FFF2-40B4-BE49-F238E27FC236}">
                <a16:creationId xmlns:a16="http://schemas.microsoft.com/office/drawing/2014/main" id="{FBB73BCD-5D8B-4C4D-9991-FCA30E9FDA30}"/>
              </a:ext>
            </a:extLst>
          </p:cNvPr>
          <p:cNvSpPr/>
          <p:nvPr/>
        </p:nvSpPr>
        <p:spPr>
          <a:xfrm>
            <a:off x="8389028" y="947690"/>
            <a:ext cx="1642739" cy="610341"/>
          </a:xfrm>
          <a:prstGeom prst="wedgeEllipseCallou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</a:rPr>
              <a:t>0,8-1,0 %</a:t>
            </a:r>
          </a:p>
        </p:txBody>
      </p:sp>
      <p:pic>
        <p:nvPicPr>
          <p:cNvPr id="10" name="Рисунок 9">
            <a:extLst>
              <a:ext uri="{FF2B5EF4-FFF2-40B4-BE49-F238E27FC236}">
                <a16:creationId xmlns:a16="http://schemas.microsoft.com/office/drawing/2014/main" id="{9F8C2977-ED87-452B-B406-EDCFDB2DC6F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64794" y="2390310"/>
            <a:ext cx="4731273" cy="4307051"/>
          </a:xfrm>
          <a:prstGeom prst="rect">
            <a:avLst/>
          </a:prstGeom>
        </p:spPr>
      </p:pic>
      <p:sp>
        <p:nvSpPr>
          <p:cNvPr id="11" name="Стрелка: изогнутая вправо 10">
            <a:extLst>
              <a:ext uri="{FF2B5EF4-FFF2-40B4-BE49-F238E27FC236}">
                <a16:creationId xmlns:a16="http://schemas.microsoft.com/office/drawing/2014/main" id="{C2F04D84-E76C-4082-A30E-53062F1F4F6A}"/>
              </a:ext>
            </a:extLst>
          </p:cNvPr>
          <p:cNvSpPr/>
          <p:nvPr/>
        </p:nvSpPr>
        <p:spPr>
          <a:xfrm>
            <a:off x="6468127" y="1868750"/>
            <a:ext cx="496667" cy="1178508"/>
          </a:xfrm>
          <a:prstGeom prst="curved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38387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2FF8456E-4449-4B55-8039-A63F06F68C9C}"/>
              </a:ext>
            </a:extLst>
          </p:cNvPr>
          <p:cNvSpPr/>
          <p:nvPr/>
        </p:nvSpPr>
        <p:spPr>
          <a:xfrm>
            <a:off x="2024109" y="106532"/>
            <a:ext cx="6320901" cy="83450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i="1" dirty="0" err="1"/>
              <a:t>Сульфатирование</a:t>
            </a:r>
            <a:r>
              <a:rPr lang="ru-RU" sz="3200" b="1" i="1" dirty="0"/>
              <a:t> оксида</a:t>
            </a: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A8F46196-A2C6-4C87-A00F-BE61D298EF3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9584" y="1233996"/>
            <a:ext cx="1824525" cy="544843"/>
          </a:xfrm>
          <a:prstGeom prst="rect">
            <a:avLst/>
          </a:prstGeom>
        </p:spPr>
      </p:pic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63942151-DE10-4528-9867-996EF6E22F5E}"/>
              </a:ext>
            </a:extLst>
          </p:cNvPr>
          <p:cNvSpPr/>
          <p:nvPr/>
        </p:nvSpPr>
        <p:spPr>
          <a:xfrm>
            <a:off x="2636668" y="1233996"/>
            <a:ext cx="8851037" cy="67470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наиболее сильные твердые кислоты, позволяющие в мягких условиях проводить различные превращения углеводородного сырья</a:t>
            </a:r>
          </a:p>
        </p:txBody>
      </p:sp>
      <p:sp>
        <p:nvSpPr>
          <p:cNvPr id="5" name="Стрелка: штриховая вправо 4">
            <a:extLst>
              <a:ext uri="{FF2B5EF4-FFF2-40B4-BE49-F238E27FC236}">
                <a16:creationId xmlns:a16="http://schemas.microsoft.com/office/drawing/2014/main" id="{09DE03ED-831F-4719-9005-7B52BE0C8326}"/>
              </a:ext>
            </a:extLst>
          </p:cNvPr>
          <p:cNvSpPr/>
          <p:nvPr/>
        </p:nvSpPr>
        <p:spPr>
          <a:xfrm>
            <a:off x="2178810" y="1420426"/>
            <a:ext cx="457858" cy="301841"/>
          </a:xfrm>
          <a:prstGeom prst="striped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EEF74C50-9078-4325-BFD7-FB4EC835411E}"/>
              </a:ext>
            </a:extLst>
          </p:cNvPr>
          <p:cNvSpPr/>
          <p:nvPr/>
        </p:nvSpPr>
        <p:spPr>
          <a:xfrm>
            <a:off x="275208" y="2352583"/>
            <a:ext cx="4341180" cy="143818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dirty="0">
                <a:solidFill>
                  <a:schemeClr val="tx1"/>
                </a:solidFill>
              </a:rPr>
              <a:t>получают щелочным осаждением гидрата диоксида циркония из растворов хлоридных или нитратных солей циркония при </a:t>
            </a:r>
            <a:r>
              <a:rPr lang="ru-RU" dirty="0" err="1">
                <a:solidFill>
                  <a:schemeClr val="tx1"/>
                </a:solidFill>
              </a:rPr>
              <a:t>pH</a:t>
            </a:r>
            <a:r>
              <a:rPr lang="ru-RU" dirty="0">
                <a:solidFill>
                  <a:schemeClr val="tx1"/>
                </a:solidFill>
              </a:rPr>
              <a:t> = 8-11 и температуре 20-90 °С</a:t>
            </a:r>
          </a:p>
        </p:txBody>
      </p:sp>
      <p:sp>
        <p:nvSpPr>
          <p:cNvPr id="7" name="Стрелка: вниз 6">
            <a:extLst>
              <a:ext uri="{FF2B5EF4-FFF2-40B4-BE49-F238E27FC236}">
                <a16:creationId xmlns:a16="http://schemas.microsoft.com/office/drawing/2014/main" id="{B4CF92E1-D669-4C88-AF24-4DBB2B57911A}"/>
              </a:ext>
            </a:extLst>
          </p:cNvPr>
          <p:cNvSpPr/>
          <p:nvPr/>
        </p:nvSpPr>
        <p:spPr>
          <a:xfrm>
            <a:off x="920976" y="1722267"/>
            <a:ext cx="381740" cy="67470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AF460940-B0BA-4841-88B5-4D7262374AE5}"/>
              </a:ext>
            </a:extLst>
          </p:cNvPr>
          <p:cNvSpPr/>
          <p:nvPr/>
        </p:nvSpPr>
        <p:spPr>
          <a:xfrm>
            <a:off x="149278" y="4152555"/>
            <a:ext cx="3657600" cy="249462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/>
              <a:t>Катализаторы, содержащие сульфатированные оксиды металлов (оксидные катализаторы), в последние годы получили повышенный интерес, так как они сочетают в себе высокую активность и устойчивы к действию каталитических ядов, способны к регенерации. </a:t>
            </a: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B498503C-612B-49E6-ADDF-47CD6225D180}"/>
              </a:ext>
            </a:extLst>
          </p:cNvPr>
          <p:cNvSpPr/>
          <p:nvPr/>
        </p:nvSpPr>
        <p:spPr>
          <a:xfrm>
            <a:off x="5184559" y="2015233"/>
            <a:ext cx="6394225" cy="94103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solidFill>
                  <a:schemeClr val="tx1"/>
                </a:solidFill>
              </a:rPr>
              <a:t>Для предотвращения</a:t>
            </a:r>
          </a:p>
          <a:p>
            <a:pPr algn="ctr"/>
            <a:r>
              <a:rPr lang="ru-RU" sz="2400" b="1" dirty="0">
                <a:solidFill>
                  <a:schemeClr val="tx1"/>
                </a:solidFill>
              </a:rPr>
              <a:t>дезактивации катализаторов</a:t>
            </a:r>
          </a:p>
        </p:txBody>
      </p:sp>
      <p:sp>
        <p:nvSpPr>
          <p:cNvPr id="10" name="Стрелка: вниз 9">
            <a:extLst>
              <a:ext uri="{FF2B5EF4-FFF2-40B4-BE49-F238E27FC236}">
                <a16:creationId xmlns:a16="http://schemas.microsoft.com/office/drawing/2014/main" id="{8F017C4E-6EBC-4874-867C-14347456EC33}"/>
              </a:ext>
            </a:extLst>
          </p:cNvPr>
          <p:cNvSpPr/>
          <p:nvPr/>
        </p:nvSpPr>
        <p:spPr>
          <a:xfrm>
            <a:off x="5262155" y="2620578"/>
            <a:ext cx="319596" cy="1074200"/>
          </a:xfrm>
          <a:prstGeom prst="downArrow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id="{6564624B-903D-491C-8F3F-EFB5EC18DE6A}"/>
              </a:ext>
            </a:extLst>
          </p:cNvPr>
          <p:cNvSpPr/>
          <p:nvPr/>
        </p:nvSpPr>
        <p:spPr>
          <a:xfrm>
            <a:off x="4682970" y="3694778"/>
            <a:ext cx="2272684" cy="5748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платина</a:t>
            </a:r>
          </a:p>
        </p:txBody>
      </p:sp>
      <p:sp>
        <p:nvSpPr>
          <p:cNvPr id="12" name="Стрелка: вниз 11">
            <a:extLst>
              <a:ext uri="{FF2B5EF4-FFF2-40B4-BE49-F238E27FC236}">
                <a16:creationId xmlns:a16="http://schemas.microsoft.com/office/drawing/2014/main" id="{4768EC24-121E-4097-A764-EF80790008D7}"/>
              </a:ext>
            </a:extLst>
          </p:cNvPr>
          <p:cNvSpPr/>
          <p:nvPr/>
        </p:nvSpPr>
        <p:spPr>
          <a:xfrm>
            <a:off x="10555549" y="2792033"/>
            <a:ext cx="319596" cy="94103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ямоугольник 12">
            <a:extLst>
              <a:ext uri="{FF2B5EF4-FFF2-40B4-BE49-F238E27FC236}">
                <a16:creationId xmlns:a16="http://schemas.microsoft.com/office/drawing/2014/main" id="{E08DC2F9-78A8-45AD-A510-8492932421AC}"/>
              </a:ext>
            </a:extLst>
          </p:cNvPr>
          <p:cNvSpPr/>
          <p:nvPr/>
        </p:nvSpPr>
        <p:spPr>
          <a:xfrm>
            <a:off x="9543494" y="3733066"/>
            <a:ext cx="2343705" cy="692445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палладий</a:t>
            </a:r>
          </a:p>
        </p:txBody>
      </p:sp>
      <p:sp>
        <p:nvSpPr>
          <p:cNvPr id="16" name="Прямоугольник 15">
            <a:extLst>
              <a:ext uri="{FF2B5EF4-FFF2-40B4-BE49-F238E27FC236}">
                <a16:creationId xmlns:a16="http://schemas.microsoft.com/office/drawing/2014/main" id="{3205C497-4BBA-49EB-B07F-53EDAACA1BA5}"/>
              </a:ext>
            </a:extLst>
          </p:cNvPr>
          <p:cNvSpPr/>
          <p:nvPr/>
        </p:nvSpPr>
        <p:spPr>
          <a:xfrm>
            <a:off x="4003831" y="4173615"/>
            <a:ext cx="4341179" cy="187207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</a:rPr>
              <a:t>увеличивает активность катализатора, значительно повышает его стабильность в реакции изомеризации парафинов С5-С6, однако, существенно снижает каталитическую активность катализаторов в реакции изомеризации С4</a:t>
            </a:r>
          </a:p>
        </p:txBody>
      </p:sp>
      <p:sp>
        <p:nvSpPr>
          <p:cNvPr id="17" name="Облачко с текстом: овальное 16">
            <a:extLst>
              <a:ext uri="{FF2B5EF4-FFF2-40B4-BE49-F238E27FC236}">
                <a16:creationId xmlns:a16="http://schemas.microsoft.com/office/drawing/2014/main" id="{43AAABF7-4762-4CD2-AB7B-339E128BBEEC}"/>
              </a:ext>
            </a:extLst>
          </p:cNvPr>
          <p:cNvSpPr/>
          <p:nvPr/>
        </p:nvSpPr>
        <p:spPr>
          <a:xfrm>
            <a:off x="5950992" y="3106082"/>
            <a:ext cx="2117658" cy="626984"/>
          </a:xfrm>
          <a:prstGeom prst="wedgeEllipseCallou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 </a:t>
            </a:r>
            <a:r>
              <a:rPr lang="ru-RU" dirty="0">
                <a:solidFill>
                  <a:schemeClr val="tx1"/>
                </a:solidFill>
              </a:rPr>
              <a:t>0,25-0,4% </a:t>
            </a:r>
          </a:p>
        </p:txBody>
      </p:sp>
      <p:sp>
        <p:nvSpPr>
          <p:cNvPr id="18" name="Прямоугольник 17">
            <a:extLst>
              <a:ext uri="{FF2B5EF4-FFF2-40B4-BE49-F238E27FC236}">
                <a16:creationId xmlns:a16="http://schemas.microsoft.com/office/drawing/2014/main" id="{07A24730-3061-44FE-8120-564308FBC777}"/>
              </a:ext>
            </a:extLst>
          </p:cNvPr>
          <p:cNvSpPr/>
          <p:nvPr/>
        </p:nvSpPr>
        <p:spPr>
          <a:xfrm>
            <a:off x="4852386" y="6065668"/>
            <a:ext cx="4419600" cy="685800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err="1"/>
              <a:t>сульфидирование</a:t>
            </a:r>
            <a:r>
              <a:rPr lang="ru-RU" dirty="0"/>
              <a:t> платины</a:t>
            </a:r>
          </a:p>
          <a:p>
            <a:pPr algn="ctr"/>
            <a:r>
              <a:rPr lang="ru-RU" dirty="0"/>
              <a:t>и понижению силы кислотных центров</a:t>
            </a:r>
          </a:p>
        </p:txBody>
      </p:sp>
      <p:sp>
        <p:nvSpPr>
          <p:cNvPr id="19" name="Стрелка: изогнутая влево 18">
            <a:extLst>
              <a:ext uri="{FF2B5EF4-FFF2-40B4-BE49-F238E27FC236}">
                <a16:creationId xmlns:a16="http://schemas.microsoft.com/office/drawing/2014/main" id="{7F9B1426-0208-4614-90D1-4A0012CAF8BF}"/>
              </a:ext>
            </a:extLst>
          </p:cNvPr>
          <p:cNvSpPr/>
          <p:nvPr/>
        </p:nvSpPr>
        <p:spPr>
          <a:xfrm>
            <a:off x="8020423" y="3419574"/>
            <a:ext cx="1012055" cy="2867025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435460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312</TotalTime>
  <Words>602</Words>
  <Application>Microsoft Office PowerPoint</Application>
  <PresentationFormat>Широкоэкранный</PresentationFormat>
  <Paragraphs>85</Paragraphs>
  <Slides>8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Wingdings</vt:lpstr>
      <vt:lpstr>Тема Office</vt:lpstr>
      <vt:lpstr>Задачи и основные катализаторы процесса изомеризации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Задачи и основные катализаторы процесса изомеризации</dc:title>
  <dc:creator>Gulzat Aitkaliyeva</dc:creator>
  <cp:lastModifiedBy>Gulzat Aitkaliyeva</cp:lastModifiedBy>
  <cp:revision>67</cp:revision>
  <dcterms:created xsi:type="dcterms:W3CDTF">2021-11-03T05:50:23Z</dcterms:created>
  <dcterms:modified xsi:type="dcterms:W3CDTF">2021-11-03T12:16:03Z</dcterms:modified>
</cp:coreProperties>
</file>