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8" d="100"/>
          <a:sy n="118" d="100"/>
        </p:scale>
        <p:origin x="-276" y="-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973936-F2BF-4FD7-BDFC-1B27F0F2C746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A67644-E1AF-48CA-8FA2-0E5A49C412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680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A67644-E1AF-48CA-8FA2-0E5A49C41255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4100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A67644-E1AF-48CA-8FA2-0E5A49C41255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23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6466D7C-AA2A-42D7-8BE9-BEFBE8559F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862297BE-94CA-4B43-ACBC-72BBAD30AF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B28036F-6AEE-4544-B2B9-48708C302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28BB1-6B02-4C10-AD5F-7E1E57ADDA23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8B944CE-687B-47C9-BCE4-0A235BE83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61F328B-9BB2-4214-BABB-15A1F8BD9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63379-EDE4-4765-838A-9E4BEBD8AA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1671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B6324B0-1971-4264-9433-69905ADBA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8486C2FE-961E-4640-BE17-CABD208855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B3B8805-F887-4D5E-832A-9CEB6094B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28BB1-6B02-4C10-AD5F-7E1E57ADDA23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F21705A-2031-4738-9DF4-10407CCB0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3D5B96C-73B4-46AF-AA45-86F83196A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63379-EDE4-4765-838A-9E4BEBD8AA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3693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1912781F-AD22-4E79-806C-A83E818BCF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FDEE53A9-90E8-4C88-8B9A-DED986EA37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420C77C-2290-4B31-81C1-7DDBAB1EE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28BB1-6B02-4C10-AD5F-7E1E57ADDA23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D38D312-F2FA-471F-9A5B-D6E5483DA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1D7A341-0CE1-46B9-B778-98DDB0631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63379-EDE4-4765-838A-9E4BEBD8AA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2477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47B0DFB-2125-49A9-8328-E0D740D3B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F7FC62C-937B-422C-AA70-77BF8C99BB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BAB8B9F-0967-4D5E-BEAF-3FD11C53A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28BB1-6B02-4C10-AD5F-7E1E57ADDA23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36D482C-6ED5-4C01-A9A1-FFB83DE57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1D7BF07-F8A1-4725-9E38-058BA95AE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63379-EDE4-4765-838A-9E4BEBD8AA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7658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549C0D2-0951-4F49-8ECE-65F3D24AE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78B6F02-2A88-4669-85FF-44AE53E669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FF4B989-95C8-446B-809A-552E331F1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28BB1-6B02-4C10-AD5F-7E1E57ADDA23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720D2B1-6750-4D62-A5FC-F7774E905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E379710-27F0-48EE-84FE-8CB3F2310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63379-EDE4-4765-838A-9E4BEBD8AA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5761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1AF66F6-E381-4802-AEC2-5929D8BAB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686A1E4-CC99-421E-BF98-7A4E8D9ACD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134A65E5-A363-49C5-830E-4BD9040FA7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7E38685D-EBB6-42A4-ACDC-BC3CC6E9E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28BB1-6B02-4C10-AD5F-7E1E57ADDA23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A66C32A7-4FFC-4C78-84BC-1E0DE3FAB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803D9D1B-5F7D-416F-9F06-4E7D1C1B1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63379-EDE4-4765-838A-9E4BEBD8AA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4859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536361D-18D1-45C6-8542-137B639AE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82E1EF9-4BB6-4BF3-9FB2-8EE7AC1653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D2E087D1-6AAD-49FA-9346-225DEA53A4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E95D67F4-5A1B-4135-B0C7-BD6A455A16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FC85D78B-CEFC-48F4-8AA3-B199BCEA2F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D957B929-5001-40E3-9DB5-C2B5483E0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28BB1-6B02-4C10-AD5F-7E1E57ADDA23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C31FF537-D711-4FD1-8F6D-ED1D65E7A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2FD4DE41-A94E-4DA1-B14B-08FC78528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63379-EDE4-4765-838A-9E4BEBD8AA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9275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FA824C5-D6F9-4FCA-8191-B95EEBCE0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3829E4F7-6DB3-4345-A2FF-7DC288002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28BB1-6B02-4C10-AD5F-7E1E57ADDA23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7E108841-97D3-4961-8697-841870C39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1AB31EBD-7C93-4551-B586-4466286C2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63379-EDE4-4765-838A-9E4BEBD8AA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2884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ED70A4AD-BE70-44BD-90F0-C45872922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28BB1-6B02-4C10-AD5F-7E1E57ADDA23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DD4121B5-1886-4DE3-A245-7206989A1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0C5AF6BB-8C6D-4BE9-828D-B2943E381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63379-EDE4-4765-838A-9E4BEBD8AA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6903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244CBA1-440D-42EB-95D2-1DC0A9EFB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96A840C-FBA0-4A54-8BAD-9175518DE2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D53A799F-F4C9-4319-9A66-8FF64613CD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D26160A7-B443-4347-927F-841676451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28BB1-6B02-4C10-AD5F-7E1E57ADDA23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3079A05B-BC60-4793-A95E-7D6987260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2ECAA2D1-6A10-434A-9EC3-F4A7183B5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63379-EDE4-4765-838A-9E4BEBD8AA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8408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B1399BE-39E3-4B28-B409-5F70FECB1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D7318CCB-BA23-4433-A541-9D0B2B7EE1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D3394592-3FE3-4DD9-84C4-92BE6DF3F2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7A4A9DCD-D999-4511-B4CC-EBF83008B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28BB1-6B02-4C10-AD5F-7E1E57ADDA23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A9179AA4-34D7-4988-9064-EB1EB8155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B2A92F83-87FC-4D51-A304-F7F3BD5F6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63379-EDE4-4765-838A-9E4BEBD8AA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9089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9D8E999-0B80-40E7-99D4-85EAF6733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2DC17EEA-2532-48F7-AE80-21A98DE8EC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B3CF877-BBD7-4314-889F-AA3FA01A15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28BB1-6B02-4C10-AD5F-7E1E57ADDA23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34AD5FE-A984-4BB7-A8CD-46DFCF86CE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C740F1F-C78E-499B-B98A-B8FFE68C62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63379-EDE4-4765-838A-9E4BEBD8AA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7478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A328E76-871F-4722-A10A-03D9406C0B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B8E05010-A032-4FD5-8CC6-2C5F00DCD8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/>
              <a:t>Алкилирование. Задачи процесса, основные катализаторы</a:t>
            </a:r>
          </a:p>
        </p:txBody>
      </p:sp>
    </p:spTree>
    <p:extLst>
      <p:ext uri="{BB962C8B-B14F-4D97-AF65-F5344CB8AC3E}">
        <p14:creationId xmlns:p14="http://schemas.microsoft.com/office/powerpoint/2010/main" val="3328627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ECB1F29D-75BD-45CA-BD79-EDD4CA5E5C07}"/>
              </a:ext>
            </a:extLst>
          </p:cNvPr>
          <p:cNvSpPr/>
          <p:nvPr/>
        </p:nvSpPr>
        <p:spPr>
          <a:xfrm>
            <a:off x="506027" y="275208"/>
            <a:ext cx="4394447" cy="665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/>
              <a:t>Алкилирование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1E59FDA2-D8A5-4FC6-B3B3-D4746289374B}"/>
              </a:ext>
            </a:extLst>
          </p:cNvPr>
          <p:cNvSpPr/>
          <p:nvPr/>
        </p:nvSpPr>
        <p:spPr>
          <a:xfrm>
            <a:off x="506026" y="941033"/>
            <a:ext cx="4394447" cy="14470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>
                <a:solidFill>
                  <a:schemeClr val="tx1"/>
                </a:solidFill>
              </a:rPr>
              <a:t>химическая  реакция, в результате которой алкильная группа вводится в органическую молекулу по механизму присоединения или замещения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2AA76C6D-80D7-41B7-A365-2CD7FDC9FD6D}"/>
              </a:ext>
            </a:extLst>
          </p:cNvPr>
          <p:cNvSpPr/>
          <p:nvPr/>
        </p:nvSpPr>
        <p:spPr>
          <a:xfrm>
            <a:off x="506026" y="3149353"/>
            <a:ext cx="4314547" cy="10653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/>
              <a:t>Сырье: метан, этан- в реакцию не вступают; практическое значение имеет только С3-С5, легче всего </a:t>
            </a:r>
            <a:r>
              <a:rPr lang="ru-RU" b="1" i="1" dirty="0"/>
              <a:t>изобутан</a:t>
            </a:r>
            <a:r>
              <a:rPr lang="ru-RU" dirty="0"/>
              <a:t>.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9B14DE2A-30C2-4993-A2E4-A6AE63D2396E}"/>
              </a:ext>
            </a:extLst>
          </p:cNvPr>
          <p:cNvSpPr/>
          <p:nvPr/>
        </p:nvSpPr>
        <p:spPr>
          <a:xfrm>
            <a:off x="506026" y="4975934"/>
            <a:ext cx="4394447" cy="94103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>
                <a:solidFill>
                  <a:schemeClr val="tx1"/>
                </a:solidFill>
              </a:rPr>
              <a:t>Реакция протекает с выделением теплоты, поэтому при невысоких температурах и давлении процесса 0,1-0,6 МПа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A20C660A-C5FF-4A11-B3CD-97586A8612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7129" y="2243831"/>
            <a:ext cx="5184561" cy="3941686"/>
          </a:xfrm>
          <a:prstGeom prst="rect">
            <a:avLst/>
          </a:prstGeom>
        </p:spPr>
      </p:pic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C05AF36E-5D98-456F-9BA8-803228CA1A6C}"/>
              </a:ext>
            </a:extLst>
          </p:cNvPr>
          <p:cNvSpPr/>
          <p:nvPr/>
        </p:nvSpPr>
        <p:spPr>
          <a:xfrm>
            <a:off x="6747029" y="1580225"/>
            <a:ext cx="5184561" cy="7279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Состав продуктов процесса алкилирования изобутана различными олефинами</a:t>
            </a:r>
          </a:p>
        </p:txBody>
      </p:sp>
      <p:sp>
        <p:nvSpPr>
          <p:cNvPr id="12" name="Стрелка: счетверенная 11">
            <a:extLst>
              <a:ext uri="{FF2B5EF4-FFF2-40B4-BE49-F238E27FC236}">
                <a16:creationId xmlns:a16="http://schemas.microsoft.com/office/drawing/2014/main" xmlns="" id="{95A5C56C-8E6E-49C1-AFA6-52D84686B087}"/>
              </a:ext>
            </a:extLst>
          </p:cNvPr>
          <p:cNvSpPr/>
          <p:nvPr/>
        </p:nvSpPr>
        <p:spPr>
          <a:xfrm>
            <a:off x="5150528" y="3051698"/>
            <a:ext cx="1349405" cy="1413769"/>
          </a:xfrm>
          <a:prstGeom prst="quad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8084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2FA0D04D-F23D-46F4-8496-93CDA110F6CC}"/>
              </a:ext>
            </a:extLst>
          </p:cNvPr>
          <p:cNvSpPr/>
          <p:nvPr/>
        </p:nvSpPr>
        <p:spPr>
          <a:xfrm>
            <a:off x="399496" y="239697"/>
            <a:ext cx="6782540" cy="7723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Катализаторы - </a:t>
            </a:r>
            <a:r>
              <a:rPr lang="ru-RU" sz="2000" i="1" dirty="0"/>
              <a:t>жидкие кислоты </a:t>
            </a:r>
            <a:r>
              <a:rPr lang="en-US" sz="2000" i="1" dirty="0"/>
              <a:t>(H2SO4 </a:t>
            </a:r>
            <a:r>
              <a:rPr lang="ru-RU" sz="2000" i="1" dirty="0"/>
              <a:t>или </a:t>
            </a:r>
            <a:r>
              <a:rPr lang="en-US" sz="2000" i="1" dirty="0"/>
              <a:t>HF)</a:t>
            </a:r>
            <a:endParaRPr lang="ru-RU" sz="2000" i="1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AE8F582-4839-4808-822E-FF3A7FF80AD8}"/>
              </a:ext>
            </a:extLst>
          </p:cNvPr>
          <p:cNvSpPr/>
          <p:nvPr/>
        </p:nvSpPr>
        <p:spPr>
          <a:xfrm>
            <a:off x="7258784" y="30616"/>
            <a:ext cx="4749553" cy="202900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>
                <a:solidFill>
                  <a:schemeClr val="tx1"/>
                </a:solidFill>
              </a:rPr>
              <a:t>В мире более 220 установок алкилирования: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tx1"/>
                </a:solidFill>
              </a:rPr>
              <a:t>около 120 установок фтористоводородного алкилирования, мощность установок 0,05 до 0,50 млн т </a:t>
            </a:r>
            <a:r>
              <a:rPr lang="ru-RU" dirty="0" err="1">
                <a:solidFill>
                  <a:schemeClr val="tx1"/>
                </a:solidFill>
              </a:rPr>
              <a:t>алкилата</a:t>
            </a:r>
            <a:r>
              <a:rPr lang="ru-RU" dirty="0">
                <a:solidFill>
                  <a:schemeClr val="tx1"/>
                </a:solidFill>
              </a:rPr>
              <a:t> в год;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tx1"/>
                </a:solidFill>
              </a:rPr>
              <a:t>Около 70 установок сернокислотного алкилирования мощностью  от 0,15 до 1,50 млн т </a:t>
            </a:r>
            <a:r>
              <a:rPr lang="ru-RU" dirty="0" err="1">
                <a:solidFill>
                  <a:schemeClr val="tx1"/>
                </a:solidFill>
              </a:rPr>
              <a:t>алкилата</a:t>
            </a:r>
            <a:r>
              <a:rPr lang="ru-RU" dirty="0">
                <a:solidFill>
                  <a:schemeClr val="tx1"/>
                </a:solidFill>
              </a:rPr>
              <a:t> в год.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2C227B7E-F0B8-42A1-9272-4BCFCD528A8B}"/>
              </a:ext>
            </a:extLst>
          </p:cNvPr>
          <p:cNvSpPr/>
          <p:nvPr/>
        </p:nvSpPr>
        <p:spPr>
          <a:xfrm>
            <a:off x="118370" y="1740023"/>
            <a:ext cx="2101048" cy="5326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/>
              <a:t>H</a:t>
            </a:r>
            <a:r>
              <a:rPr lang="en-US" i="1" baseline="-25000" dirty="0"/>
              <a:t>2</a:t>
            </a:r>
            <a:r>
              <a:rPr lang="en-US" i="1" dirty="0"/>
              <a:t>SO</a:t>
            </a:r>
            <a:r>
              <a:rPr lang="en-US" i="1" baseline="-25000" dirty="0"/>
              <a:t>4</a:t>
            </a:r>
            <a:endParaRPr lang="ru-RU" baseline="-25000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8200CBEE-4E1D-42D9-A2FF-15F2A7F7569D}"/>
              </a:ext>
            </a:extLst>
          </p:cNvPr>
          <p:cNvSpPr/>
          <p:nvPr/>
        </p:nvSpPr>
        <p:spPr>
          <a:xfrm>
            <a:off x="118370" y="3906174"/>
            <a:ext cx="2305235" cy="5326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/>
              <a:t>HF</a:t>
            </a:r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1A34A1BF-4CB2-4F9E-842C-B5F6D19FCBB3}"/>
              </a:ext>
            </a:extLst>
          </p:cNvPr>
          <p:cNvSpPr/>
          <p:nvPr/>
        </p:nvSpPr>
        <p:spPr>
          <a:xfrm>
            <a:off x="2459974" y="3669445"/>
            <a:ext cx="5048435" cy="12833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Фирмы </a:t>
            </a:r>
            <a:r>
              <a:rPr lang="en-US" dirty="0">
                <a:solidFill>
                  <a:schemeClr val="tx1"/>
                </a:solidFill>
              </a:rPr>
              <a:t>«UOP», «Phillips Petroleum», «</a:t>
            </a:r>
            <a:r>
              <a:rPr lang="ru-RU" dirty="0" err="1">
                <a:solidFill>
                  <a:schemeClr val="tx1"/>
                </a:solidFill>
              </a:rPr>
              <a:t>Техасо</a:t>
            </a:r>
            <a:r>
              <a:rPr lang="ru-RU" dirty="0">
                <a:solidFill>
                  <a:schemeClr val="tx1"/>
                </a:solidFill>
              </a:rPr>
              <a:t>», «</a:t>
            </a:r>
            <a:r>
              <a:rPr lang="en-US" dirty="0">
                <a:solidFill>
                  <a:schemeClr val="tx1"/>
                </a:solidFill>
              </a:rPr>
              <a:t>Mobil»</a:t>
            </a:r>
            <a:r>
              <a:rPr lang="ru-RU" dirty="0">
                <a:solidFill>
                  <a:schemeClr val="tx1"/>
                </a:solidFill>
              </a:rPr>
              <a:t> внедряют различные добавки для снижения летучести HF и возможности образования аэрозолей HF и их выбросов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F4F66C94-1A2F-445A-ABFE-53566DBF28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2387" y="2166151"/>
            <a:ext cx="3864265" cy="3266483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F16B7A60-9CC5-43F6-A289-B9DF65DE03BD}"/>
              </a:ext>
            </a:extLst>
          </p:cNvPr>
          <p:cNvSpPr/>
          <p:nvPr/>
        </p:nvSpPr>
        <p:spPr>
          <a:xfrm>
            <a:off x="2287480" y="1340528"/>
            <a:ext cx="4962617" cy="21040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>
                <a:solidFill>
                  <a:schemeClr val="tx1"/>
                </a:solidFill>
              </a:rPr>
              <a:t>Техническое оформление процесса алкилирования отличается применяемыми методами охлаждения.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Используются следующие системы охлаждения: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1"/>
                </a:solidFill>
              </a:rPr>
              <a:t>внешнее охлаждение,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dirty="0" err="1">
                <a:solidFill>
                  <a:schemeClr val="tx1"/>
                </a:solidFill>
              </a:rPr>
              <a:t>автоохлаждение</a:t>
            </a:r>
            <a:r>
              <a:rPr lang="ru-RU" dirty="0">
                <a:solidFill>
                  <a:schemeClr val="tx1"/>
                </a:solidFill>
              </a:rPr>
              <a:t>,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1"/>
                </a:solidFill>
              </a:rPr>
              <a:t>охлаждение сырьевого потока.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FC5015C6-8A57-41DF-B119-9E8C72B44DA8}"/>
              </a:ext>
            </a:extLst>
          </p:cNvPr>
          <p:cNvSpPr/>
          <p:nvPr/>
        </p:nvSpPr>
        <p:spPr>
          <a:xfrm>
            <a:off x="109544" y="5539167"/>
            <a:ext cx="12082456" cy="11087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>
                <a:solidFill>
                  <a:schemeClr val="tx1"/>
                </a:solidFill>
              </a:rPr>
              <a:t>Недостатки: относительно высокий расход катализатора, высокий уровень опасности реагентов для здоровья человека и окружающей среды, утилизация отработанной кислоты, нейтрализация полученного </a:t>
            </a:r>
            <a:r>
              <a:rPr lang="ru-RU" dirty="0" err="1">
                <a:solidFill>
                  <a:schemeClr val="tx1"/>
                </a:solidFill>
              </a:rPr>
              <a:t>алкилата</a:t>
            </a:r>
            <a:r>
              <a:rPr lang="ru-RU" dirty="0">
                <a:solidFill>
                  <a:schemeClr val="tx1"/>
                </a:solidFill>
              </a:rPr>
              <a:t> из реакционной среды, высокая токсичность и коррозионная активность серной и фтористоводородной кислот. </a:t>
            </a:r>
          </a:p>
        </p:txBody>
      </p:sp>
    </p:spTree>
    <p:extLst>
      <p:ext uri="{BB962C8B-B14F-4D97-AF65-F5344CB8AC3E}">
        <p14:creationId xmlns:p14="http://schemas.microsoft.com/office/powerpoint/2010/main" val="3421579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88F21983-1267-43E4-A35B-B37B1A42AC28}"/>
              </a:ext>
            </a:extLst>
          </p:cNvPr>
          <p:cNvSpPr/>
          <p:nvPr/>
        </p:nvSpPr>
        <p:spPr>
          <a:xfrm>
            <a:off x="97654" y="123287"/>
            <a:ext cx="2991775" cy="6924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/>
              <a:t> Хлорид алюминия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B92C9CEC-6C60-463C-9FCC-67924343A220}"/>
              </a:ext>
            </a:extLst>
          </p:cNvPr>
          <p:cNvSpPr/>
          <p:nvPr/>
        </p:nvSpPr>
        <p:spPr>
          <a:xfrm>
            <a:off x="62146" y="5472881"/>
            <a:ext cx="5894771" cy="12618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!!! Но неселективный катализатор за счет  преобладания в процессе побочных реакций </a:t>
            </a:r>
            <a:r>
              <a:rPr lang="ru-RU" dirty="0" err="1">
                <a:solidFill>
                  <a:schemeClr val="tx1"/>
                </a:solidFill>
              </a:rPr>
              <a:t>диспропорционирования</a:t>
            </a:r>
            <a:r>
              <a:rPr lang="ru-RU" dirty="0">
                <a:solidFill>
                  <a:schemeClr val="tx1"/>
                </a:solidFill>
              </a:rPr>
              <a:t>, изомеризации и крекинга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A4E7DF32-D779-446A-9037-132409C69BDA}"/>
              </a:ext>
            </a:extLst>
          </p:cNvPr>
          <p:cNvSpPr/>
          <p:nvPr/>
        </p:nvSpPr>
        <p:spPr>
          <a:xfrm>
            <a:off x="3151572" y="68894"/>
            <a:ext cx="3311372" cy="102980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алкилирование протекает по </a:t>
            </a:r>
            <a:r>
              <a:rPr lang="ru-RU" dirty="0" err="1">
                <a:solidFill>
                  <a:schemeClr val="tx1"/>
                </a:solidFill>
              </a:rPr>
              <a:t>карбокатионному</a:t>
            </a:r>
            <a:r>
              <a:rPr lang="ru-RU" dirty="0">
                <a:solidFill>
                  <a:schemeClr val="tx1"/>
                </a:solidFill>
              </a:rPr>
              <a:t> механизму и включает несколько стадий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7409F4F9-044A-488A-A288-FD904B389517}"/>
              </a:ext>
            </a:extLst>
          </p:cNvPr>
          <p:cNvSpPr/>
          <p:nvPr/>
        </p:nvSpPr>
        <p:spPr>
          <a:xfrm>
            <a:off x="6693763" y="35511"/>
            <a:ext cx="5498237" cy="39061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i="1" dirty="0">
                <a:solidFill>
                  <a:schemeClr val="tx1"/>
                </a:solidFill>
              </a:rPr>
              <a:t>1. образование </a:t>
            </a:r>
            <a:r>
              <a:rPr lang="ru-RU" i="1" dirty="0" err="1">
                <a:solidFill>
                  <a:schemeClr val="tx1"/>
                </a:solidFill>
              </a:rPr>
              <a:t>карбокатионов</a:t>
            </a: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(</a:t>
            </a:r>
            <a:r>
              <a:rPr lang="ru-RU" dirty="0" err="1">
                <a:solidFill>
                  <a:schemeClr val="tx1"/>
                </a:solidFill>
              </a:rPr>
              <a:t>протонирование</a:t>
            </a:r>
            <a:r>
              <a:rPr lang="ru-RU" dirty="0">
                <a:solidFill>
                  <a:schemeClr val="tx1"/>
                </a:solidFill>
              </a:rPr>
              <a:t>) </a:t>
            </a:r>
            <a:endParaRPr lang="ru-RU" i="1" dirty="0">
              <a:solidFill>
                <a:schemeClr val="tx1"/>
              </a:solidFill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6EF5CE7D-9F66-4432-AE2C-B4BDCBD99F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7052" y="532067"/>
            <a:ext cx="3225185" cy="938000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7118C3BC-9FB9-4DC9-87B3-96EC3B19E92D}"/>
              </a:ext>
            </a:extLst>
          </p:cNvPr>
          <p:cNvSpPr/>
          <p:nvPr/>
        </p:nvSpPr>
        <p:spPr>
          <a:xfrm>
            <a:off x="6498455" y="1434556"/>
            <a:ext cx="5693545" cy="5451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i="1" dirty="0">
                <a:solidFill>
                  <a:schemeClr val="tx1"/>
                </a:solidFill>
              </a:rPr>
              <a:t>2.</a:t>
            </a:r>
            <a:r>
              <a:rPr lang="ru-RU" b="1" i="1" dirty="0">
                <a:solidFill>
                  <a:schemeClr val="tx1"/>
                </a:solidFill>
              </a:rPr>
              <a:t>алкилирование</a:t>
            </a:r>
            <a:r>
              <a:rPr lang="ru-RU" dirty="0">
                <a:solidFill>
                  <a:schemeClr val="tx1"/>
                </a:solidFill>
              </a:rPr>
              <a:t> – взаимодействие образовавшихся ионов с олефинами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234FBB91-2A38-4D91-AA71-398C930DF1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8455" y="1992081"/>
            <a:ext cx="4248282" cy="1992134"/>
          </a:xfrm>
          <a:prstGeom prst="rect">
            <a:avLst/>
          </a:prstGeom>
        </p:spPr>
      </p:pic>
      <p:sp>
        <p:nvSpPr>
          <p:cNvPr id="11" name="Облачко с текстом: овальное 10">
            <a:extLst>
              <a:ext uri="{FF2B5EF4-FFF2-40B4-BE49-F238E27FC236}">
                <a16:creationId xmlns:a16="http://schemas.microsoft.com/office/drawing/2014/main" xmlns="" id="{F0C0B30D-7D5A-41A4-9A7D-75D25391487C}"/>
              </a:ext>
            </a:extLst>
          </p:cNvPr>
          <p:cNvSpPr/>
          <p:nvPr/>
        </p:nvSpPr>
        <p:spPr>
          <a:xfrm>
            <a:off x="10099644" y="2006803"/>
            <a:ext cx="2050742" cy="612607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err="1"/>
              <a:t>электрофильное</a:t>
            </a:r>
            <a:r>
              <a:rPr lang="ru-RU" sz="1400" dirty="0"/>
              <a:t> присоединение к бутену 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A5B42A87-D82E-40F7-BD95-D20BD479E91D}"/>
              </a:ext>
            </a:extLst>
          </p:cNvPr>
          <p:cNvSpPr/>
          <p:nvPr/>
        </p:nvSpPr>
        <p:spPr>
          <a:xfrm>
            <a:off x="337349" y="1245144"/>
            <a:ext cx="6063449" cy="53103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i="1" dirty="0">
                <a:solidFill>
                  <a:schemeClr val="tx1"/>
                </a:solidFill>
              </a:rPr>
              <a:t>3. </a:t>
            </a:r>
            <a:r>
              <a:rPr lang="ru-RU" b="1" i="1" dirty="0">
                <a:solidFill>
                  <a:schemeClr val="tx1"/>
                </a:solidFill>
              </a:rPr>
              <a:t>изомеризация </a:t>
            </a:r>
            <a:r>
              <a:rPr lang="ru-RU" b="1" i="1" dirty="0" err="1">
                <a:solidFill>
                  <a:schemeClr val="tx1"/>
                </a:solidFill>
              </a:rPr>
              <a:t>карбокатионов</a:t>
            </a:r>
            <a:r>
              <a:rPr lang="ru-RU" i="1" dirty="0">
                <a:solidFill>
                  <a:schemeClr val="tx1"/>
                </a:solidFill>
              </a:rPr>
              <a:t> (</a:t>
            </a:r>
            <a:r>
              <a:rPr lang="ru-RU" dirty="0">
                <a:solidFill>
                  <a:schemeClr val="tx1"/>
                </a:solidFill>
              </a:rPr>
              <a:t>образованию более стабильного иона)</a:t>
            </a:r>
            <a:endParaRPr lang="ru-RU" i="1" dirty="0">
              <a:solidFill>
                <a:schemeClr val="tx1"/>
              </a:solidFill>
            </a:endParaRP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B08ACDAD-2504-4EA9-9AF5-0E95EE8CCD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86294" y="1919602"/>
            <a:ext cx="3775786" cy="3409856"/>
          </a:xfrm>
          <a:prstGeom prst="rect">
            <a:avLst/>
          </a:prstGeom>
        </p:spPr>
      </p:pic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95F1E28D-6903-43F2-923C-45B362926852}"/>
              </a:ext>
            </a:extLst>
          </p:cNvPr>
          <p:cNvSpPr/>
          <p:nvPr/>
        </p:nvSpPr>
        <p:spPr>
          <a:xfrm>
            <a:off x="-4439" y="1776180"/>
            <a:ext cx="2293076" cy="340985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</a:rPr>
              <a:t>«+» у четвёртого атома углерода менее стабилен по сравнению с </a:t>
            </a:r>
            <a:r>
              <a:rPr lang="ru-RU" sz="1600" dirty="0" err="1">
                <a:solidFill>
                  <a:schemeClr val="tx1"/>
                </a:solidFill>
              </a:rPr>
              <a:t>изомеризованным</a:t>
            </a:r>
            <a:r>
              <a:rPr lang="ru-RU" sz="1600" dirty="0">
                <a:solidFill>
                  <a:schemeClr val="tx1"/>
                </a:solidFill>
              </a:rPr>
              <a:t> катионом, поскольку </a:t>
            </a:r>
            <a:r>
              <a:rPr lang="ru-RU" sz="1600" b="1" dirty="0">
                <a:solidFill>
                  <a:schemeClr val="tx1"/>
                </a:solidFill>
              </a:rPr>
              <a:t>третичный катион </a:t>
            </a:r>
            <a:r>
              <a:rPr lang="ru-RU" sz="1600" dirty="0">
                <a:solidFill>
                  <a:schemeClr val="tx1"/>
                </a:solidFill>
              </a:rPr>
              <a:t>(образованный после изомеризации) является более стабильным по сравнению с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</a:rPr>
              <a:t>вторичным </a:t>
            </a:r>
            <a:r>
              <a:rPr lang="ru-RU" sz="1600" dirty="0" err="1">
                <a:solidFill>
                  <a:schemeClr val="tx1"/>
                </a:solidFill>
              </a:rPr>
              <a:t>карбокатионом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844D3B80-BB7A-40D0-9007-DE73FED05C98}"/>
              </a:ext>
            </a:extLst>
          </p:cNvPr>
          <p:cNvSpPr/>
          <p:nvPr/>
        </p:nvSpPr>
        <p:spPr>
          <a:xfrm>
            <a:off x="6096000" y="4011335"/>
            <a:ext cx="5986509" cy="70537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b="1" i="1" dirty="0">
                <a:solidFill>
                  <a:schemeClr val="tx1"/>
                </a:solidFill>
              </a:rPr>
              <a:t>4. обрыв цепи </a:t>
            </a:r>
            <a:r>
              <a:rPr lang="ru-RU" dirty="0">
                <a:solidFill>
                  <a:schemeClr val="tx1"/>
                </a:solidFill>
              </a:rPr>
              <a:t>(гидрид-ионный перенос) – отрыв гидрид-иона от молекулы изобутана на </a:t>
            </a:r>
            <a:r>
              <a:rPr lang="ru-RU" dirty="0" err="1">
                <a:solidFill>
                  <a:schemeClr val="tx1"/>
                </a:solidFill>
              </a:rPr>
              <a:t>карбокатион</a:t>
            </a:r>
            <a:r>
              <a:rPr lang="ru-RU" dirty="0">
                <a:solidFill>
                  <a:schemeClr val="tx1"/>
                </a:solidFill>
              </a:rPr>
              <a:t> С</a:t>
            </a:r>
            <a:r>
              <a:rPr lang="ru-RU" baseline="-25000" dirty="0">
                <a:solidFill>
                  <a:schemeClr val="tx1"/>
                </a:solidFill>
              </a:rPr>
              <a:t>8</a:t>
            </a:r>
            <a:r>
              <a:rPr lang="ru-RU" baseline="30000" dirty="0">
                <a:solidFill>
                  <a:schemeClr val="tx1"/>
                </a:solidFill>
              </a:rPr>
              <a:t>+</a:t>
            </a:r>
          </a:p>
          <a:p>
            <a:pPr algn="just"/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C6E5858D-DF18-415A-8104-899B9471FB5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62080" y="5108304"/>
            <a:ext cx="2657383" cy="1217629"/>
          </a:xfrm>
          <a:prstGeom prst="rect">
            <a:avLst/>
          </a:prstGeom>
        </p:spPr>
      </p:pic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DDA3350B-2A60-4DEF-B3DB-FE9E7821E78B}"/>
              </a:ext>
            </a:extLst>
          </p:cNvPr>
          <p:cNvSpPr/>
          <p:nvPr/>
        </p:nvSpPr>
        <p:spPr>
          <a:xfrm>
            <a:off x="8819464" y="4821471"/>
            <a:ext cx="3310390" cy="1588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подвергаются </a:t>
            </a:r>
            <a:r>
              <a:rPr lang="ru-RU" dirty="0" err="1"/>
              <a:t>гидридному</a:t>
            </a:r>
            <a:r>
              <a:rPr lang="ru-RU" dirty="0"/>
              <a:t> переносу преимущественно с изобутаном с образованием соответствующих разветвленных парафинов </a:t>
            </a:r>
          </a:p>
        </p:txBody>
      </p:sp>
    </p:spTree>
    <p:extLst>
      <p:ext uri="{BB962C8B-B14F-4D97-AF65-F5344CB8AC3E}">
        <p14:creationId xmlns:p14="http://schemas.microsoft.com/office/powerpoint/2010/main" val="3486963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76BBE347-B014-4B15-BF72-2AD84D04E0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3188" y="400793"/>
            <a:ext cx="9268287" cy="5875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985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E39DA666-3F46-437C-8786-16E6FD4AC6E3}"/>
              </a:ext>
            </a:extLst>
          </p:cNvPr>
          <p:cNvSpPr/>
          <p:nvPr/>
        </p:nvSpPr>
        <p:spPr>
          <a:xfrm>
            <a:off x="488272" y="53886"/>
            <a:ext cx="3657600" cy="6569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/>
              <a:t>Цеолиты 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CA1AE1CB-90BF-425D-9E1B-6ACB2A096085}"/>
              </a:ext>
            </a:extLst>
          </p:cNvPr>
          <p:cNvSpPr/>
          <p:nvPr/>
        </p:nvSpPr>
        <p:spPr>
          <a:xfrm>
            <a:off x="4940423" y="739999"/>
            <a:ext cx="6764784" cy="62143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err="1">
                <a:solidFill>
                  <a:schemeClr val="tx1"/>
                </a:solidFill>
              </a:rPr>
              <a:t>протонирование</a:t>
            </a:r>
            <a:r>
              <a:rPr lang="ru-RU" b="1" i="1" dirty="0">
                <a:solidFill>
                  <a:schemeClr val="tx1"/>
                </a:solidFill>
              </a:rPr>
              <a:t> первичного атома углерода </a:t>
            </a:r>
            <a:r>
              <a:rPr lang="ru-RU" b="1" i="1" dirty="0" err="1">
                <a:solidFill>
                  <a:schemeClr val="tx1"/>
                </a:solidFill>
              </a:rPr>
              <a:t>изопарафина</a:t>
            </a:r>
            <a:endParaRPr lang="ru-RU" b="1" i="1" dirty="0">
              <a:solidFill>
                <a:schemeClr val="tx1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218A39A5-6A57-4080-9C67-482A9C0A06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5590" y="1440210"/>
            <a:ext cx="4728838" cy="2090400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AD501031-D6F7-4A95-A4B8-499EFC9DA79B}"/>
              </a:ext>
            </a:extLst>
          </p:cNvPr>
          <p:cNvSpPr/>
          <p:nvPr/>
        </p:nvSpPr>
        <p:spPr>
          <a:xfrm>
            <a:off x="106532" y="901229"/>
            <a:ext cx="4421080" cy="219707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/>
              <a:t>!!! Первичные атомы углерода по сравнению с третичными имеют значительное преимущество в доступности к активному центру гетерогенного катализатора.</a:t>
            </a:r>
          </a:p>
          <a:p>
            <a:pPr algn="just"/>
            <a:r>
              <a:rPr lang="ru-RU" dirty="0"/>
              <a:t>Ряд активности для атомов водорода при различных атомах углерода: перв-СН&gt;втор-СН&gt;трет-СН. </a:t>
            </a:r>
          </a:p>
        </p:txBody>
      </p:sp>
      <p:sp>
        <p:nvSpPr>
          <p:cNvPr id="7" name="Стрелка: вправо 6">
            <a:extLst>
              <a:ext uri="{FF2B5EF4-FFF2-40B4-BE49-F238E27FC236}">
                <a16:creationId xmlns:a16="http://schemas.microsoft.com/office/drawing/2014/main" xmlns="" id="{8C463DF0-D8FA-48C5-8E60-7CEAE2B848AB}"/>
              </a:ext>
            </a:extLst>
          </p:cNvPr>
          <p:cNvSpPr/>
          <p:nvPr/>
        </p:nvSpPr>
        <p:spPr>
          <a:xfrm>
            <a:off x="3874456" y="1975882"/>
            <a:ext cx="861134" cy="3994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FEA94E42-6659-4262-82AD-027D0ED41A4B}"/>
              </a:ext>
            </a:extLst>
          </p:cNvPr>
          <p:cNvSpPr/>
          <p:nvPr/>
        </p:nvSpPr>
        <p:spPr>
          <a:xfrm>
            <a:off x="106532" y="3160113"/>
            <a:ext cx="2689934" cy="59958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chemeClr val="tx1"/>
                </a:solidFill>
              </a:rPr>
              <a:t>алкилирование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754CC9B4-9F87-42D1-A1EF-016E78C7A121}"/>
              </a:ext>
            </a:extLst>
          </p:cNvPr>
          <p:cNvSpPr/>
          <p:nvPr/>
        </p:nvSpPr>
        <p:spPr>
          <a:xfrm>
            <a:off x="106532" y="3901107"/>
            <a:ext cx="4945894" cy="5815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взаимодействие стабилизированного</a:t>
            </a:r>
          </a:p>
          <a:p>
            <a:pPr algn="ctr"/>
            <a:r>
              <a:rPr lang="ru-RU" dirty="0"/>
              <a:t>цеолитом первичного </a:t>
            </a:r>
            <a:r>
              <a:rPr lang="ru-RU" dirty="0" err="1"/>
              <a:t>карбокатиона</a:t>
            </a:r>
            <a:r>
              <a:rPr lang="ru-RU" dirty="0"/>
              <a:t> с бутеном-2 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4C9CE5A4-AFE1-496B-8652-7E8D7407D9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5471" y="4831525"/>
            <a:ext cx="4945894" cy="1348933"/>
          </a:xfrm>
          <a:prstGeom prst="rect">
            <a:avLst/>
          </a:prstGeom>
        </p:spPr>
      </p:pic>
      <p:sp useBgFill="1"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xmlns="" id="{86F316F3-16CE-4256-A553-DB832D4011E0}"/>
              </a:ext>
            </a:extLst>
          </p:cNvPr>
          <p:cNvSpPr/>
          <p:nvPr/>
        </p:nvSpPr>
        <p:spPr>
          <a:xfrm>
            <a:off x="9401452" y="1776431"/>
            <a:ext cx="2450237" cy="17038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 </a:t>
            </a:r>
            <a:r>
              <a:rPr lang="ru-RU" sz="1400" dirty="0">
                <a:solidFill>
                  <a:srgbClr val="FF0000"/>
                </a:solidFill>
              </a:rPr>
              <a:t>образованный таким образом</a:t>
            </a:r>
          </a:p>
          <a:p>
            <a:pPr algn="ctr"/>
            <a:r>
              <a:rPr lang="ru-RU" sz="1400" dirty="0">
                <a:solidFill>
                  <a:srgbClr val="FF0000"/>
                </a:solidFill>
              </a:rPr>
              <a:t>интермедиат может быть стабилизирован отрицательно заряженными позициями</a:t>
            </a:r>
          </a:p>
          <a:p>
            <a:pPr algn="ctr"/>
            <a:r>
              <a:rPr lang="ru-RU" sz="1400" dirty="0" err="1">
                <a:solidFill>
                  <a:srgbClr val="FF0000"/>
                </a:solidFill>
              </a:rPr>
              <a:t>цеолитной</a:t>
            </a:r>
            <a:r>
              <a:rPr lang="ru-RU" sz="1400" dirty="0">
                <a:solidFill>
                  <a:srgbClr val="FF0000"/>
                </a:solidFill>
              </a:rPr>
              <a:t> решеткой катализатора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852CFD91-20A0-4BC7-B44B-7C6AF1EB942F}"/>
              </a:ext>
            </a:extLst>
          </p:cNvPr>
          <p:cNvSpPr/>
          <p:nvPr/>
        </p:nvSpPr>
        <p:spPr>
          <a:xfrm>
            <a:off x="4151286" y="-1419"/>
            <a:ext cx="7448550" cy="7207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i="1" dirty="0"/>
              <a:t>жидкофазное алкилирование изобутана бутеном-2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3D57C731-A051-4A47-9AAC-4E55BC25DF83}"/>
              </a:ext>
            </a:extLst>
          </p:cNvPr>
          <p:cNvSpPr/>
          <p:nvPr/>
        </p:nvSpPr>
        <p:spPr>
          <a:xfrm>
            <a:off x="5543693" y="3759694"/>
            <a:ext cx="6161514" cy="12048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>
                <a:solidFill>
                  <a:schemeClr val="tx1"/>
                </a:solidFill>
              </a:rPr>
              <a:t>Алкилирование изобутана бутеном-2 проводили в жидкой фазе при температуре 50 </a:t>
            </a: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⁰</a:t>
            </a:r>
            <a:r>
              <a:rPr lang="ru-RU" dirty="0">
                <a:solidFill>
                  <a:schemeClr val="tx1"/>
                </a:solidFill>
              </a:rPr>
              <a:t>С и давлении 2,5 МПа с мольным соотношением изобутан/олефин равным 15 и с объемной скоростью подачи сырья 1 ч</a:t>
            </a:r>
            <a:r>
              <a:rPr lang="ru-RU" baseline="30000" dirty="0">
                <a:solidFill>
                  <a:schemeClr val="tx1"/>
                </a:solidFill>
              </a:rPr>
              <a:t>-1</a:t>
            </a:r>
          </a:p>
        </p:txBody>
      </p:sp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xmlns="" id="{02D3FBA4-5863-43B3-A5A4-D8A5D644F872}"/>
              </a:ext>
            </a:extLst>
          </p:cNvPr>
          <p:cNvSpPr/>
          <p:nvPr/>
        </p:nvSpPr>
        <p:spPr>
          <a:xfrm>
            <a:off x="5805996" y="5009147"/>
            <a:ext cx="5394345" cy="107354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Снизить температуру и давление проведения реакции алкилирования можно введением в состав кристаллической решетки катионов редкоземельных элементов и металлов группы </a:t>
            </a:r>
            <a:r>
              <a:rPr lang="ru-RU" dirty="0" err="1">
                <a:solidFill>
                  <a:srgbClr val="FF0000"/>
                </a:solidFill>
              </a:rPr>
              <a:t>Pt</a:t>
            </a:r>
            <a:r>
              <a:rPr lang="ru-RU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8" name="Стрелка: изогнутая вверх 17">
            <a:extLst>
              <a:ext uri="{FF2B5EF4-FFF2-40B4-BE49-F238E27FC236}">
                <a16:creationId xmlns:a16="http://schemas.microsoft.com/office/drawing/2014/main" xmlns="" id="{677C8164-BC28-440A-A541-E4D2033E6F4F}"/>
              </a:ext>
            </a:extLst>
          </p:cNvPr>
          <p:cNvSpPr/>
          <p:nvPr/>
        </p:nvSpPr>
        <p:spPr>
          <a:xfrm>
            <a:off x="11200341" y="4964556"/>
            <a:ext cx="491267" cy="581364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009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5A7077FB-150C-43A7-AEC7-5F1A2D472A2C}"/>
              </a:ext>
            </a:extLst>
          </p:cNvPr>
          <p:cNvSpPr/>
          <p:nvPr/>
        </p:nvSpPr>
        <p:spPr>
          <a:xfrm>
            <a:off x="7078462" y="0"/>
            <a:ext cx="5113538" cy="7368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/>
              <a:t>Сульфатированные оксиды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1BF3BBB3-CC1A-455A-93E2-746888D927F2}"/>
              </a:ext>
            </a:extLst>
          </p:cNvPr>
          <p:cNvSpPr/>
          <p:nvPr/>
        </p:nvSpPr>
        <p:spPr>
          <a:xfrm>
            <a:off x="411332" y="1158535"/>
            <a:ext cx="4447711" cy="8256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/>
              <a:t>Сульфатированные оксиды циркония </a:t>
            </a:r>
            <a:r>
              <a:rPr lang="en-US" b="1" i="1" dirty="0"/>
              <a:t>S-</a:t>
            </a:r>
            <a:r>
              <a:rPr lang="en-US" b="1" i="1" dirty="0" err="1"/>
              <a:t>Zr</a:t>
            </a:r>
            <a:endParaRPr lang="ru-RU" b="1" i="1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4436D3F9-15CE-42F3-9E58-C1A7ABE8CA09}"/>
              </a:ext>
            </a:extLst>
          </p:cNvPr>
          <p:cNvSpPr/>
          <p:nvPr/>
        </p:nvSpPr>
        <p:spPr>
          <a:xfrm>
            <a:off x="3773011" y="5686145"/>
            <a:ext cx="7892248" cy="8256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>
                <a:solidFill>
                  <a:schemeClr val="tx1"/>
                </a:solidFill>
              </a:rPr>
              <a:t>высокая активность и стойкость к </a:t>
            </a:r>
            <a:r>
              <a:rPr lang="ru-RU" dirty="0" err="1">
                <a:solidFill>
                  <a:schemeClr val="tx1"/>
                </a:solidFill>
              </a:rPr>
              <a:t>коксообразованию</a:t>
            </a:r>
            <a:r>
              <a:rPr lang="ru-RU" dirty="0">
                <a:solidFill>
                  <a:schemeClr val="tx1"/>
                </a:solidFill>
              </a:rPr>
              <a:t> в процессе алкилирования изобутана олефинами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C6CB3547-6777-452E-BC9F-056A1A32E5B5}"/>
              </a:ext>
            </a:extLst>
          </p:cNvPr>
          <p:cNvSpPr/>
          <p:nvPr/>
        </p:nvSpPr>
        <p:spPr>
          <a:xfrm>
            <a:off x="5060272" y="985421"/>
            <a:ext cx="6720396" cy="117185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при температуре, начиная с комнатной, изобутан превращается в н-бутан, а также в </a:t>
            </a:r>
            <a:r>
              <a:rPr lang="ru-RU" dirty="0" err="1">
                <a:solidFill>
                  <a:schemeClr val="tx1"/>
                </a:solidFill>
              </a:rPr>
              <a:t>изоалканы</a:t>
            </a:r>
            <a:r>
              <a:rPr lang="ru-RU" dirty="0">
                <a:solidFill>
                  <a:schemeClr val="tx1"/>
                </a:solidFill>
              </a:rPr>
              <a:t> С8, максимальный выход которых наблюдался при 100—105 °С. 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21642CFF-83C5-4E6A-8B30-BADF58FC48D0}"/>
              </a:ext>
            </a:extLst>
          </p:cNvPr>
          <p:cNvSpPr/>
          <p:nvPr/>
        </p:nvSpPr>
        <p:spPr>
          <a:xfrm>
            <a:off x="0" y="2185336"/>
            <a:ext cx="6427432" cy="5814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>
                <a:solidFill>
                  <a:schemeClr val="tx1"/>
                </a:solidFill>
              </a:rPr>
              <a:t>получают путем обработки оксидов соответствующих металлов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27903F70-49BE-4129-8AAF-A8C2A176C230}"/>
              </a:ext>
            </a:extLst>
          </p:cNvPr>
          <p:cNvSpPr/>
          <p:nvPr/>
        </p:nvSpPr>
        <p:spPr>
          <a:xfrm>
            <a:off x="84475" y="2885244"/>
            <a:ext cx="5255580" cy="8256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tx1"/>
                </a:solidFill>
              </a:rPr>
              <a:t>1 Аморфный гидрат диоксида циркония </a:t>
            </a:r>
            <a:endParaRPr lang="ru-RU" b="1" i="1" dirty="0">
              <a:solidFill>
                <a:schemeClr val="tx1"/>
              </a:solidFill>
            </a:endParaRPr>
          </a:p>
          <a:p>
            <a:pPr algn="just"/>
            <a:r>
              <a:rPr lang="ru-RU" dirty="0">
                <a:solidFill>
                  <a:schemeClr val="tx1"/>
                </a:solidFill>
              </a:rPr>
              <a:t>высушивается при 100-150 </a:t>
            </a: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⁰С;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EEAF6D5D-BD5C-4408-89AE-CAF3688167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0376" y="2920434"/>
            <a:ext cx="962025" cy="429293"/>
          </a:xfrm>
          <a:prstGeom prst="rect">
            <a:avLst/>
          </a:prstGeom>
        </p:spPr>
      </p:pic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57AF3957-0052-4FB9-8CE1-3155CB034915}"/>
              </a:ext>
            </a:extLst>
          </p:cNvPr>
          <p:cNvSpPr/>
          <p:nvPr/>
        </p:nvSpPr>
        <p:spPr>
          <a:xfrm>
            <a:off x="594803" y="3829289"/>
            <a:ext cx="5501197" cy="6569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2 </a:t>
            </a:r>
            <a:r>
              <a:rPr lang="ru-RU" dirty="0" err="1">
                <a:solidFill>
                  <a:schemeClr val="tx1"/>
                </a:solidFill>
              </a:rPr>
              <a:t>Сульфатирование</a:t>
            </a:r>
            <a:r>
              <a:rPr lang="ru-RU" dirty="0">
                <a:solidFill>
                  <a:schemeClr val="tx1"/>
                </a:solidFill>
              </a:rPr>
              <a:t> H2SO4, (NH4)2SO4, SO2 и SO3; 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A303BE56-EA8D-42E2-86C5-1FBD5A9E552D}"/>
              </a:ext>
            </a:extLst>
          </p:cNvPr>
          <p:cNvSpPr/>
          <p:nvPr/>
        </p:nvSpPr>
        <p:spPr>
          <a:xfrm>
            <a:off x="1622993" y="4681541"/>
            <a:ext cx="4473007" cy="6569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3</a:t>
            </a:r>
            <a:r>
              <a:rPr lang="ru-RU" dirty="0"/>
              <a:t> </a:t>
            </a:r>
            <a:r>
              <a:rPr lang="ru-RU" dirty="0">
                <a:solidFill>
                  <a:schemeClr val="tx1"/>
                </a:solidFill>
              </a:rPr>
              <a:t>Прокалка при 500-600 </a:t>
            </a: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⁰С</a:t>
            </a:r>
            <a:r>
              <a:rPr lang="ru-RU" dirty="0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BB390675-7EB8-406E-93B5-635F331121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4093" y="2889528"/>
            <a:ext cx="5686273" cy="2678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158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C2BCEAD2-F51A-4D3C-B085-F06B622CC178}"/>
              </a:ext>
            </a:extLst>
          </p:cNvPr>
          <p:cNvSpPr/>
          <p:nvPr/>
        </p:nvSpPr>
        <p:spPr>
          <a:xfrm>
            <a:off x="186430" y="177917"/>
            <a:ext cx="82029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u="sng" dirty="0">
                <a:solidFill>
                  <a:srgbClr val="FF0000"/>
                </a:solidFill>
              </a:rPr>
              <a:t>Недостатки гетерогенных катализаторов: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небольшое число каталитически активных центров катализатора,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короткий срок службы катализатора, вызванный быстрым </a:t>
            </a:r>
            <a:r>
              <a:rPr lang="ru-RU" dirty="0" err="1"/>
              <a:t>закоксовыванием</a:t>
            </a:r>
            <a:r>
              <a:rPr lang="ru-RU" dirty="0"/>
              <a:t>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диффузионное осложнение в порах катализатора, вызванное высокой скоростью реакции алкилирования изобутана.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266FE03E-DB01-4B20-B074-30EEB122BFED}"/>
              </a:ext>
            </a:extLst>
          </p:cNvPr>
          <p:cNvSpPr/>
          <p:nvPr/>
        </p:nvSpPr>
        <p:spPr>
          <a:xfrm>
            <a:off x="1047566" y="2723717"/>
            <a:ext cx="9641150" cy="6054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/>
              <a:t>Регенерация  дезактивированных гетерогенных катализаторов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49B561F8-EAA3-4D02-A8B7-269F177F0E3A}"/>
              </a:ext>
            </a:extLst>
          </p:cNvPr>
          <p:cNvSpPr/>
          <p:nvPr/>
        </p:nvSpPr>
        <p:spPr>
          <a:xfrm>
            <a:off x="88777" y="3577701"/>
            <a:ext cx="11345661" cy="9854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1" i="1" dirty="0">
                <a:solidFill>
                  <a:schemeClr val="tx1"/>
                </a:solidFill>
              </a:rPr>
              <a:t>Окислительная регенерация</a:t>
            </a:r>
            <a:r>
              <a:rPr lang="ru-RU" dirty="0">
                <a:solidFill>
                  <a:schemeClr val="tx1"/>
                </a:solidFill>
              </a:rPr>
              <a:t> – процесс контролируемого выжига кокса кислородосодержащими смесями при температурах катализа; регенерирующий агент – воздух, температура – 580</a:t>
            </a: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⁰</a:t>
            </a:r>
            <a:r>
              <a:rPr lang="ru-RU" dirty="0">
                <a:solidFill>
                  <a:schemeClr val="tx1"/>
                </a:solidFill>
              </a:rPr>
              <a:t>С, давление – (0,4÷2)*10- 3МПа, время 3÷4 ч. Однако ОР </a:t>
            </a:r>
            <a:r>
              <a:rPr lang="ru-RU" dirty="0" err="1">
                <a:solidFill>
                  <a:schemeClr val="tx1"/>
                </a:solidFill>
              </a:rPr>
              <a:t>цеолитных</a:t>
            </a:r>
            <a:r>
              <a:rPr lang="ru-RU" dirty="0">
                <a:solidFill>
                  <a:schemeClr val="tx1"/>
                </a:solidFill>
              </a:rPr>
              <a:t> катализаторов изменяет морфологию, что уменьшает срок их службы, поэтому применяют ограничено.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E1B3CBEC-9BAA-4741-A5EA-9F3EEE253200}"/>
              </a:ext>
            </a:extLst>
          </p:cNvPr>
          <p:cNvSpPr/>
          <p:nvPr/>
        </p:nvSpPr>
        <p:spPr>
          <a:xfrm>
            <a:off x="88777" y="4811698"/>
            <a:ext cx="8460419" cy="50553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1" i="1" dirty="0">
                <a:solidFill>
                  <a:schemeClr val="tx1"/>
                </a:solidFill>
              </a:rPr>
              <a:t>Регенерация с использованием ВСГ </a:t>
            </a:r>
            <a:r>
              <a:rPr lang="ru-RU" dirty="0">
                <a:solidFill>
                  <a:schemeClr val="tx1"/>
                </a:solidFill>
              </a:rPr>
              <a:t>при температуре 300 ºС и давлении 1,5 Мпа.</a:t>
            </a:r>
          </a:p>
        </p:txBody>
      </p:sp>
    </p:spTree>
    <p:extLst>
      <p:ext uri="{BB962C8B-B14F-4D97-AF65-F5344CB8AC3E}">
        <p14:creationId xmlns:p14="http://schemas.microsoft.com/office/powerpoint/2010/main" val="3625732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E9CBB3D4-3F75-4F78-8902-A5F873978D0F}"/>
              </a:ext>
            </a:extLst>
          </p:cNvPr>
          <p:cNvSpPr/>
          <p:nvPr/>
        </p:nvSpPr>
        <p:spPr>
          <a:xfrm>
            <a:off x="1251751" y="0"/>
            <a:ext cx="8282866" cy="8877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/>
              <a:t>В создании промышленных версий катализаторов </a:t>
            </a:r>
            <a:r>
              <a:rPr lang="ru-RU" b="1" i="1" dirty="0" err="1"/>
              <a:t>твердокислотного</a:t>
            </a:r>
            <a:r>
              <a:rPr lang="ru-RU" b="1" i="1" dirty="0"/>
              <a:t> алкилирования может быть выделено два основных подхода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A7ADF644-1F89-4834-B9C0-E1ED4F8DA95F}"/>
              </a:ext>
            </a:extLst>
          </p:cNvPr>
          <p:cNvSpPr/>
          <p:nvPr/>
        </p:nvSpPr>
        <p:spPr>
          <a:xfrm>
            <a:off x="73508" y="967665"/>
            <a:ext cx="7099649" cy="6214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/>
              <a:t>1) увеличение плотности кислотных центров катализатора и достижение высокой степени регенерации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E1F4E0AC-D7D9-412C-8A1B-597EF79DC815}"/>
              </a:ext>
            </a:extLst>
          </p:cNvPr>
          <p:cNvSpPr/>
          <p:nvPr/>
        </p:nvSpPr>
        <p:spPr>
          <a:xfrm>
            <a:off x="55750" y="1589102"/>
            <a:ext cx="7694455" cy="20152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/>
              <a:t> </a:t>
            </a:r>
            <a:r>
              <a:rPr lang="ru-RU" dirty="0">
                <a:solidFill>
                  <a:schemeClr val="tx1"/>
                </a:solidFill>
              </a:rPr>
              <a:t>Инженерное оформление технологии процесса предусматривает регулирование продолжительности реакционного цикла, параметром регулирования является кратность циркуляции катализатора между реактором и регенератором. 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Фирмой UOP разработала процесс «</a:t>
            </a:r>
            <a:r>
              <a:rPr lang="ru-RU" dirty="0" err="1">
                <a:solidFill>
                  <a:schemeClr val="tx1"/>
                </a:solidFill>
              </a:rPr>
              <a:t>Alkylene</a:t>
            </a:r>
            <a:r>
              <a:rPr lang="ru-RU" dirty="0">
                <a:solidFill>
                  <a:schemeClr val="tx1"/>
                </a:solidFill>
              </a:rPr>
              <a:t>» при 10—40 °С. Используется жидкофазный транспортный лифт-реактор, который непрерывно подает </a:t>
            </a:r>
            <a:r>
              <a:rPr lang="ru-RU" dirty="0" err="1">
                <a:solidFill>
                  <a:schemeClr val="tx1"/>
                </a:solidFill>
              </a:rPr>
              <a:t>свежеактивированный</a:t>
            </a:r>
            <a:r>
              <a:rPr lang="ru-RU" dirty="0">
                <a:solidFill>
                  <a:schemeClr val="tx1"/>
                </a:solidFill>
              </a:rPr>
              <a:t> катализатор для контакта с реагентами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B5AB4089-FBA3-4816-B90D-463ED0B157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0603" y="967665"/>
            <a:ext cx="4070884" cy="3240351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43D2B15A-9FA0-4CEC-9BA4-331E8690675F}"/>
              </a:ext>
            </a:extLst>
          </p:cNvPr>
          <p:cNvSpPr/>
          <p:nvPr/>
        </p:nvSpPr>
        <p:spPr>
          <a:xfrm>
            <a:off x="292994" y="3728622"/>
            <a:ext cx="7552410" cy="7812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2) Разработка промышленных версий катализаторов </a:t>
            </a:r>
            <a:r>
              <a:rPr lang="ru-RU" dirty="0" err="1"/>
              <a:t>твердокислотного</a:t>
            </a:r>
            <a:r>
              <a:rPr lang="ru-RU" dirty="0"/>
              <a:t> алкилирования 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944643D7-0FE9-4710-AF2C-DACA6BFD7DF4}"/>
              </a:ext>
            </a:extLst>
          </p:cNvPr>
          <p:cNvSpPr/>
          <p:nvPr/>
        </p:nvSpPr>
        <p:spPr>
          <a:xfrm>
            <a:off x="180512" y="4509857"/>
            <a:ext cx="8501849" cy="18909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>
                <a:solidFill>
                  <a:schemeClr val="tx1"/>
                </a:solidFill>
              </a:rPr>
              <a:t>конструирование версий катализаторов, стабильных до 24 ч, что позволяет работать по схеме периодической регенерации катализатора. Например, технология, базирующаяся на катализаторах такого типа, - процесс «</a:t>
            </a:r>
            <a:r>
              <a:rPr lang="ru-RU" dirty="0" err="1">
                <a:solidFill>
                  <a:schemeClr val="tx1"/>
                </a:solidFill>
              </a:rPr>
              <a:t>ExSact</a:t>
            </a:r>
            <a:r>
              <a:rPr lang="ru-RU" dirty="0">
                <a:solidFill>
                  <a:schemeClr val="tx1"/>
                </a:solidFill>
              </a:rPr>
              <a:t>», разработанный фирмой </a:t>
            </a:r>
            <a:r>
              <a:rPr lang="ru-RU" dirty="0" err="1">
                <a:solidFill>
                  <a:schemeClr val="tx1"/>
                </a:solidFill>
              </a:rPr>
              <a:t>Exelus</a:t>
            </a:r>
            <a:r>
              <a:rPr lang="ru-RU" dirty="0">
                <a:solidFill>
                  <a:schemeClr val="tx1"/>
                </a:solidFill>
              </a:rPr>
              <a:t>: промышленная установка включает два работающих попеременно колонных реактора с неподвижным слоем катализатора с вводом </a:t>
            </a:r>
            <a:r>
              <a:rPr lang="ru-RU" dirty="0" err="1">
                <a:solidFill>
                  <a:schemeClr val="tx1"/>
                </a:solidFill>
              </a:rPr>
              <a:t>бутенового</a:t>
            </a:r>
            <a:r>
              <a:rPr lang="ru-RU" dirty="0">
                <a:solidFill>
                  <a:schemeClr val="tx1"/>
                </a:solidFill>
              </a:rPr>
              <a:t> сырья в несколько точек по высоте и секцию разделения. </a:t>
            </a:r>
          </a:p>
        </p:txBody>
      </p:sp>
    </p:spTree>
    <p:extLst>
      <p:ext uri="{BB962C8B-B14F-4D97-AF65-F5344CB8AC3E}">
        <p14:creationId xmlns:p14="http://schemas.microsoft.com/office/powerpoint/2010/main" val="23035677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762</Words>
  <Application>Microsoft Office PowerPoint</Application>
  <PresentationFormat>Произвольный</PresentationFormat>
  <Paragraphs>68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№10.</dc:title>
  <dc:creator>Gulzat Aitkaliyeva</dc:creator>
  <cp:lastModifiedBy>Ернат Тарбаев</cp:lastModifiedBy>
  <cp:revision>68</cp:revision>
  <dcterms:created xsi:type="dcterms:W3CDTF">2021-11-10T05:51:22Z</dcterms:created>
  <dcterms:modified xsi:type="dcterms:W3CDTF">2023-10-18T17:39:37Z</dcterms:modified>
</cp:coreProperties>
</file>