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61" r:id="rId4"/>
    <p:sldId id="259" r:id="rId5"/>
    <p:sldId id="262" r:id="rId6"/>
    <p:sldId id="263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18" d="100"/>
          <a:sy n="118" d="100"/>
        </p:scale>
        <p:origin x="-276" y="-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852449-DBB9-483C-B0F7-76518FB64A4F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AD8DF6-D387-41E9-9952-0F67D40EB0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39092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AD8DF6-D387-41E9-9952-0F67D40EB07D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8262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D48A75D-0130-4646-936B-584CCEFA6D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27A4AA15-DC27-4F22-936B-021A2C897C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FE7C04C-9DAE-4655-B7BE-168A729E1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3C7F1-1824-4DFF-9FE7-61AEB9FC4238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EE82ECB-B0A7-47AF-AB9D-DA50BC62F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C80D0AF-9799-4B34-BAFD-8507DAD46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66F39-8D71-4499-8451-9E77FF71F6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6290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4F852D7-40EE-48DF-A739-20FAFE13C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2D936536-83E1-4CBE-B4D4-0A597E0ECC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A33AE3E-63B7-4739-A05E-A87FEA052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3C7F1-1824-4DFF-9FE7-61AEB9FC4238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2A2E50C-3D07-411B-B932-842309DB8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85BECE3-9D2E-465B-9A7A-3DF1C5AF1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66F39-8D71-4499-8451-9E77FF71F6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799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4B14EF50-EC8D-43B7-85DA-F215F7F032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D0719EE1-CBB2-4FA1-B16E-CEE9E4CDE5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2D3B764-10C5-4CD1-8802-D20D4FC77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3C7F1-1824-4DFF-9FE7-61AEB9FC4238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CF543AE-9D00-4327-A665-01AE80CFD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B7D94E7-AF0B-4EBE-B7BC-AE8E54FDA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66F39-8D71-4499-8451-9E77FF71F6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0751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ADAE229-5895-4C24-B960-42EF5B5E5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904AB01-408E-4224-A2F2-CB89E0831A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A7898B5-5171-4F75-A872-424969BE6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3C7F1-1824-4DFF-9FE7-61AEB9FC4238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AA57B73-674C-4222-8BCF-D64397567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709DBD46-FF6B-47E2-9EB3-D540A3FCC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66F39-8D71-4499-8451-9E77FF71F6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3163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8294B08-B730-4601-9994-C4F71B3FC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F8F8A276-E29F-427C-A7CF-DE20934307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533D4D0-E988-403A-A307-3261B1A0A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3C7F1-1824-4DFF-9FE7-61AEB9FC4238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FE06AF7-101D-4C68-88C7-485FB21BD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85747AF-D60E-4F9C-8F94-DCE042EC6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66F39-8D71-4499-8451-9E77FF71F6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4248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5C17DB0-F9A7-435A-8DCA-24F1BD4975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F8814B2-C504-4ED6-9478-DD70F8CF7C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BF9381D5-FE52-4244-AB80-F98F5E2519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E84E7615-4E15-49F6-A99E-8382096E6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3C7F1-1824-4DFF-9FE7-61AEB9FC4238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F0F90559-A87E-49B7-B23D-A6D427AEA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63E3241D-5F32-446F-B3A1-A751BCEA8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66F39-8D71-4499-8451-9E77FF71F6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0153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E253B1D-F8C1-4F80-82B5-F3360A346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45E9B9B7-A64A-4A3A-900E-868C8D0C2C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E54C50B3-10EF-4097-B0BB-09DC2B7AAB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FD074F60-2509-4895-8959-90B9F52287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F8927C1F-E8E3-4DE3-802C-3AF7B6C574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4B3A6FFA-F66E-48C4-801E-020F1AE55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3C7F1-1824-4DFF-9FE7-61AEB9FC4238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C56AB23E-2343-4F6E-8648-2E4607E4D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D37C393A-369F-421C-B2FA-62AF212C0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66F39-8D71-4499-8451-9E77FF71F6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7566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C0D825A-0F8E-4AA7-8764-823B2BC0B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F7150322-99BB-4488-B03F-CD2361464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3C7F1-1824-4DFF-9FE7-61AEB9FC4238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3C9D9A2E-7F68-4E65-B6E3-BCDF2CC50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B33DF14A-18DB-427C-8DB6-3D52E895A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66F39-8D71-4499-8451-9E77FF71F6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8892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A2482EE5-1AB0-488F-9B34-2DD558BE6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3C7F1-1824-4DFF-9FE7-61AEB9FC4238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9F1CC9F6-D277-4D02-A537-3536AFBDF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AF553E6C-D3B1-430E-A75E-9D3CA8907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66F39-8D71-4499-8451-9E77FF71F6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2119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77CB9B1-6E32-4000-802B-69E31E578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A8C7E10-CB3D-4C4D-85D1-FE39ED549F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B47891CA-3394-42EF-8B31-288132797D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A8E5C1F6-DE52-43FC-B43D-31978DDFC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3C7F1-1824-4DFF-9FE7-61AEB9FC4238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5E0D3DEB-8F24-4C35-A244-0B9EC979B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994B53A5-AA21-4544-ABD7-20F65AED6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66F39-8D71-4499-8451-9E77FF71F6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0708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02D1907-3712-4D68-BE87-B3B6444AA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DF10F0DF-C118-4B36-89FC-64FC5D35A1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3F7B4DD8-05BE-44C9-8DB4-4B2D399911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63351423-860C-4A38-9F0B-B129D40FC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3C7F1-1824-4DFF-9FE7-61AEB9FC4238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BA989423-38E5-4116-BA74-632EC454C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9EAC2460-0F62-462C-B6A2-775EE742C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66F39-8D71-4499-8451-9E77FF71F6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8176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908C1D4-F0F8-4D7E-959C-13D7B0389D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E3B2B7D0-F2B2-402C-B222-F409888B4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CBDE24F-180F-4DCC-9526-C859FBC8FF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3C7F1-1824-4DFF-9FE7-61AEB9FC4238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36679C2-7CEA-4151-9BC2-1122DE9EDB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4C70835-07F7-4DB6-A9A5-093A0EE26E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F66F39-8D71-4499-8451-9E77FF71F6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1860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CCE57E9-1D08-43E7-97D5-7AA34CF5FB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b="1" i="1" dirty="0"/>
              <a:t>Процессы селективного гидрирования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2919A68E-1408-4F4B-B254-63CF3921D57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999" y="3602038"/>
            <a:ext cx="9070731" cy="2743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452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466865CD-BA25-48A4-AC25-82ABF38BB17C}"/>
              </a:ext>
            </a:extLst>
          </p:cNvPr>
          <p:cNvSpPr/>
          <p:nvPr/>
        </p:nvSpPr>
        <p:spPr>
          <a:xfrm>
            <a:off x="17756" y="0"/>
            <a:ext cx="7332955" cy="11896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/>
              <a:t>Синтез Фишера-</a:t>
            </a:r>
            <a:r>
              <a:rPr lang="ru-RU" sz="2000" b="1" i="1" dirty="0" err="1"/>
              <a:t>Тропша</a:t>
            </a:r>
            <a:r>
              <a:rPr lang="ru-RU" sz="2000" b="1" i="1" dirty="0"/>
              <a:t> </a:t>
            </a:r>
            <a:r>
              <a:rPr lang="ru-RU" sz="2000" dirty="0"/>
              <a:t>(гидрирование окиси углерода) можно рассматривать как восстановительную </a:t>
            </a:r>
            <a:r>
              <a:rPr lang="ru-RU" sz="2000" dirty="0" err="1"/>
              <a:t>олигомеризацию</a:t>
            </a:r>
            <a:r>
              <a:rPr lang="ru-RU" sz="2000" dirty="0"/>
              <a:t> оксида углерода на гетерогенном катализаторе:</a:t>
            </a: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8B4E5CE3-A26E-4DEC-B340-6E0D398309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81531" y="31072"/>
            <a:ext cx="4421079" cy="1127464"/>
          </a:xfrm>
          <a:prstGeom prst="rect">
            <a:avLst/>
          </a:prstGeom>
        </p:spPr>
      </p:pic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735C4F22-CCDB-4829-8762-F197BD608198}"/>
              </a:ext>
            </a:extLst>
          </p:cNvPr>
          <p:cNvSpPr/>
          <p:nvPr/>
        </p:nvSpPr>
        <p:spPr>
          <a:xfrm>
            <a:off x="17756" y="1402673"/>
            <a:ext cx="9934112" cy="8877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Синтез Фишера–</a:t>
            </a:r>
            <a:r>
              <a:rPr lang="ru-RU" dirty="0" err="1"/>
              <a:t>Тропша</a:t>
            </a:r>
            <a:r>
              <a:rPr lang="ru-RU" dirty="0"/>
              <a:t> — трехфазный процесс, в котором реагенты диффундируют из газовой фазы через жидкую пленку образующихся продуктов к активному центру на поверхности твердого катализатора, на котором происходит их адсорбция.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101B409E-9DE5-4B2A-AE2B-EE4D02DFC849}"/>
              </a:ext>
            </a:extLst>
          </p:cNvPr>
          <p:cNvSpPr/>
          <p:nvPr/>
        </p:nvSpPr>
        <p:spPr>
          <a:xfrm>
            <a:off x="142042" y="2729515"/>
            <a:ext cx="526445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В общем виде процесс включает в себя </a:t>
            </a:r>
            <a:r>
              <a:rPr lang="ru-RU" b="1" i="1" dirty="0"/>
              <a:t>следующие стадии:</a:t>
            </a:r>
          </a:p>
          <a:p>
            <a:pPr algn="just"/>
            <a:r>
              <a:rPr lang="ru-RU" dirty="0"/>
              <a:t>1. адсорбцию реагентов на поверхности катализатора,</a:t>
            </a:r>
          </a:p>
          <a:p>
            <a:pPr algn="just"/>
            <a:r>
              <a:rPr lang="ru-RU" dirty="0"/>
              <a:t>2. активацию (образование активных частиц),</a:t>
            </a:r>
          </a:p>
          <a:p>
            <a:pPr algn="just"/>
            <a:r>
              <a:rPr lang="ru-RU" dirty="0"/>
              <a:t>3. рост углеводородной цепи,</a:t>
            </a:r>
          </a:p>
          <a:p>
            <a:pPr algn="just"/>
            <a:r>
              <a:rPr lang="ru-RU" dirty="0"/>
              <a:t>4. обрыв цепи,</a:t>
            </a:r>
          </a:p>
          <a:p>
            <a:pPr algn="just"/>
            <a:r>
              <a:rPr lang="ru-RU" dirty="0"/>
              <a:t>5. десорбцию продуктов с поверхности катализатора.</a:t>
            </a: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ADF0D80D-FAD0-4FED-A29D-1B986BD926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77016" y="2450362"/>
            <a:ext cx="5816714" cy="423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385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8A3EE9FA-7B19-45EE-B99D-C4AA1931F7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194" y="1151792"/>
            <a:ext cx="5475805" cy="4229100"/>
          </a:xfrm>
          <a:prstGeom prst="rect">
            <a:avLst/>
          </a:prstGeom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A1EC3F47-5528-4FDD-BD06-E4E9126ADFD4}"/>
              </a:ext>
            </a:extLst>
          </p:cNvPr>
          <p:cNvSpPr/>
          <p:nvPr/>
        </p:nvSpPr>
        <p:spPr>
          <a:xfrm>
            <a:off x="150920" y="71021"/>
            <a:ext cx="4731798" cy="5948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/>
              <a:t>Карбидный механизм синтеза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6EB36F8A-8C86-422D-B3A1-3A2C15984A46}"/>
              </a:ext>
            </a:extLst>
          </p:cNvPr>
          <p:cNvSpPr/>
          <p:nvPr/>
        </p:nvSpPr>
        <p:spPr>
          <a:xfrm>
            <a:off x="53266" y="5721658"/>
            <a:ext cx="6897949" cy="10653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!!! Карбидный механизм не объясняет наличие в продуктах синтеза кислородсодержащих соединений (спирты, альдегиды и кислоты)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51215" y="71021"/>
            <a:ext cx="4974767" cy="76206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17223" y="910592"/>
            <a:ext cx="6274777" cy="456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700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7447" y="846367"/>
            <a:ext cx="5445597" cy="502689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0077" y="120880"/>
            <a:ext cx="5200339" cy="725487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78069" y="120880"/>
            <a:ext cx="5697416" cy="725487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i="1" dirty="0">
                <a:solidFill>
                  <a:schemeClr val="tx1"/>
                </a:solidFill>
              </a:rPr>
              <a:t>Катализаторы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B7E23DBE-23AC-4C18-A9F2-A827B84DECA9}"/>
              </a:ext>
            </a:extLst>
          </p:cNvPr>
          <p:cNvSpPr/>
          <p:nvPr/>
        </p:nvSpPr>
        <p:spPr>
          <a:xfrm>
            <a:off x="5645098" y="5908362"/>
            <a:ext cx="6475880" cy="8741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/>
              <a:t>Недостатки:  при Т 250 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⁰С протекает реакции водяного газа и </a:t>
            </a:r>
            <a:r>
              <a:rPr lang="ru-RU" dirty="0" err="1">
                <a:latin typeface="Calibri" panose="020F0502020204030204" pitchFamily="34" charset="0"/>
                <a:cs typeface="Calibri" panose="020F0502020204030204" pitchFamily="34" charset="0"/>
              </a:rPr>
              <a:t>диспропорционирования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 СО,  в результате образуется дополнительное количество Н2 и большое СО2.</a:t>
            </a:r>
            <a:endParaRPr lang="ru-RU" dirty="0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1CE2A411-BC74-4953-A920-A66603BB2CB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956" y="1028523"/>
            <a:ext cx="6585929" cy="1466102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EB73ABA7-120B-4FFA-87F7-2E2EC217CD2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582" y="3461006"/>
            <a:ext cx="6600303" cy="1466101"/>
          </a:xfrm>
          <a:prstGeom prst="rect">
            <a:avLst/>
          </a:prstGeom>
        </p:spPr>
      </p:pic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4BE6B1C2-ECF3-4D9E-8D9D-A7DF4C02E51E}"/>
              </a:ext>
            </a:extLst>
          </p:cNvPr>
          <p:cNvSpPr/>
          <p:nvPr/>
        </p:nvSpPr>
        <p:spPr>
          <a:xfrm>
            <a:off x="98956" y="2414727"/>
            <a:ext cx="6671121" cy="80538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>
                <a:solidFill>
                  <a:schemeClr val="tx1"/>
                </a:solidFill>
              </a:rPr>
              <a:t>при давлениях 2–3 МПа и температурах 240–350 </a:t>
            </a:r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⁰</a:t>
            </a:r>
            <a:r>
              <a:rPr lang="ru-RU" dirty="0">
                <a:solidFill>
                  <a:schemeClr val="tx1"/>
                </a:solidFill>
              </a:rPr>
              <a:t>С можно синтезировать смеси с большим содержанием олефинов, разветвленных парафинов и кислородсодержащих соединений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F53C5D26-EBE4-45E5-93E1-324461626EE9}"/>
              </a:ext>
            </a:extLst>
          </p:cNvPr>
          <p:cNvSpPr/>
          <p:nvPr/>
        </p:nvSpPr>
        <p:spPr>
          <a:xfrm>
            <a:off x="84582" y="4829452"/>
            <a:ext cx="6831123" cy="10000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>
                <a:solidFill>
                  <a:schemeClr val="tx1"/>
                </a:solidFill>
              </a:rPr>
              <a:t>При умеренных температурах (200–250 </a:t>
            </a:r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⁰</a:t>
            </a:r>
            <a:r>
              <a:rPr lang="ru-RU" dirty="0">
                <a:solidFill>
                  <a:schemeClr val="tx1"/>
                </a:solidFill>
              </a:rPr>
              <a:t>С) и давлениях 0,1–1 МПа в их присутствии наиболее селективно образуются линейные высокомолекулярные насыщенные парафины</a:t>
            </a:r>
          </a:p>
        </p:txBody>
      </p:sp>
    </p:spTree>
    <p:extLst>
      <p:ext uri="{BB962C8B-B14F-4D97-AF65-F5344CB8AC3E}">
        <p14:creationId xmlns:p14="http://schemas.microsoft.com/office/powerpoint/2010/main" val="1056551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8D9CA91A-CA1C-40FE-8081-F622CC011A47}"/>
              </a:ext>
            </a:extLst>
          </p:cNvPr>
          <p:cNvSpPr/>
          <p:nvPr/>
        </p:nvSpPr>
        <p:spPr>
          <a:xfrm>
            <a:off x="213065" y="115410"/>
            <a:ext cx="5220070" cy="7989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/>
              <a:t>Кобальтовые катализаторы</a:t>
            </a:r>
          </a:p>
        </p:txBody>
      </p:sp>
      <p:sp>
        <p:nvSpPr>
          <p:cNvPr id="3" name="Стрелка: вниз 2">
            <a:extLst>
              <a:ext uri="{FF2B5EF4-FFF2-40B4-BE49-F238E27FC236}">
                <a16:creationId xmlns:a16="http://schemas.microsoft.com/office/drawing/2014/main" xmlns="" id="{B4E7B380-88F1-43E4-A1E6-D825137346AC}"/>
              </a:ext>
            </a:extLst>
          </p:cNvPr>
          <p:cNvSpPr/>
          <p:nvPr/>
        </p:nvSpPr>
        <p:spPr>
          <a:xfrm>
            <a:off x="2676618" y="894979"/>
            <a:ext cx="861134" cy="167039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EEAF5F91-8254-4CA8-B2BA-D10CA0ABED48}"/>
              </a:ext>
            </a:extLst>
          </p:cNvPr>
          <p:cNvSpPr/>
          <p:nvPr/>
        </p:nvSpPr>
        <p:spPr>
          <a:xfrm>
            <a:off x="1235475" y="2565370"/>
            <a:ext cx="3701988" cy="66804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>
                <a:solidFill>
                  <a:schemeClr val="tx1"/>
                </a:solidFill>
              </a:rPr>
              <a:t>Промоторы</a:t>
            </a:r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xmlns="" id="{4ACA9171-6F48-44D3-9340-73060F6E99BD}"/>
              </a:ext>
            </a:extLst>
          </p:cNvPr>
          <p:cNvSpPr/>
          <p:nvPr/>
        </p:nvSpPr>
        <p:spPr>
          <a:xfrm>
            <a:off x="3086469" y="1001788"/>
            <a:ext cx="3009531" cy="1300579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i="1" dirty="0">
                <a:solidFill>
                  <a:schemeClr val="tx1"/>
                </a:solidFill>
              </a:rPr>
              <a:t>минимизировать содержание  </a:t>
            </a:r>
            <a:r>
              <a:rPr lang="ru-RU" sz="1600" b="1" i="1" dirty="0" err="1">
                <a:solidFill>
                  <a:schemeClr val="tx1"/>
                </a:solidFill>
              </a:rPr>
              <a:t>Ме</a:t>
            </a:r>
            <a:r>
              <a:rPr lang="ru-RU" sz="1600" b="1" i="1" dirty="0">
                <a:solidFill>
                  <a:schemeClr val="tx1"/>
                </a:solidFill>
              </a:rPr>
              <a:t>, создать высокую удельную активную поверхность 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1AF22D5E-BA20-47B8-AD33-1A5888020FCD}"/>
              </a:ext>
            </a:extLst>
          </p:cNvPr>
          <p:cNvSpPr/>
          <p:nvPr/>
        </p:nvSpPr>
        <p:spPr>
          <a:xfrm>
            <a:off x="35691" y="3154624"/>
            <a:ext cx="3027286" cy="6680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структурные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7F059F48-6A07-4A82-A57E-7E0177942FFD}"/>
              </a:ext>
            </a:extLst>
          </p:cNvPr>
          <p:cNvSpPr/>
          <p:nvPr/>
        </p:nvSpPr>
        <p:spPr>
          <a:xfrm>
            <a:off x="3537752" y="3154623"/>
            <a:ext cx="3009531" cy="6680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энергетические</a:t>
            </a:r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xmlns="" id="{7D228E7F-902D-4A11-9A7D-77AAAE3ECAA0}"/>
              </a:ext>
            </a:extLst>
          </p:cNvPr>
          <p:cNvSpPr/>
          <p:nvPr/>
        </p:nvSpPr>
        <p:spPr>
          <a:xfrm>
            <a:off x="0" y="3723072"/>
            <a:ext cx="3588429" cy="2340377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i="1" dirty="0">
                <a:solidFill>
                  <a:schemeClr val="tx1"/>
                </a:solidFill>
              </a:rPr>
              <a:t>способствуют образованию развитой поверхности катализатора, препятствуют рекристаллизации каталитически активной фазы, ее спеканию и сильному взаимодействию </a:t>
            </a:r>
            <a:r>
              <a:rPr lang="ru-RU" sz="1400" i="1" dirty="0" err="1">
                <a:solidFill>
                  <a:schemeClr val="tx1"/>
                </a:solidFill>
              </a:rPr>
              <a:t>Ме</a:t>
            </a:r>
            <a:r>
              <a:rPr lang="ru-RU" sz="1400" i="1" dirty="0">
                <a:solidFill>
                  <a:schemeClr val="tx1"/>
                </a:solidFill>
              </a:rPr>
              <a:t>-носитель</a:t>
            </a:r>
            <a:endParaRPr lang="ru-RU" i="1" dirty="0">
              <a:solidFill>
                <a:schemeClr val="tx1"/>
              </a:solidFill>
            </a:endParaRPr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xmlns="" id="{5F5FC113-A5CD-4F71-9E1C-2E65757BAE34}"/>
              </a:ext>
            </a:extLst>
          </p:cNvPr>
          <p:cNvSpPr/>
          <p:nvPr/>
        </p:nvSpPr>
        <p:spPr>
          <a:xfrm>
            <a:off x="3588429" y="3644280"/>
            <a:ext cx="3235912" cy="1018713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i="1" dirty="0">
                <a:solidFill>
                  <a:schemeClr val="tx1"/>
                </a:solidFill>
              </a:rPr>
              <a:t>увеличивают скорость химической реакции и влияют на ее селективность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A0179C72-F2F7-4AAA-818D-16325836F7B0}"/>
              </a:ext>
            </a:extLst>
          </p:cNvPr>
          <p:cNvSpPr/>
          <p:nvPr/>
        </p:nvSpPr>
        <p:spPr>
          <a:xfrm>
            <a:off x="-53266" y="5954698"/>
            <a:ext cx="4589755" cy="9033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i="1" dirty="0"/>
              <a:t>В качестве структурных промоторов используются трудно восстанавливаемые оксиды тяжелых металлов, например Аl2О3, ThO2, </a:t>
            </a:r>
            <a:r>
              <a:rPr lang="ru-RU" sz="1600" i="1" dirty="0" err="1"/>
              <a:t>MgO</a:t>
            </a:r>
            <a:r>
              <a:rPr lang="ru-RU" sz="1600" i="1" dirty="0"/>
              <a:t> и </a:t>
            </a:r>
            <a:r>
              <a:rPr lang="ru-RU" sz="1600" i="1" dirty="0" err="1"/>
              <a:t>СаО</a:t>
            </a:r>
            <a:endParaRPr lang="ru-RU" sz="1600" i="1" dirty="0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FC9D9E35-BE77-4E92-AFA9-AC939E0E1069}"/>
              </a:ext>
            </a:extLst>
          </p:cNvPr>
          <p:cNvSpPr/>
          <p:nvPr/>
        </p:nvSpPr>
        <p:spPr>
          <a:xfrm>
            <a:off x="3717524" y="4619718"/>
            <a:ext cx="3888419" cy="6680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/>
              <a:t>чаще всего используют карбонаты щелочных металлов</a:t>
            </a:r>
          </a:p>
        </p:txBody>
      </p:sp>
      <p:sp>
        <p:nvSpPr>
          <p:cNvPr id="13" name="Облачко с текстом: овальное 12">
            <a:extLst>
              <a:ext uri="{FF2B5EF4-FFF2-40B4-BE49-F238E27FC236}">
                <a16:creationId xmlns:a16="http://schemas.microsoft.com/office/drawing/2014/main" xmlns="" id="{84875762-5760-4EB8-8E4A-D750A8D689D1}"/>
              </a:ext>
            </a:extLst>
          </p:cNvPr>
          <p:cNvSpPr/>
          <p:nvPr/>
        </p:nvSpPr>
        <p:spPr>
          <a:xfrm>
            <a:off x="6194951" y="3562440"/>
            <a:ext cx="1712280" cy="668045"/>
          </a:xfrm>
          <a:prstGeom prst="wedgeEllipseCallou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i="1" dirty="0">
                <a:solidFill>
                  <a:schemeClr val="tx1"/>
                </a:solidFill>
              </a:rPr>
              <a:t>вводят методом пропитки 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14CFCEA2-0ADF-4D70-8768-B37458FC3324}"/>
              </a:ext>
            </a:extLst>
          </p:cNvPr>
          <p:cNvSpPr/>
          <p:nvPr/>
        </p:nvSpPr>
        <p:spPr>
          <a:xfrm>
            <a:off x="7605943" y="449431"/>
            <a:ext cx="3657600" cy="6680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/>
              <a:t>Получение катализаторов   на основе Со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4BF628A0-5D39-484A-A750-FC43A73EAF3E}"/>
              </a:ext>
            </a:extLst>
          </p:cNvPr>
          <p:cNvSpPr/>
          <p:nvPr/>
        </p:nvSpPr>
        <p:spPr>
          <a:xfrm>
            <a:off x="6194951" y="1117476"/>
            <a:ext cx="3657600" cy="160463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i="1" dirty="0">
                <a:solidFill>
                  <a:schemeClr val="tx1"/>
                </a:solidFill>
              </a:rPr>
              <a:t>Пропиткой</a:t>
            </a:r>
            <a:r>
              <a:rPr lang="ru-RU" dirty="0">
                <a:solidFill>
                  <a:schemeClr val="tx1"/>
                </a:solidFill>
              </a:rPr>
              <a:t> носителя растворами соединений Со;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tx1"/>
                </a:solidFill>
              </a:rPr>
              <a:t>Совместным </a:t>
            </a:r>
            <a:r>
              <a:rPr lang="ru-RU" i="1" dirty="0">
                <a:solidFill>
                  <a:schemeClr val="tx1"/>
                </a:solidFill>
              </a:rPr>
              <a:t>осаждением</a:t>
            </a:r>
            <a:r>
              <a:rPr lang="ru-RU" dirty="0">
                <a:solidFill>
                  <a:schemeClr val="tx1"/>
                </a:solidFill>
              </a:rPr>
              <a:t> из растворов носителя и АК;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tx1"/>
                </a:solidFill>
              </a:rPr>
              <a:t>Физическое </a:t>
            </a:r>
            <a:r>
              <a:rPr lang="ru-RU" i="1" dirty="0">
                <a:solidFill>
                  <a:schemeClr val="tx1"/>
                </a:solidFill>
              </a:rPr>
              <a:t>смешивание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xmlns="" id="{CD0E06A0-434C-40F7-931D-3929F003F5B1}"/>
              </a:ext>
            </a:extLst>
          </p:cNvPr>
          <p:cNvSpPr/>
          <p:nvPr/>
        </p:nvSpPr>
        <p:spPr>
          <a:xfrm>
            <a:off x="9852551" y="1320135"/>
            <a:ext cx="2015231" cy="43500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лучший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ABBD2498-EDB9-4577-9FD7-95103699B50B}"/>
              </a:ext>
            </a:extLst>
          </p:cNvPr>
          <p:cNvSpPr/>
          <p:nvPr/>
        </p:nvSpPr>
        <p:spPr>
          <a:xfrm>
            <a:off x="9852550" y="2302367"/>
            <a:ext cx="2015231" cy="31626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Наименее активна</a:t>
            </a:r>
          </a:p>
        </p:txBody>
      </p:sp>
    </p:spTree>
    <p:extLst>
      <p:ext uri="{BB962C8B-B14F-4D97-AF65-F5344CB8AC3E}">
        <p14:creationId xmlns:p14="http://schemas.microsoft.com/office/powerpoint/2010/main" val="10507666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00AD836B-3D22-421D-9114-6640132C3BCB}"/>
              </a:ext>
            </a:extLst>
          </p:cNvPr>
          <p:cNvSpPr/>
          <p:nvPr/>
        </p:nvSpPr>
        <p:spPr>
          <a:xfrm>
            <a:off x="2911877" y="0"/>
            <a:ext cx="3284737" cy="8788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i="1" dirty="0"/>
              <a:t>Носители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45E36CDC-EB1A-4DB4-AEF7-4F0B17742319}"/>
              </a:ext>
            </a:extLst>
          </p:cNvPr>
          <p:cNvSpPr/>
          <p:nvPr/>
        </p:nvSpPr>
        <p:spPr>
          <a:xfrm>
            <a:off x="6871317" y="2760955"/>
            <a:ext cx="4971495" cy="36931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/>
              <a:t>a) обеспечивает высокую дисперсность каталитического металла и максимальную доступную площадь поверхности, возможной при данном количестве металла; </a:t>
            </a:r>
          </a:p>
          <a:p>
            <a:pPr algn="just"/>
            <a:r>
              <a:rPr lang="ru-RU" dirty="0"/>
              <a:t>b) обеспечивает механическую прочность; </a:t>
            </a:r>
          </a:p>
          <a:p>
            <a:pPr algn="just"/>
            <a:r>
              <a:rPr lang="ru-RU" dirty="0"/>
              <a:t>c) вступает во взаимодействие с наносимым металлом, в т.ч. образуя новые соединения или фазы; </a:t>
            </a:r>
          </a:p>
          <a:p>
            <a:pPr algn="just"/>
            <a:r>
              <a:rPr lang="ru-RU" dirty="0"/>
              <a:t>d) проявляет самостоятельную активность в превращении образующихся в ходе синтеза интермедиатов и продуктов, что характерно, например, при использовании в качестве носителей цеолитов. 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F935423A-CF65-470D-9170-8A2B1BBD0CC0}"/>
              </a:ext>
            </a:extLst>
          </p:cNvPr>
          <p:cNvSpPr/>
          <p:nvPr/>
        </p:nvSpPr>
        <p:spPr>
          <a:xfrm>
            <a:off x="1029809" y="878889"/>
            <a:ext cx="6791418" cy="58592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i="1" dirty="0">
                <a:solidFill>
                  <a:schemeClr val="tx1"/>
                </a:solidFill>
              </a:rPr>
              <a:t>TiO2, SiO2</a:t>
            </a:r>
            <a:r>
              <a:rPr lang="ru-RU" sz="2000" b="1" i="1" dirty="0">
                <a:solidFill>
                  <a:schemeClr val="tx1"/>
                </a:solidFill>
              </a:rPr>
              <a:t>, </a:t>
            </a:r>
            <a:r>
              <a:rPr lang="pl-PL" sz="2000" b="1" i="1" dirty="0">
                <a:solidFill>
                  <a:schemeClr val="tx1"/>
                </a:solidFill>
              </a:rPr>
              <a:t>Al2O3</a:t>
            </a:r>
            <a:r>
              <a:rPr lang="ru-RU" sz="2000" b="1" i="1" dirty="0">
                <a:solidFill>
                  <a:schemeClr val="tx1"/>
                </a:solidFill>
              </a:rPr>
              <a:t> (часто),</a:t>
            </a:r>
            <a:r>
              <a:rPr lang="pl-PL" sz="2000" b="1" i="1" dirty="0">
                <a:solidFill>
                  <a:schemeClr val="tx1"/>
                </a:solidFill>
              </a:rPr>
              <a:t> MgO, ZnO</a:t>
            </a:r>
            <a:r>
              <a:rPr lang="ru-RU" sz="2000" b="1" i="1" dirty="0">
                <a:solidFill>
                  <a:schemeClr val="tx1"/>
                </a:solidFill>
              </a:rPr>
              <a:t> (редко)</a:t>
            </a:r>
            <a:r>
              <a:rPr lang="pl-PL" sz="2000" b="1" i="1" dirty="0">
                <a:solidFill>
                  <a:schemeClr val="tx1"/>
                </a:solidFill>
              </a:rPr>
              <a:t> </a:t>
            </a:r>
            <a:endParaRPr lang="ru-RU" sz="2000" b="1" i="1" dirty="0">
              <a:solidFill>
                <a:schemeClr val="tx1"/>
              </a:solidFill>
            </a:endParaRPr>
          </a:p>
        </p:txBody>
      </p:sp>
      <p:sp>
        <p:nvSpPr>
          <p:cNvPr id="5" name="Стрелка: вниз 4">
            <a:extLst>
              <a:ext uri="{FF2B5EF4-FFF2-40B4-BE49-F238E27FC236}">
                <a16:creationId xmlns:a16="http://schemas.microsoft.com/office/drawing/2014/main" xmlns="" id="{57FB6341-CCD6-465A-9658-0ED77312EB31}"/>
              </a:ext>
            </a:extLst>
          </p:cNvPr>
          <p:cNvSpPr/>
          <p:nvPr/>
        </p:nvSpPr>
        <p:spPr>
          <a:xfrm>
            <a:off x="1855433" y="1464816"/>
            <a:ext cx="603682" cy="13760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866ABED6-C007-467C-9BCA-08D1A3CFDBC5}"/>
              </a:ext>
            </a:extLst>
          </p:cNvPr>
          <p:cNvSpPr/>
          <p:nvPr/>
        </p:nvSpPr>
        <p:spPr>
          <a:xfrm>
            <a:off x="554854" y="2840854"/>
            <a:ext cx="3222595" cy="12517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Иногда вводят теплопроводящий компонент непосредственно в традиционный носитель</a:t>
            </a:r>
          </a:p>
        </p:txBody>
      </p:sp>
      <p:sp>
        <p:nvSpPr>
          <p:cNvPr id="7" name="Облачко с текстом: прямоугольное со скругленными углами 6">
            <a:extLst>
              <a:ext uri="{FF2B5EF4-FFF2-40B4-BE49-F238E27FC236}">
                <a16:creationId xmlns:a16="http://schemas.microsoft.com/office/drawing/2014/main" xmlns="" id="{1499F1F2-BE74-4DE4-BBD7-D82D702FE2D5}"/>
              </a:ext>
            </a:extLst>
          </p:cNvPr>
          <p:cNvSpPr/>
          <p:nvPr/>
        </p:nvSpPr>
        <p:spPr>
          <a:xfrm>
            <a:off x="2625571" y="2143957"/>
            <a:ext cx="3313590" cy="754602"/>
          </a:xfrm>
          <a:prstGeom prst="wedgeRoundRectCallou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алюминиевые или медные волокна и порошки, структурированные блоки или </a:t>
            </a:r>
            <a:r>
              <a:rPr lang="ru-RU" sz="1400" dirty="0" err="1">
                <a:solidFill>
                  <a:schemeClr val="tx1"/>
                </a:solidFill>
              </a:rPr>
              <a:t>пеноматериалы</a:t>
            </a:r>
            <a:r>
              <a:rPr lang="ru-RU" sz="1400" dirty="0">
                <a:solidFill>
                  <a:schemeClr val="tx1"/>
                </a:solidFill>
              </a:rPr>
              <a:t>  (нанотрубки)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CD540346-2DD3-474D-BB39-0F02B2FBF8A7}"/>
              </a:ext>
            </a:extLst>
          </p:cNvPr>
          <p:cNvSpPr/>
          <p:nvPr/>
        </p:nvSpPr>
        <p:spPr>
          <a:xfrm>
            <a:off x="6702641" y="2015231"/>
            <a:ext cx="5237825" cy="745724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>
                <a:solidFill>
                  <a:schemeClr val="tx1"/>
                </a:solidFill>
              </a:rPr>
              <a:t>Основные функции носителей:</a:t>
            </a:r>
          </a:p>
        </p:txBody>
      </p:sp>
    </p:spTree>
    <p:extLst>
      <p:ext uri="{BB962C8B-B14F-4D97-AF65-F5344CB8AC3E}">
        <p14:creationId xmlns:p14="http://schemas.microsoft.com/office/powerpoint/2010/main" val="3353974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</TotalTime>
  <Words>395</Words>
  <Application>Microsoft Office PowerPoint</Application>
  <PresentationFormat>Произвольный</PresentationFormat>
  <Paragraphs>41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Процессы селективного гидрирования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Процессы селективного гидрирования</dc:title>
  <dc:creator>Gulzat Aitkaliyeva</dc:creator>
  <cp:lastModifiedBy>Ернат Тарбаев</cp:lastModifiedBy>
  <cp:revision>59</cp:revision>
  <dcterms:created xsi:type="dcterms:W3CDTF">2021-11-16T13:10:10Z</dcterms:created>
  <dcterms:modified xsi:type="dcterms:W3CDTF">2023-10-18T17:40:38Z</dcterms:modified>
</cp:coreProperties>
</file>