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52449-DBB9-483C-B0F7-76518FB64A4F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D8DF6-D387-41E9-9952-0F67D40EB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0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AD8DF6-D387-41E9-9952-0F67D40EB07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6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48A75D-0130-4646-936B-584CCEFA6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A4AA15-DC27-4F22-936B-021A2C897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E7C04C-9DAE-4655-B7BE-168A729E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E82ECB-B0A7-47AF-AB9D-DA50BC62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80D0AF-9799-4B34-BAFD-8507DAD4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9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F852D7-40EE-48DF-A739-20FAFE13C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D936536-83E1-4CBE-B4D4-0A597E0EC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33AE3E-63B7-4739-A05E-A87FEA05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A2E50C-3D07-411B-B932-842309DB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5BECE3-9D2E-465B-9A7A-3DF1C5AF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B14EF50-EC8D-43B7-85DA-F215F7F03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719EE1-CBB2-4FA1-B16E-CEE9E4CDE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D3B764-10C5-4CD1-8802-D20D4FC7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F543AE-9D00-4327-A665-01AE80CF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7D94E7-AF0B-4EBE-B7BC-AE8E54FD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5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DAE229-5895-4C24-B960-42EF5B5E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04AB01-408E-4224-A2F2-CB89E0831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A7898B5-5171-4F75-A872-424969BE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AA57B73-674C-4222-8BCF-D6439756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09DBD46-FF6B-47E2-9EB3-D540A3FCC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16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294B08-B730-4601-9994-C4F71B3F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8F8A276-E29F-427C-A7CF-DE2093430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33D4D0-E988-403A-A307-3261B1A0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FE06AF7-101D-4C68-88C7-485FB21B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5747AF-D60E-4F9C-8F94-DCE042EC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24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C17DB0-F9A7-435A-8DCA-24F1BD49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8814B2-C504-4ED6-9478-DD70F8CF7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F9381D5-FE52-4244-AB80-F98F5E251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84E7615-4E15-49F6-A99E-8382096E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0F90559-A87E-49B7-B23D-A6D427AE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E3241D-5F32-446F-B3A1-A751BCEA8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5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253B1D-F8C1-4F80-82B5-F3360A34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5E9B9B7-A64A-4A3A-900E-868C8D0C2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54C50B3-10EF-4097-B0BB-09DC2B7AA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D074F60-2509-4895-8959-90B9F5228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8927C1F-E8E3-4DE3-802C-3AF7B6C57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B3A6FFA-F66E-48C4-801E-020F1AE5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56AB23E-2343-4F6E-8648-2E4607E4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37C393A-369F-421C-B2FA-62AF212C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0D825A-0F8E-4AA7-8764-823B2BC0B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7150322-99BB-4488-B03F-CD236146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C9D9A2E-7F68-4E65-B6E3-BCDF2CC5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33DF14A-18DB-427C-8DB6-3D52E895A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9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2482EE5-1AB0-488F-9B34-2DD558BE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F1CC9F6-D277-4D02-A537-3536AFBD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F553E6C-D3B1-430E-A75E-9D3CA890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1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7CB9B1-6E32-4000-802B-69E31E578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8C7E10-CB3D-4C4D-85D1-FE39ED549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47891CA-3394-42EF-8B31-288132797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8E5C1F6-DE52-43FC-B43D-31978DDFC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E0D3DEB-8F24-4C35-A244-0B9EC979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94B53A5-AA21-4544-ABD7-20F65AED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0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2D1907-3712-4D68-BE87-B3B6444A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F10F0DF-C118-4B36-89FC-64FC5D35A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F7B4DD8-05BE-44C9-8DB4-4B2D39991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3351423-860C-4A38-9F0B-B129D40F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A989423-38E5-4116-BA74-632EC454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EAC2460-0F62-462C-B6A2-775EE742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17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08C1D4-F0F8-4D7E-959C-13D7B038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B2B7D0-F2B2-402C-B222-F409888B4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CBDE24F-180F-4DCC-9526-C859FBC8F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3C7F1-1824-4DFF-9FE7-61AEB9FC423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6679C2-7CEA-4151-9BC2-1122DE9ED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C70835-07F7-4DB6-A9A5-093A0EE26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6F39-8D71-4499-8451-9E77FF71F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86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CE57E9-1D08-43E7-97D5-7AA34CF5FB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Процессы селективного гидрирования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19A68E-1408-4F4B-B254-63CF3921D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3602038"/>
            <a:ext cx="9070731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5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66865CD-BA25-48A4-AC25-82ABF38BB17C}"/>
              </a:ext>
            </a:extLst>
          </p:cNvPr>
          <p:cNvSpPr/>
          <p:nvPr/>
        </p:nvSpPr>
        <p:spPr>
          <a:xfrm>
            <a:off x="17756" y="0"/>
            <a:ext cx="7332955" cy="1189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Синтез Фишера-</a:t>
            </a:r>
            <a:r>
              <a:rPr lang="ru-RU" sz="2000" b="1" i="1" dirty="0" err="1"/>
              <a:t>Тропша</a:t>
            </a:r>
            <a:r>
              <a:rPr lang="ru-RU" sz="2000" b="1" i="1" dirty="0"/>
              <a:t> </a:t>
            </a:r>
            <a:r>
              <a:rPr lang="ru-RU" sz="2000" dirty="0"/>
              <a:t>(гидрирование окиси углерода) можно рассматривать как восстановительную </a:t>
            </a:r>
            <a:r>
              <a:rPr lang="ru-RU" sz="2000" dirty="0" err="1"/>
              <a:t>олигомеризацию</a:t>
            </a:r>
            <a:r>
              <a:rPr lang="ru-RU" sz="2000" dirty="0"/>
              <a:t> оксида углерода на гетерогенном катализаторе: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B4E5CE3-A26E-4DEC-B340-6E0D39830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531" y="31072"/>
            <a:ext cx="4421079" cy="1127464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35C4F22-CCDB-4829-8762-F197BD608198}"/>
              </a:ext>
            </a:extLst>
          </p:cNvPr>
          <p:cNvSpPr/>
          <p:nvPr/>
        </p:nvSpPr>
        <p:spPr>
          <a:xfrm>
            <a:off x="17756" y="1402673"/>
            <a:ext cx="9934112" cy="887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Синтез Фишера–</a:t>
            </a:r>
            <a:r>
              <a:rPr lang="ru-RU" dirty="0" err="1"/>
              <a:t>Тропша</a:t>
            </a:r>
            <a:r>
              <a:rPr lang="ru-RU" dirty="0"/>
              <a:t> — трехфазный процесс, в котором реагенты диффундируют из газовой фазы через жидкую пленку образующихся продуктов к активному центру на поверхности твердого катализатора, на котором происходит их адсорбция.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101B409E-9DE5-4B2A-AE2B-EE4D02DFC849}"/>
              </a:ext>
            </a:extLst>
          </p:cNvPr>
          <p:cNvSpPr/>
          <p:nvPr/>
        </p:nvSpPr>
        <p:spPr>
          <a:xfrm>
            <a:off x="142042" y="2729515"/>
            <a:ext cx="52644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общем виде процесс включает в себя </a:t>
            </a:r>
            <a:r>
              <a:rPr lang="ru-RU" b="1" i="1" dirty="0"/>
              <a:t>следующие стадии:</a:t>
            </a:r>
          </a:p>
          <a:p>
            <a:pPr algn="just"/>
            <a:r>
              <a:rPr lang="ru-RU" dirty="0"/>
              <a:t>1. адсорбцию реагентов на поверхности катализатора,</a:t>
            </a:r>
          </a:p>
          <a:p>
            <a:pPr algn="just"/>
            <a:r>
              <a:rPr lang="ru-RU" dirty="0"/>
              <a:t>2. активацию (образование активных частиц),</a:t>
            </a:r>
          </a:p>
          <a:p>
            <a:pPr algn="just"/>
            <a:r>
              <a:rPr lang="ru-RU" dirty="0"/>
              <a:t>3. рост углеводородной цепи,</a:t>
            </a:r>
          </a:p>
          <a:p>
            <a:pPr algn="just"/>
            <a:r>
              <a:rPr lang="ru-RU" dirty="0"/>
              <a:t>4. обрыв цепи,</a:t>
            </a:r>
          </a:p>
          <a:p>
            <a:pPr algn="just"/>
            <a:r>
              <a:rPr lang="ru-RU" dirty="0"/>
              <a:t>5. десорбцию продуктов с поверхности катализатора.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ADF0D80D-FAD0-4FED-A29D-1B986BD92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7016" y="2450362"/>
            <a:ext cx="5816714" cy="42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8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A3EE9FA-7B19-45EE-B99D-C4AA1931F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94" y="1151792"/>
            <a:ext cx="5475805" cy="42291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1EC3F47-5528-4FDD-BD06-E4E9126ADFD4}"/>
              </a:ext>
            </a:extLst>
          </p:cNvPr>
          <p:cNvSpPr/>
          <p:nvPr/>
        </p:nvSpPr>
        <p:spPr>
          <a:xfrm>
            <a:off x="150920" y="71021"/>
            <a:ext cx="4731798" cy="594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Карбидный механизм синтеза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EB36F8A-8C86-422D-B3A1-3A2C15984A46}"/>
              </a:ext>
            </a:extLst>
          </p:cNvPr>
          <p:cNvSpPr/>
          <p:nvPr/>
        </p:nvSpPr>
        <p:spPr>
          <a:xfrm>
            <a:off x="53266" y="5721658"/>
            <a:ext cx="6897949" cy="1065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!!! Карбидный механизм не объясняет наличие в продуктах синтеза кислородсодержащих соединений (спирты, альдегиды и кислоты)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215" y="71021"/>
            <a:ext cx="4974767" cy="7620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7223" y="910592"/>
            <a:ext cx="6274777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0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447" y="846367"/>
            <a:ext cx="5445597" cy="50268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077" y="120880"/>
            <a:ext cx="5200339" cy="72548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8069" y="120880"/>
            <a:ext cx="5697416" cy="7254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Катализаторы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E23DBE-23AC-4C18-A9F2-A827B84DECA9}"/>
              </a:ext>
            </a:extLst>
          </p:cNvPr>
          <p:cNvSpPr/>
          <p:nvPr/>
        </p:nvSpPr>
        <p:spPr>
          <a:xfrm>
            <a:off x="5645098" y="5908362"/>
            <a:ext cx="6475880" cy="874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Недостатки:  при Т 250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⁰С протекает реакции водяного газа и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диспропорционирования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СО,  в результате образуется дополнительное количество Н2 и большое СО2.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CE2A411-BC74-4953-A920-A66603BB2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56" y="1028523"/>
            <a:ext cx="6585929" cy="146610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B73ABA7-120B-4FFA-87F7-2E2EC217C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82" y="3461006"/>
            <a:ext cx="6600303" cy="146610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BE6B1C2-ECF3-4D9E-8D9D-A7DF4C02E51E}"/>
              </a:ext>
            </a:extLst>
          </p:cNvPr>
          <p:cNvSpPr/>
          <p:nvPr/>
        </p:nvSpPr>
        <p:spPr>
          <a:xfrm>
            <a:off x="98956" y="2414727"/>
            <a:ext cx="6671121" cy="8053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при давлениях 2–3 МПа и температурах 240–350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⁰</a:t>
            </a:r>
            <a:r>
              <a:rPr lang="ru-RU" dirty="0">
                <a:solidFill>
                  <a:schemeClr val="tx1"/>
                </a:solidFill>
              </a:rPr>
              <a:t>С можно синтезировать смеси с большим содержанием олефинов, разветвленных парафинов и кислородсодержащих соединений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53C5D26-EBE4-45E5-93E1-324461626EE9}"/>
              </a:ext>
            </a:extLst>
          </p:cNvPr>
          <p:cNvSpPr/>
          <p:nvPr/>
        </p:nvSpPr>
        <p:spPr>
          <a:xfrm>
            <a:off x="84582" y="4829452"/>
            <a:ext cx="6831123" cy="1000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При умеренных температурах (200–250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⁰</a:t>
            </a:r>
            <a:r>
              <a:rPr lang="ru-RU" dirty="0">
                <a:solidFill>
                  <a:schemeClr val="tx1"/>
                </a:solidFill>
              </a:rPr>
              <a:t>С) и давлениях 0,1–1 МПа в их присутствии наиболее селективно образуются линейные высокомолекулярные насыщенные парафины</a:t>
            </a:r>
          </a:p>
        </p:txBody>
      </p:sp>
    </p:spTree>
    <p:extLst>
      <p:ext uri="{BB962C8B-B14F-4D97-AF65-F5344CB8AC3E}">
        <p14:creationId xmlns:p14="http://schemas.microsoft.com/office/powerpoint/2010/main" val="105655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D9CA91A-CA1C-40FE-8081-F622CC011A47}"/>
              </a:ext>
            </a:extLst>
          </p:cNvPr>
          <p:cNvSpPr/>
          <p:nvPr/>
        </p:nvSpPr>
        <p:spPr>
          <a:xfrm>
            <a:off x="213065" y="115410"/>
            <a:ext cx="5220070" cy="798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Кобальтовые катализаторы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xmlns="" id="{B4E7B380-88F1-43E4-A1E6-D825137346AC}"/>
              </a:ext>
            </a:extLst>
          </p:cNvPr>
          <p:cNvSpPr/>
          <p:nvPr/>
        </p:nvSpPr>
        <p:spPr>
          <a:xfrm>
            <a:off x="2676618" y="894979"/>
            <a:ext cx="861134" cy="1670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EAF5F91-8254-4CA8-B2BA-D10CA0ABED48}"/>
              </a:ext>
            </a:extLst>
          </p:cNvPr>
          <p:cNvSpPr/>
          <p:nvPr/>
        </p:nvSpPr>
        <p:spPr>
          <a:xfrm>
            <a:off x="1235475" y="2565370"/>
            <a:ext cx="3701988" cy="668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Промоторы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4ACA9171-6F48-44D3-9340-73060F6E99BD}"/>
              </a:ext>
            </a:extLst>
          </p:cNvPr>
          <p:cNvSpPr/>
          <p:nvPr/>
        </p:nvSpPr>
        <p:spPr>
          <a:xfrm>
            <a:off x="3086469" y="1001788"/>
            <a:ext cx="3009531" cy="130057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минимизировать содержание  </a:t>
            </a:r>
            <a:r>
              <a:rPr lang="ru-RU" sz="1600" b="1" i="1" dirty="0" err="1">
                <a:solidFill>
                  <a:schemeClr val="tx1"/>
                </a:solidFill>
              </a:rPr>
              <a:t>Ме</a:t>
            </a:r>
            <a:r>
              <a:rPr lang="ru-RU" sz="1600" b="1" i="1" dirty="0">
                <a:solidFill>
                  <a:schemeClr val="tx1"/>
                </a:solidFill>
              </a:rPr>
              <a:t>, создать высокую удельную активную поверхность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AF22D5E-BA20-47B8-AD33-1A5888020FCD}"/>
              </a:ext>
            </a:extLst>
          </p:cNvPr>
          <p:cNvSpPr/>
          <p:nvPr/>
        </p:nvSpPr>
        <p:spPr>
          <a:xfrm>
            <a:off x="35691" y="3154624"/>
            <a:ext cx="3027286" cy="668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структурные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F059F48-6A07-4A82-A57E-7E0177942FFD}"/>
              </a:ext>
            </a:extLst>
          </p:cNvPr>
          <p:cNvSpPr/>
          <p:nvPr/>
        </p:nvSpPr>
        <p:spPr>
          <a:xfrm>
            <a:off x="3537752" y="3154623"/>
            <a:ext cx="3009531" cy="668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энергетические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7D228E7F-902D-4A11-9A7D-77AAAE3ECAA0}"/>
              </a:ext>
            </a:extLst>
          </p:cNvPr>
          <p:cNvSpPr/>
          <p:nvPr/>
        </p:nvSpPr>
        <p:spPr>
          <a:xfrm>
            <a:off x="0" y="3723072"/>
            <a:ext cx="3588429" cy="234037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способствуют образованию развитой поверхности катализатора, препятствуют рекристаллизации каталитически активной фазы, ее спеканию и сильному взаимодействию </a:t>
            </a:r>
            <a:r>
              <a:rPr lang="ru-RU" sz="1400" i="1" dirty="0" err="1">
                <a:solidFill>
                  <a:schemeClr val="tx1"/>
                </a:solidFill>
              </a:rPr>
              <a:t>Ме</a:t>
            </a:r>
            <a:r>
              <a:rPr lang="ru-RU" sz="1400" i="1" dirty="0">
                <a:solidFill>
                  <a:schemeClr val="tx1"/>
                </a:solidFill>
              </a:rPr>
              <a:t>-носитель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5F5FC113-A5CD-4F71-9E1C-2E65757BAE34}"/>
              </a:ext>
            </a:extLst>
          </p:cNvPr>
          <p:cNvSpPr/>
          <p:nvPr/>
        </p:nvSpPr>
        <p:spPr>
          <a:xfrm>
            <a:off x="3588429" y="3644280"/>
            <a:ext cx="3235912" cy="101871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увеличивают скорость химической реакции и влияют на ее селективность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0179C72-F2F7-4AAA-818D-16325836F7B0}"/>
              </a:ext>
            </a:extLst>
          </p:cNvPr>
          <p:cNvSpPr/>
          <p:nvPr/>
        </p:nvSpPr>
        <p:spPr>
          <a:xfrm>
            <a:off x="-53266" y="5954698"/>
            <a:ext cx="4589755" cy="903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/>
              <a:t>В качестве структурных промоторов используются трудно восстанавливаемые оксиды тяжелых металлов, например Аl2О3, ThO2, </a:t>
            </a:r>
            <a:r>
              <a:rPr lang="ru-RU" sz="1600" i="1" dirty="0" err="1"/>
              <a:t>MgO</a:t>
            </a:r>
            <a:r>
              <a:rPr lang="ru-RU" sz="1600" i="1" dirty="0"/>
              <a:t> и </a:t>
            </a:r>
            <a:r>
              <a:rPr lang="ru-RU" sz="1600" i="1" dirty="0" err="1"/>
              <a:t>СаО</a:t>
            </a:r>
            <a:endParaRPr lang="ru-RU" sz="1600" i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C9D9E35-BE77-4E92-AFA9-AC939E0E1069}"/>
              </a:ext>
            </a:extLst>
          </p:cNvPr>
          <p:cNvSpPr/>
          <p:nvPr/>
        </p:nvSpPr>
        <p:spPr>
          <a:xfrm>
            <a:off x="3717524" y="4619718"/>
            <a:ext cx="3888419" cy="668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чаще всего используют карбонаты щелочных металлов</a:t>
            </a:r>
          </a:p>
        </p:txBody>
      </p:sp>
      <p:sp>
        <p:nvSpPr>
          <p:cNvPr id="13" name="Облачко с текстом: овальное 12">
            <a:extLst>
              <a:ext uri="{FF2B5EF4-FFF2-40B4-BE49-F238E27FC236}">
                <a16:creationId xmlns:a16="http://schemas.microsoft.com/office/drawing/2014/main" xmlns="" id="{84875762-5760-4EB8-8E4A-D750A8D689D1}"/>
              </a:ext>
            </a:extLst>
          </p:cNvPr>
          <p:cNvSpPr/>
          <p:nvPr/>
        </p:nvSpPr>
        <p:spPr>
          <a:xfrm>
            <a:off x="6194951" y="3562440"/>
            <a:ext cx="1712280" cy="668045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вводят методом пропитки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4CFCEA2-0ADF-4D70-8768-B37458FC3324}"/>
              </a:ext>
            </a:extLst>
          </p:cNvPr>
          <p:cNvSpPr/>
          <p:nvPr/>
        </p:nvSpPr>
        <p:spPr>
          <a:xfrm>
            <a:off x="7605943" y="449431"/>
            <a:ext cx="3657600" cy="668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Получение катализаторов   на основе Со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BF628A0-5D39-484A-A750-FC43A73EAF3E}"/>
              </a:ext>
            </a:extLst>
          </p:cNvPr>
          <p:cNvSpPr/>
          <p:nvPr/>
        </p:nvSpPr>
        <p:spPr>
          <a:xfrm>
            <a:off x="6194951" y="1117476"/>
            <a:ext cx="3657600" cy="16046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Пропиткой</a:t>
            </a:r>
            <a:r>
              <a:rPr lang="ru-RU" dirty="0">
                <a:solidFill>
                  <a:schemeClr val="tx1"/>
                </a:solidFill>
              </a:rPr>
              <a:t> носителя растворами соединений Со;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Совместным </a:t>
            </a:r>
            <a:r>
              <a:rPr lang="ru-RU" i="1" dirty="0">
                <a:solidFill>
                  <a:schemeClr val="tx1"/>
                </a:solidFill>
              </a:rPr>
              <a:t>осаждением</a:t>
            </a:r>
            <a:r>
              <a:rPr lang="ru-RU" dirty="0">
                <a:solidFill>
                  <a:schemeClr val="tx1"/>
                </a:solidFill>
              </a:rPr>
              <a:t> из растворов носителя и АК;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Физическое </a:t>
            </a:r>
            <a:r>
              <a:rPr lang="ru-RU" i="1" dirty="0">
                <a:solidFill>
                  <a:schemeClr val="tx1"/>
                </a:solidFill>
              </a:rPr>
              <a:t>смешивание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D0E06A0-434C-40F7-931D-3929F003F5B1}"/>
              </a:ext>
            </a:extLst>
          </p:cNvPr>
          <p:cNvSpPr/>
          <p:nvPr/>
        </p:nvSpPr>
        <p:spPr>
          <a:xfrm>
            <a:off x="9852551" y="1320135"/>
            <a:ext cx="2015231" cy="435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лучший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BBD2498-EDB9-4577-9FD7-95103699B50B}"/>
              </a:ext>
            </a:extLst>
          </p:cNvPr>
          <p:cNvSpPr/>
          <p:nvPr/>
        </p:nvSpPr>
        <p:spPr>
          <a:xfrm>
            <a:off x="9852550" y="2302367"/>
            <a:ext cx="2015231" cy="3162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Наименее активна</a:t>
            </a:r>
          </a:p>
        </p:txBody>
      </p:sp>
    </p:spTree>
    <p:extLst>
      <p:ext uri="{BB962C8B-B14F-4D97-AF65-F5344CB8AC3E}">
        <p14:creationId xmlns:p14="http://schemas.microsoft.com/office/powerpoint/2010/main" val="105076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0AD836B-3D22-421D-9114-6640132C3BCB}"/>
              </a:ext>
            </a:extLst>
          </p:cNvPr>
          <p:cNvSpPr/>
          <p:nvPr/>
        </p:nvSpPr>
        <p:spPr>
          <a:xfrm>
            <a:off x="2911877" y="0"/>
            <a:ext cx="3284737" cy="878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Носители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5E36CDC-EB1A-4DB4-AEF7-4F0B17742319}"/>
              </a:ext>
            </a:extLst>
          </p:cNvPr>
          <p:cNvSpPr/>
          <p:nvPr/>
        </p:nvSpPr>
        <p:spPr>
          <a:xfrm>
            <a:off x="6871317" y="2760955"/>
            <a:ext cx="4971495" cy="3693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a) обеспечивает высокую дисперсность каталитического металла и максимальную доступную площадь поверхности, возможной при данном количестве металла; </a:t>
            </a:r>
          </a:p>
          <a:p>
            <a:pPr algn="just"/>
            <a:r>
              <a:rPr lang="ru-RU" dirty="0"/>
              <a:t>b) обеспечивает механическую прочность; </a:t>
            </a:r>
          </a:p>
          <a:p>
            <a:pPr algn="just"/>
            <a:r>
              <a:rPr lang="ru-RU" dirty="0"/>
              <a:t>c) вступает во взаимодействие с наносимым металлом, в т.ч. образуя новые соединения или фазы; </a:t>
            </a:r>
          </a:p>
          <a:p>
            <a:pPr algn="just"/>
            <a:r>
              <a:rPr lang="ru-RU" dirty="0"/>
              <a:t>d) проявляет самостоятельную активность в превращении образующихся в ходе синтеза интермедиатов и продуктов, что характерно, например, при использовании в качестве носителей цеолитов.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935423A-CF65-470D-9170-8A2B1BBD0CC0}"/>
              </a:ext>
            </a:extLst>
          </p:cNvPr>
          <p:cNvSpPr/>
          <p:nvPr/>
        </p:nvSpPr>
        <p:spPr>
          <a:xfrm>
            <a:off x="1029809" y="878889"/>
            <a:ext cx="6791418" cy="585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i="1" dirty="0">
                <a:solidFill>
                  <a:schemeClr val="tx1"/>
                </a:solidFill>
              </a:rPr>
              <a:t>TiO2, SiO2</a:t>
            </a:r>
            <a:r>
              <a:rPr lang="ru-RU" sz="2000" b="1" i="1" dirty="0">
                <a:solidFill>
                  <a:schemeClr val="tx1"/>
                </a:solidFill>
              </a:rPr>
              <a:t>, </a:t>
            </a:r>
            <a:r>
              <a:rPr lang="pl-PL" sz="2000" b="1" i="1" dirty="0">
                <a:solidFill>
                  <a:schemeClr val="tx1"/>
                </a:solidFill>
              </a:rPr>
              <a:t>Al2O3</a:t>
            </a:r>
            <a:r>
              <a:rPr lang="ru-RU" sz="2000" b="1" i="1" dirty="0">
                <a:solidFill>
                  <a:schemeClr val="tx1"/>
                </a:solidFill>
              </a:rPr>
              <a:t> (часто),</a:t>
            </a:r>
            <a:r>
              <a:rPr lang="pl-PL" sz="2000" b="1" i="1" dirty="0">
                <a:solidFill>
                  <a:schemeClr val="tx1"/>
                </a:solidFill>
              </a:rPr>
              <a:t> MgO, ZnO</a:t>
            </a:r>
            <a:r>
              <a:rPr lang="ru-RU" sz="2000" b="1" i="1" dirty="0">
                <a:solidFill>
                  <a:schemeClr val="tx1"/>
                </a:solidFill>
              </a:rPr>
              <a:t> (редко)</a:t>
            </a:r>
            <a:r>
              <a:rPr lang="pl-PL" sz="2000" b="1" i="1" dirty="0">
                <a:solidFill>
                  <a:schemeClr val="tx1"/>
                </a:solidFill>
              </a:rPr>
              <a:t> 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57FB6341-CCD6-465A-9658-0ED77312EB31}"/>
              </a:ext>
            </a:extLst>
          </p:cNvPr>
          <p:cNvSpPr/>
          <p:nvPr/>
        </p:nvSpPr>
        <p:spPr>
          <a:xfrm>
            <a:off x="1855433" y="1464816"/>
            <a:ext cx="603682" cy="1376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66ABED6-C007-467C-9BCA-08D1A3CFDBC5}"/>
              </a:ext>
            </a:extLst>
          </p:cNvPr>
          <p:cNvSpPr/>
          <p:nvPr/>
        </p:nvSpPr>
        <p:spPr>
          <a:xfrm>
            <a:off x="554854" y="2840854"/>
            <a:ext cx="3222595" cy="1251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Иногда вводят теплопроводящий компонент непосредственно в традиционный носитель</a:t>
            </a:r>
          </a:p>
        </p:txBody>
      </p:sp>
      <p:sp>
        <p:nvSpPr>
          <p:cNvPr id="7" name="Облачко с текстом: прямоугольное со скругленными углами 6">
            <a:extLst>
              <a:ext uri="{FF2B5EF4-FFF2-40B4-BE49-F238E27FC236}">
                <a16:creationId xmlns:a16="http://schemas.microsoft.com/office/drawing/2014/main" xmlns="" id="{1499F1F2-BE74-4DE4-BBD7-D82D702FE2D5}"/>
              </a:ext>
            </a:extLst>
          </p:cNvPr>
          <p:cNvSpPr/>
          <p:nvPr/>
        </p:nvSpPr>
        <p:spPr>
          <a:xfrm>
            <a:off x="2625571" y="2143957"/>
            <a:ext cx="3313590" cy="754602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алюминиевые или медные волокна и порошки, структурированные блоки или </a:t>
            </a:r>
            <a:r>
              <a:rPr lang="ru-RU" sz="1400" dirty="0" err="1">
                <a:solidFill>
                  <a:schemeClr val="tx1"/>
                </a:solidFill>
              </a:rPr>
              <a:t>пеноматериалы</a:t>
            </a:r>
            <a:r>
              <a:rPr lang="ru-RU" sz="1400" dirty="0">
                <a:solidFill>
                  <a:schemeClr val="tx1"/>
                </a:solidFill>
              </a:rPr>
              <a:t>  (нанотрубки)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D540346-2DD3-474D-BB39-0F02B2FBF8A7}"/>
              </a:ext>
            </a:extLst>
          </p:cNvPr>
          <p:cNvSpPr/>
          <p:nvPr/>
        </p:nvSpPr>
        <p:spPr>
          <a:xfrm>
            <a:off x="6702641" y="2015231"/>
            <a:ext cx="5237825" cy="74572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Основные функции носителей:</a:t>
            </a:r>
          </a:p>
        </p:txBody>
      </p:sp>
    </p:spTree>
    <p:extLst>
      <p:ext uri="{BB962C8B-B14F-4D97-AF65-F5344CB8AC3E}">
        <p14:creationId xmlns:p14="http://schemas.microsoft.com/office/powerpoint/2010/main" val="335397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395</Words>
  <Application>Microsoft Office PowerPoint</Application>
  <PresentationFormat>Произвольный</PresentationFormat>
  <Paragraphs>41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Процессы селективного гидрирования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Процессы селективного гидрирования</dc:title>
  <dc:creator>Gulzat Aitkaliyeva</dc:creator>
  <cp:lastModifiedBy>Ернат Тарбаев</cp:lastModifiedBy>
  <cp:revision>59</cp:revision>
  <dcterms:created xsi:type="dcterms:W3CDTF">2021-11-16T13:10:10Z</dcterms:created>
  <dcterms:modified xsi:type="dcterms:W3CDTF">2023-10-18T17:40:38Z</dcterms:modified>
</cp:coreProperties>
</file>