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60" r:id="rId4"/>
    <p:sldId id="257" r:id="rId5"/>
    <p:sldId id="261" r:id="rId6"/>
    <p:sldId id="263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18" d="100"/>
          <a:sy n="118" d="100"/>
        </p:scale>
        <p:origin x="-276" y="-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F9572-04AC-4C05-BA66-FAF5CC3C47DC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B0060D-76DB-4D38-8731-5444FAFC0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661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B0060D-76DB-4D38-8731-5444FAFC07D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763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B0060D-76DB-4D38-8731-5444FAFC07D2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0240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A293A85-946C-4A61-8C7A-7B15C8C06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17D43CB3-B823-4052-9D95-3BF47F6FE3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B01FA3E-BAEB-4CBA-8844-93F9D7458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D698-E32F-4B51-80D3-FC8B398D7FDA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B6BB4E3-0106-4995-9616-4AE402D69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905DB23-4A1B-4783-AEED-19BF8801D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F229-817D-4230-9117-B62E3866D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576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5CAAD55-24C0-4504-8C98-F5BCB44E3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128912FB-4D88-4AFF-BE3A-E5E9D90C5B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D3236FB-C719-4599-BBC1-4AC943F91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D698-E32F-4B51-80D3-FC8B398D7FDA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6FCBC19-A6F4-473E-8E9B-512627829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96F2F3E-A47F-4B76-AAFB-D3A33CE88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F229-817D-4230-9117-B62E3866D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881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1D0E6DD8-3829-44CF-97C3-54AD4A9579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E6E7E824-4FB4-4A16-A85A-BCEAF535FA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C54FF34-0AE2-42A3-B476-ABB86838F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D698-E32F-4B51-80D3-FC8B398D7FDA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A953B58-ACA1-4863-86AC-3B7F54735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300C3FC-FFD3-4891-83F2-5C7F11D5E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F229-817D-4230-9117-B62E3866D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010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5E91C72-9C5D-4261-A281-A0AADF6F1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D80CB4F-41AD-4045-AF90-D7408BDF42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55B4D77-BDBE-4CC3-941C-A6CBD94F1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D698-E32F-4B51-80D3-FC8B398D7FDA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BE4B7D2-77EB-47BC-A3BC-384CB3EE0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091E5F1-A41E-4DBC-ACD5-6F90A01D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F229-817D-4230-9117-B62E3866D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749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0B91976-3A40-44D6-A9D4-1AB410449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3AE7AF27-6AEE-42ED-8FDA-15F496A319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7CC0993-12FC-4112-A6FE-96ADD02FC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D698-E32F-4B51-80D3-FC8B398D7FDA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BF2B3B7-69B8-4EE7-AF1D-7FE8A33D3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439407D-2D9C-4151-B1C8-A9647519D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F229-817D-4230-9117-B62E3866D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598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F0BFC5A-DC5D-4E97-9284-212E2DDC1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13CB5CB-84BB-4366-8458-38A93303CB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7CF3D562-A2F8-448C-A96B-83461316C7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8CFF9DA-0508-4228-922B-271877D44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D698-E32F-4B51-80D3-FC8B398D7FDA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53E72F61-03B2-46DC-B532-8A1007DD0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E7175AB-8574-49C5-B298-D33145B8D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F229-817D-4230-9117-B62E3866D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411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0ABBF1D-C6C8-46E4-9202-4A168F0C4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AE839EB-663A-499F-99D9-093277FDC0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AF86B4CD-6307-4E6F-B6E0-C7682A8530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45391F83-8CAC-4186-B92A-C9919EE188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A05A202B-6E67-4893-B9EC-8567CB7AF3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0E6A6A93-D8DD-486D-8DCE-307AB8E8E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D698-E32F-4B51-80D3-FC8B398D7FDA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9B55E466-DD99-45D9-8787-3B1C8B256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844DD528-8109-4528-B906-FDF3C9651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F229-817D-4230-9117-B62E3866D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189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E58EF10-26C3-4663-A069-82ABA53DC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2F601C73-B732-415A-B9BF-3F37FA617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D698-E32F-4B51-80D3-FC8B398D7FDA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287F4F77-C442-4C7A-B5A9-AA44D5F29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F3074201-580A-429D-A732-9D287A0C0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F229-817D-4230-9117-B62E3866D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884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4FD696C9-8304-49B6-B974-8DE1D9457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D698-E32F-4B51-80D3-FC8B398D7FDA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6496E396-1397-421D-B841-987FCEFDA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EBDE50BB-517B-4EDB-B3E6-7A8194351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F229-817D-4230-9117-B62E3866D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65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408854F-A4BC-47C7-8912-C30287923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7C2F2FB-7AFE-4F67-BEB3-961271E55D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77BAD9D8-A0F4-4C94-B369-640643C68A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57F53D2C-CDEC-498A-A5D5-675F26D31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D698-E32F-4B51-80D3-FC8B398D7FDA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6D5322A-230A-4764-B163-0A5C21E05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44E3B812-D90C-4DE9-A010-27340323D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F229-817D-4230-9117-B62E3866D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152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97E55BE-F3D7-4CFB-A8DD-F45EB84E9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ECCB1FA8-56DA-44FC-A6B4-94A0EDEC03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A7BF81AD-94C1-409D-9033-CE584F274B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DB408FDF-F288-4A22-BCD0-89690F3F2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D698-E32F-4B51-80D3-FC8B398D7FDA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D146F14-6640-4C75-8AAA-3A6680E64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F77E08F-1F3A-499B-AB1B-BDCCE28BC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F229-817D-4230-9117-B62E3866D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4860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EAFD529-D239-4FE5-9952-81822D039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43F8D46-0460-416D-8DF3-DD44E2FE00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FF89CAE-70ED-4D33-8B98-F9B5A6F8B5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8D698-E32F-4B51-80D3-FC8B398D7FDA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0E0E9AA-9A85-48B7-8F35-AEE347FC7B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0145459-70EA-4A72-A8A1-74C20D0C2B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EF229-817D-4230-9117-B62E3866DF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741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9A2E396-1716-4655-8CEA-C06C454BFB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6600" dirty="0"/>
              <a:t/>
            </a:r>
            <a:br>
              <a:rPr lang="ru-RU" sz="6600" dirty="0"/>
            </a:br>
            <a:r>
              <a:rPr lang="ru-RU" sz="6600" dirty="0"/>
              <a:t/>
            </a:r>
            <a:br>
              <a:rPr lang="ru-RU" sz="6600" dirty="0"/>
            </a:br>
            <a:r>
              <a:rPr lang="ru-RU" sz="6600" dirty="0"/>
              <a:t/>
            </a:r>
            <a:br>
              <a:rPr lang="ru-RU" sz="6600" dirty="0"/>
            </a:br>
            <a:r>
              <a:rPr lang="ru-RU" sz="6600" b="1" i="1" dirty="0"/>
              <a:t>Процессы окисления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DEE52774-DE05-40D7-86E5-DBB7834DAE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i="1" dirty="0"/>
              <a:t>Полное окисление: катализаторы и механизм  их действия</a:t>
            </a:r>
          </a:p>
        </p:txBody>
      </p:sp>
    </p:spTree>
    <p:extLst>
      <p:ext uri="{BB962C8B-B14F-4D97-AF65-F5344CB8AC3E}">
        <p14:creationId xmlns:p14="http://schemas.microsoft.com/office/powerpoint/2010/main" val="1243366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387DCD48-4A4E-405B-9B3A-53106E681AB6}"/>
              </a:ext>
            </a:extLst>
          </p:cNvPr>
          <p:cNvSpPr/>
          <p:nvPr/>
        </p:nvSpPr>
        <p:spPr>
          <a:xfrm>
            <a:off x="2283041" y="-16209"/>
            <a:ext cx="4971495" cy="6333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/>
              <a:t>Процессы окисления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2C7C3095-7456-47E0-9C25-F434343E8C1F}"/>
              </a:ext>
            </a:extLst>
          </p:cNvPr>
          <p:cNvSpPr/>
          <p:nvPr/>
        </p:nvSpPr>
        <p:spPr>
          <a:xfrm>
            <a:off x="537098" y="617101"/>
            <a:ext cx="2778711" cy="465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>
                <a:solidFill>
                  <a:schemeClr val="tx1"/>
                </a:solidFill>
              </a:rPr>
              <a:t>полное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79F89359-7FD4-4772-ABEF-0E18729CF600}"/>
              </a:ext>
            </a:extLst>
          </p:cNvPr>
          <p:cNvSpPr/>
          <p:nvPr/>
        </p:nvSpPr>
        <p:spPr>
          <a:xfrm>
            <a:off x="5658034" y="603252"/>
            <a:ext cx="3376474" cy="5252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>
                <a:solidFill>
                  <a:schemeClr val="tx1"/>
                </a:solidFill>
              </a:rPr>
              <a:t>неполное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400620AB-0226-4678-B288-4DB988E6C6F1}"/>
              </a:ext>
            </a:extLst>
          </p:cNvPr>
          <p:cNvSpPr/>
          <p:nvPr/>
        </p:nvSpPr>
        <p:spPr>
          <a:xfrm>
            <a:off x="3716786" y="1136429"/>
            <a:ext cx="3302493" cy="4645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окисление без деструкции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91DD10AC-86A6-4294-B09C-2FB3EE469F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176" y="1853881"/>
            <a:ext cx="6618376" cy="2635334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E993D759-F96A-49A0-8890-7F7B54C6CB23}"/>
              </a:ext>
            </a:extLst>
          </p:cNvPr>
          <p:cNvSpPr/>
          <p:nvPr/>
        </p:nvSpPr>
        <p:spPr>
          <a:xfrm>
            <a:off x="8282864" y="1136932"/>
            <a:ext cx="3376474" cy="4640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окисление с деструкцией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278C78F9-B58B-478E-8648-16861714F4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6918" y="1903235"/>
            <a:ext cx="4730906" cy="4937536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A3A132DF-9339-4CF1-80F0-F195821F6C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176" y="4633373"/>
            <a:ext cx="5712447" cy="944962"/>
          </a:xfrm>
          <a:prstGeom prst="rect">
            <a:avLst/>
          </a:prstGeom>
        </p:spPr>
      </p:pic>
      <p:sp>
        <p:nvSpPr>
          <p:cNvPr id="12" name="Стрелка: вправо 11">
            <a:extLst>
              <a:ext uri="{FF2B5EF4-FFF2-40B4-BE49-F238E27FC236}">
                <a16:creationId xmlns:a16="http://schemas.microsoft.com/office/drawing/2014/main" xmlns="" id="{EF9C63AB-5180-4F36-ACF0-F665270BB971}"/>
              </a:ext>
            </a:extLst>
          </p:cNvPr>
          <p:cNvSpPr/>
          <p:nvPr/>
        </p:nvSpPr>
        <p:spPr>
          <a:xfrm>
            <a:off x="5896623" y="4912596"/>
            <a:ext cx="1722268" cy="286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926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53B7C90D-4B40-4FD3-A63E-911C0978FCC5}"/>
              </a:ext>
            </a:extLst>
          </p:cNvPr>
          <p:cNvSpPr/>
          <p:nvPr/>
        </p:nvSpPr>
        <p:spPr>
          <a:xfrm>
            <a:off x="3151573" y="239697"/>
            <a:ext cx="6027938" cy="9410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Катализаторы окисления 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F1825BAE-1831-48E6-97D0-7CCEDB10EFE7}"/>
              </a:ext>
            </a:extLst>
          </p:cNvPr>
          <p:cNvSpPr/>
          <p:nvPr/>
        </p:nvSpPr>
        <p:spPr>
          <a:xfrm>
            <a:off x="1020932" y="1331650"/>
            <a:ext cx="3977196" cy="7279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i="1" dirty="0">
                <a:solidFill>
                  <a:schemeClr val="tx1"/>
                </a:solidFill>
              </a:rPr>
              <a:t>Мягкого окисления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30716F32-36DA-4B2F-B125-7DA3927F5074}"/>
              </a:ext>
            </a:extLst>
          </p:cNvPr>
          <p:cNvSpPr/>
          <p:nvPr/>
        </p:nvSpPr>
        <p:spPr>
          <a:xfrm>
            <a:off x="6542843" y="1331650"/>
            <a:ext cx="4128116" cy="7279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i="1" dirty="0">
                <a:solidFill>
                  <a:schemeClr val="tx1"/>
                </a:solidFill>
              </a:rPr>
              <a:t>Жесткого (глубокого) окисления</a:t>
            </a:r>
          </a:p>
        </p:txBody>
      </p:sp>
      <p:sp>
        <p:nvSpPr>
          <p:cNvPr id="5" name="Стрелка: штриховая вправо 4">
            <a:extLst>
              <a:ext uri="{FF2B5EF4-FFF2-40B4-BE49-F238E27FC236}">
                <a16:creationId xmlns:a16="http://schemas.microsoft.com/office/drawing/2014/main" xmlns="" id="{364AB0DB-E951-4C21-924F-49703DC3431D}"/>
              </a:ext>
            </a:extLst>
          </p:cNvPr>
          <p:cNvSpPr/>
          <p:nvPr/>
        </p:nvSpPr>
        <p:spPr>
          <a:xfrm rot="5400000">
            <a:off x="2291151" y="2442075"/>
            <a:ext cx="1436759" cy="72796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5FF2C686-618A-453A-83CE-97583EBD127A}"/>
              </a:ext>
            </a:extLst>
          </p:cNvPr>
          <p:cNvSpPr/>
          <p:nvPr/>
        </p:nvSpPr>
        <p:spPr>
          <a:xfrm>
            <a:off x="870012" y="3552501"/>
            <a:ext cx="4518734" cy="9410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Получают различные кислородсодержащие соединения (оксиды, альдегиды, ангидриды, кислоты)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8409614A-24BB-4452-AEB7-90492590416C}"/>
              </a:ext>
            </a:extLst>
          </p:cNvPr>
          <p:cNvSpPr/>
          <p:nvPr/>
        </p:nvSpPr>
        <p:spPr>
          <a:xfrm>
            <a:off x="958788" y="5285082"/>
            <a:ext cx="4358936" cy="772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серебро, закись меди, оксид ванадия, др.</a:t>
            </a:r>
          </a:p>
        </p:txBody>
      </p:sp>
      <p:sp>
        <p:nvSpPr>
          <p:cNvPr id="8" name="Стрелка: штриховая вправо 7">
            <a:extLst>
              <a:ext uri="{FF2B5EF4-FFF2-40B4-BE49-F238E27FC236}">
                <a16:creationId xmlns:a16="http://schemas.microsoft.com/office/drawing/2014/main" xmlns="" id="{CE8F96C1-508F-480A-9636-3F2F6FF786D1}"/>
              </a:ext>
            </a:extLst>
          </p:cNvPr>
          <p:cNvSpPr/>
          <p:nvPr/>
        </p:nvSpPr>
        <p:spPr>
          <a:xfrm rot="5400000">
            <a:off x="2587841" y="4648894"/>
            <a:ext cx="772357" cy="461639"/>
          </a:xfrm>
          <a:prstGeom prst="striped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6A3F7D2C-1094-45A6-9032-8B9664660A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5002" y="2077524"/>
            <a:ext cx="762066" cy="1457070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D3C95E93-9A6C-429C-9531-6D3587E6C668}"/>
              </a:ext>
            </a:extLst>
          </p:cNvPr>
          <p:cNvSpPr/>
          <p:nvPr/>
        </p:nvSpPr>
        <p:spPr>
          <a:xfrm>
            <a:off x="6800295" y="3552502"/>
            <a:ext cx="3613212" cy="5489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Полное сгорание топлив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41A5BF2E-9A74-451A-984E-FB7EBB7935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87153" y="4119392"/>
            <a:ext cx="499915" cy="1074045"/>
          </a:xfrm>
          <a:prstGeom prst="rect">
            <a:avLst/>
          </a:prstGeom>
        </p:spPr>
      </p:pic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ABB9F065-4F60-4EAA-B853-BDD7C4C02BFC}"/>
              </a:ext>
            </a:extLst>
          </p:cNvPr>
          <p:cNvSpPr/>
          <p:nvPr/>
        </p:nvSpPr>
        <p:spPr>
          <a:xfrm>
            <a:off x="6640497" y="5193437"/>
            <a:ext cx="4030462" cy="8640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Хромит магния, меди, металлы платина, палладий и оксиды марганца, меди</a:t>
            </a:r>
          </a:p>
        </p:txBody>
      </p:sp>
    </p:spTree>
    <p:extLst>
      <p:ext uri="{BB962C8B-B14F-4D97-AF65-F5344CB8AC3E}">
        <p14:creationId xmlns:p14="http://schemas.microsoft.com/office/powerpoint/2010/main" val="606274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356691D1-1402-4D20-AC34-07A5DBC005B6}"/>
              </a:ext>
            </a:extLst>
          </p:cNvPr>
          <p:cNvSpPr/>
          <p:nvPr/>
        </p:nvSpPr>
        <p:spPr>
          <a:xfrm>
            <a:off x="479394" y="133165"/>
            <a:ext cx="4651899" cy="8611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/>
              <a:t>Окисление метанола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D4455A69-9259-4139-9476-CEDE3C1882FC}"/>
              </a:ext>
            </a:extLst>
          </p:cNvPr>
          <p:cNvSpPr/>
          <p:nvPr/>
        </p:nvSpPr>
        <p:spPr>
          <a:xfrm>
            <a:off x="479394" y="1145219"/>
            <a:ext cx="6897950" cy="6747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Мировое производство формальдегида превышает 7 млн т/год.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59FFBC93-A7E2-4A13-8CC4-C5BC14F0E77E}"/>
              </a:ext>
            </a:extLst>
          </p:cNvPr>
          <p:cNvSpPr/>
          <p:nvPr/>
        </p:nvSpPr>
        <p:spPr>
          <a:xfrm>
            <a:off x="568171" y="2614473"/>
            <a:ext cx="3595456" cy="7901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/>
              <a:t>Катализаторы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AAA61953-C022-4AB0-B019-64CE9C08DBB4}"/>
              </a:ext>
            </a:extLst>
          </p:cNvPr>
          <p:cNvSpPr/>
          <p:nvPr/>
        </p:nvSpPr>
        <p:spPr>
          <a:xfrm>
            <a:off x="5015884" y="2006353"/>
            <a:ext cx="3142696" cy="5681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металлическая медь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3AAFFB0A-6320-4099-938D-C31D5BCC6AA0}"/>
              </a:ext>
            </a:extLst>
          </p:cNvPr>
          <p:cNvSpPr/>
          <p:nvPr/>
        </p:nvSpPr>
        <p:spPr>
          <a:xfrm>
            <a:off x="5015884" y="2805344"/>
            <a:ext cx="3142696" cy="5681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серебряный катализатор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7397B580-2AE8-4D1D-AF8E-CEF624C36912}"/>
              </a:ext>
            </a:extLst>
          </p:cNvPr>
          <p:cNvSpPr/>
          <p:nvPr/>
        </p:nvSpPr>
        <p:spPr>
          <a:xfrm>
            <a:off x="5015884" y="3693111"/>
            <a:ext cx="3142696" cy="5681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chemeClr val="tx1"/>
                </a:solidFill>
              </a:rPr>
              <a:t>железомолибденовые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AD9888A0-6B68-4DED-B240-3D53327D4FF2}"/>
              </a:ext>
            </a:extLst>
          </p:cNvPr>
          <p:cNvSpPr/>
          <p:nvPr/>
        </p:nvSpPr>
        <p:spPr>
          <a:xfrm>
            <a:off x="7981025" y="2685495"/>
            <a:ext cx="3018408" cy="41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/>
              <a:t> при температуре 600- 720 °С</a:t>
            </a:r>
          </a:p>
        </p:txBody>
      </p:sp>
      <p:sp>
        <p:nvSpPr>
          <p:cNvPr id="9" name="Стрелка: штриховая вправо 8">
            <a:extLst>
              <a:ext uri="{FF2B5EF4-FFF2-40B4-BE49-F238E27FC236}">
                <a16:creationId xmlns:a16="http://schemas.microsoft.com/office/drawing/2014/main" xmlns="" id="{ED98DE7C-86B2-4166-BB4A-9AF500995805}"/>
              </a:ext>
            </a:extLst>
          </p:cNvPr>
          <p:cNvSpPr/>
          <p:nvPr/>
        </p:nvSpPr>
        <p:spPr>
          <a:xfrm>
            <a:off x="4212454" y="2845293"/>
            <a:ext cx="754604" cy="44388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B8258D43-FC11-468C-A56A-03733A4D7E65}"/>
              </a:ext>
            </a:extLst>
          </p:cNvPr>
          <p:cNvSpPr/>
          <p:nvPr/>
        </p:nvSpPr>
        <p:spPr>
          <a:xfrm>
            <a:off x="8052048" y="3595456"/>
            <a:ext cx="2947386" cy="41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при температуре 250-400 °С 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20AD2D14-7B49-4F85-8480-E0E2AF309E37}"/>
              </a:ext>
            </a:extLst>
          </p:cNvPr>
          <p:cNvSpPr/>
          <p:nvPr/>
        </p:nvSpPr>
        <p:spPr>
          <a:xfrm>
            <a:off x="8052048" y="4012706"/>
            <a:ext cx="3888418" cy="91440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i="1" dirty="0"/>
              <a:t>выход выше, но данные контакты загружаются в более сложный в исполнении аппарат и требуют более частой замены </a:t>
            </a:r>
          </a:p>
        </p:txBody>
      </p:sp>
    </p:spTree>
    <p:extLst>
      <p:ext uri="{BB962C8B-B14F-4D97-AF65-F5344CB8AC3E}">
        <p14:creationId xmlns:p14="http://schemas.microsoft.com/office/powerpoint/2010/main" val="1391595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6008D368-19C8-4734-808C-CF5BF979FE82}"/>
              </a:ext>
            </a:extLst>
          </p:cNvPr>
          <p:cNvSpPr/>
          <p:nvPr/>
        </p:nvSpPr>
        <p:spPr>
          <a:xfrm>
            <a:off x="3314369" y="0"/>
            <a:ext cx="5149048" cy="8167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/>
              <a:t>Получение катализаторов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A287B45E-03A7-449E-A0B8-6023E29DA7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493" y="1021878"/>
            <a:ext cx="5675868" cy="695004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ED5F4B73-6DAE-49BD-A81A-45798E2DFF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254059"/>
            <a:ext cx="3913971" cy="786452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46BC58BB-2D78-4DFB-8D0C-409B4423A7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46318" y="4281493"/>
            <a:ext cx="2700762" cy="731583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F752A46C-B7E7-415A-81CD-056D9DDEC44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3072" y="5425316"/>
            <a:ext cx="3371380" cy="768163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E61E9AF0-7C7B-49E6-A0A4-346C2438EE2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10835" y="5339279"/>
            <a:ext cx="2993395" cy="731583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79CF4B1F-F986-4BEB-9763-A5ED97AF71C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59693" y="6193479"/>
            <a:ext cx="2078916" cy="566977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2397EC60-EDB1-42F8-B137-95601A54697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008440" y="6291023"/>
            <a:ext cx="1012024" cy="469433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DBD1A53C-04E5-4D98-A7B7-5C971D81A8F5}"/>
              </a:ext>
            </a:extLst>
          </p:cNvPr>
          <p:cNvSpPr/>
          <p:nvPr/>
        </p:nvSpPr>
        <p:spPr>
          <a:xfrm>
            <a:off x="106493" y="1821015"/>
            <a:ext cx="5551542" cy="6950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Водный р-р </a:t>
            </a:r>
            <a:r>
              <a:rPr lang="en-US" dirty="0">
                <a:solidFill>
                  <a:schemeClr val="tx1"/>
                </a:solidFill>
              </a:rPr>
              <a:t>AgNO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r>
              <a:rPr lang="ru-RU" baseline="-25000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нагревают (60 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⁰С) и загружают         в него носитель 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(30- 60 минут)</a:t>
            </a:r>
            <a:endParaRPr lang="ru-RU" dirty="0"/>
          </a:p>
        </p:txBody>
      </p:sp>
      <p:sp>
        <p:nvSpPr>
          <p:cNvPr id="11" name="Стрелка: изогнутая влево 10">
            <a:extLst>
              <a:ext uri="{FF2B5EF4-FFF2-40B4-BE49-F238E27FC236}">
                <a16:creationId xmlns:a16="http://schemas.microsoft.com/office/drawing/2014/main" xmlns="" id="{ECD22A69-B68F-4046-8451-FB69EC621C1E}"/>
              </a:ext>
            </a:extLst>
          </p:cNvPr>
          <p:cNvSpPr/>
          <p:nvPr/>
        </p:nvSpPr>
        <p:spPr>
          <a:xfrm>
            <a:off x="5573110" y="1927024"/>
            <a:ext cx="725155" cy="117298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BB5427F8-038B-4344-8D59-D929417D6E1C}"/>
              </a:ext>
            </a:extLst>
          </p:cNvPr>
          <p:cNvSpPr/>
          <p:nvPr/>
        </p:nvSpPr>
        <p:spPr>
          <a:xfrm>
            <a:off x="2707689" y="2638636"/>
            <a:ext cx="2865421" cy="4983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Раствор упаривают 6 ч.</a:t>
            </a:r>
          </a:p>
        </p:txBody>
      </p:sp>
      <p:sp>
        <p:nvSpPr>
          <p:cNvPr id="13" name="Стрелка: изогнутая вправо 12">
            <a:extLst>
              <a:ext uri="{FF2B5EF4-FFF2-40B4-BE49-F238E27FC236}">
                <a16:creationId xmlns:a16="http://schemas.microsoft.com/office/drawing/2014/main" xmlns="" id="{9B236A67-03BF-456A-85DD-4A93E0B7C24B}"/>
              </a:ext>
            </a:extLst>
          </p:cNvPr>
          <p:cNvSpPr/>
          <p:nvPr/>
        </p:nvSpPr>
        <p:spPr>
          <a:xfrm>
            <a:off x="2343704" y="2778223"/>
            <a:ext cx="363985" cy="96269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063B380B-0E83-45B6-88DC-C4462D228E5D}"/>
              </a:ext>
            </a:extLst>
          </p:cNvPr>
          <p:cNvSpPr/>
          <p:nvPr/>
        </p:nvSpPr>
        <p:spPr>
          <a:xfrm>
            <a:off x="2707689" y="3426208"/>
            <a:ext cx="3074672" cy="47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Прокалка катализатора 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при Т=800- 850 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⁰С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xmlns="" id="{E19167AE-BAA3-4E8B-BE1D-2E7156571DF0}"/>
              </a:ext>
            </a:extLst>
          </p:cNvPr>
          <p:cNvSpPr/>
          <p:nvPr/>
        </p:nvSpPr>
        <p:spPr>
          <a:xfrm>
            <a:off x="6060452" y="939364"/>
            <a:ext cx="6131547" cy="66145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/>
              <a:t>Получение </a:t>
            </a:r>
            <a:r>
              <a:rPr lang="ru-RU" sz="2400" b="1" i="1" dirty="0" err="1"/>
              <a:t>железомолибденового</a:t>
            </a:r>
            <a:r>
              <a:rPr lang="ru-RU" sz="2400" b="1" i="1" dirty="0"/>
              <a:t> катализатора</a:t>
            </a: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9ED4B5DA-6787-4984-BD0D-31C77FE1EC5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318857" y="1233996"/>
            <a:ext cx="1426300" cy="344934"/>
          </a:xfrm>
          <a:prstGeom prst="rect">
            <a:avLst/>
          </a:prstGeom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8E6C85EE-37A0-4814-B379-97D9694B5698}"/>
              </a:ext>
            </a:extLst>
          </p:cNvPr>
          <p:cNvSpPr/>
          <p:nvPr/>
        </p:nvSpPr>
        <p:spPr>
          <a:xfrm>
            <a:off x="6647080" y="1821015"/>
            <a:ext cx="4094901" cy="4301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Смесь солей  </a:t>
            </a:r>
            <a:r>
              <a:rPr lang="en-US" dirty="0">
                <a:solidFill>
                  <a:schemeClr val="tx1"/>
                </a:solidFill>
              </a:rPr>
              <a:t>Fe(NO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r>
              <a:rPr lang="en-US" dirty="0">
                <a:solidFill>
                  <a:schemeClr val="tx1"/>
                </a:solidFill>
              </a:rPr>
              <a:t>)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и (</a:t>
            </a:r>
            <a:r>
              <a:rPr lang="en-US" dirty="0">
                <a:solidFill>
                  <a:schemeClr val="tx1"/>
                </a:solidFill>
              </a:rPr>
              <a:t>NH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r>
              <a:rPr lang="en-US" dirty="0">
                <a:solidFill>
                  <a:schemeClr val="tx1"/>
                </a:solidFill>
              </a:rPr>
              <a:t>)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MoO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38AA05D8-204F-4309-88F5-FDB01B4623F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820536" y="2370977"/>
            <a:ext cx="4686300" cy="765978"/>
          </a:xfrm>
          <a:prstGeom prst="rect">
            <a:avLst/>
          </a:prstGeom>
        </p:spPr>
      </p:pic>
      <p:sp>
        <p:nvSpPr>
          <p:cNvPr id="19" name="Стрелка: штриховая вправо 18">
            <a:extLst>
              <a:ext uri="{FF2B5EF4-FFF2-40B4-BE49-F238E27FC236}">
                <a16:creationId xmlns:a16="http://schemas.microsoft.com/office/drawing/2014/main" xmlns="" id="{3B7595B6-DCCB-4D6A-8B01-E0A3502804DC}"/>
              </a:ext>
            </a:extLst>
          </p:cNvPr>
          <p:cNvSpPr/>
          <p:nvPr/>
        </p:nvSpPr>
        <p:spPr>
          <a:xfrm rot="5400000">
            <a:off x="9004386" y="3197760"/>
            <a:ext cx="682586" cy="363986"/>
          </a:xfrm>
          <a:prstGeom prst="striped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74CD8D10-2207-40A9-9AAC-3083BFCC21E4}"/>
              </a:ext>
            </a:extLst>
          </p:cNvPr>
          <p:cNvSpPr/>
          <p:nvPr/>
        </p:nvSpPr>
        <p:spPr>
          <a:xfrm>
            <a:off x="6679427" y="3743377"/>
            <a:ext cx="5394204" cy="7864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промывают умягчённой водой, отфильтровывают воду, сушат, дробят, добавляют уголь и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прессуют в </a:t>
            </a:r>
            <a:r>
              <a:rPr lang="ru-RU" dirty="0" err="1">
                <a:solidFill>
                  <a:schemeClr val="tx1"/>
                </a:solidFill>
              </a:rPr>
              <a:t>таблет</a:t>
            </a:r>
            <a:r>
              <a:rPr lang="ru-RU" dirty="0">
                <a:solidFill>
                  <a:schemeClr val="tx1"/>
                </a:solidFill>
              </a:rPr>
              <a:t>-машине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xmlns="" id="{DC6B47AE-0E12-4853-AD4D-F20BBCA9275D}"/>
              </a:ext>
            </a:extLst>
          </p:cNvPr>
          <p:cNvSpPr/>
          <p:nvPr/>
        </p:nvSpPr>
        <p:spPr>
          <a:xfrm>
            <a:off x="7217545" y="5252703"/>
            <a:ext cx="4527611" cy="7589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Прокаливание таблеток проводят дымовыми газами при температуре Т= 670К</a:t>
            </a:r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834E1D88-EFEE-4950-8F00-BC63D80583B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078979" y="4529829"/>
            <a:ext cx="402371" cy="701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878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363F5FC7-AE08-4A1A-98EB-BEE533F3B12D}"/>
              </a:ext>
            </a:extLst>
          </p:cNvPr>
          <p:cNvSpPr/>
          <p:nvPr/>
        </p:nvSpPr>
        <p:spPr>
          <a:xfrm>
            <a:off x="3321728" y="71022"/>
            <a:ext cx="5548544" cy="7546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/>
              <a:t>Окисление метана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9F8D62EB-9285-4C8F-AFD7-8BDC0327AD09}"/>
              </a:ext>
            </a:extLst>
          </p:cNvPr>
          <p:cNvSpPr/>
          <p:nvPr/>
        </p:nvSpPr>
        <p:spPr>
          <a:xfrm>
            <a:off x="7838982" y="896453"/>
            <a:ext cx="3932808" cy="55041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ФОРМАЛЬДЕГИД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B6C4DB4D-592F-4B55-BA28-1D395EF84B3E}"/>
              </a:ext>
            </a:extLst>
          </p:cNvPr>
          <p:cNvSpPr/>
          <p:nvPr/>
        </p:nvSpPr>
        <p:spPr>
          <a:xfrm>
            <a:off x="186431" y="2459115"/>
            <a:ext cx="5992428" cy="8877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На практике полное окисление метана осуществляется под действием драгоценных металлов, таких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как </a:t>
            </a:r>
            <a:r>
              <a:rPr lang="ru-RU" dirty="0" err="1">
                <a:solidFill>
                  <a:schemeClr val="tx1"/>
                </a:solidFill>
              </a:rPr>
              <a:t>Pt</a:t>
            </a:r>
            <a:r>
              <a:rPr lang="ru-RU" dirty="0">
                <a:solidFill>
                  <a:schemeClr val="tx1"/>
                </a:solidFill>
              </a:rPr>
              <a:t> и </a:t>
            </a:r>
            <a:r>
              <a:rPr lang="ru-RU" dirty="0" err="1">
                <a:solidFill>
                  <a:schemeClr val="tx1"/>
                </a:solidFill>
              </a:rPr>
              <a:t>Pd</a:t>
            </a:r>
            <a:r>
              <a:rPr lang="ru-RU" dirty="0">
                <a:solidFill>
                  <a:schemeClr val="tx1"/>
                </a:solidFill>
              </a:rPr>
              <a:t> на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различных носителях (Al</a:t>
            </a:r>
            <a:r>
              <a:rPr lang="ru-RU" baseline="-25000" dirty="0">
                <a:solidFill>
                  <a:schemeClr val="tx1"/>
                </a:solidFill>
              </a:rPr>
              <a:t>2</a:t>
            </a:r>
            <a:r>
              <a:rPr lang="ru-RU" dirty="0">
                <a:solidFill>
                  <a:schemeClr val="tx1"/>
                </a:solidFill>
              </a:rPr>
              <a:t>O</a:t>
            </a:r>
            <a:r>
              <a:rPr lang="ru-RU" baseline="-25000" dirty="0">
                <a:solidFill>
                  <a:schemeClr val="tx1"/>
                </a:solidFill>
              </a:rPr>
              <a:t>3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ZrO</a:t>
            </a:r>
            <a:r>
              <a:rPr lang="ru-RU" dirty="0">
                <a:solidFill>
                  <a:schemeClr val="tx1"/>
                </a:solidFill>
              </a:rPr>
              <a:t> и др.) </a:t>
            </a:r>
          </a:p>
        </p:txBody>
      </p:sp>
      <p:sp>
        <p:nvSpPr>
          <p:cNvPr id="7" name="Облачко с текстом: прямоугольное со скругленными углами 6">
            <a:extLst>
              <a:ext uri="{FF2B5EF4-FFF2-40B4-BE49-F238E27FC236}">
                <a16:creationId xmlns:a16="http://schemas.microsoft.com/office/drawing/2014/main" xmlns="" id="{F14CFA3C-CD1D-4086-A03F-208616175983}"/>
              </a:ext>
            </a:extLst>
          </p:cNvPr>
          <p:cNvSpPr/>
          <p:nvPr/>
        </p:nvSpPr>
        <p:spPr>
          <a:xfrm>
            <a:off x="3799643" y="1704513"/>
            <a:ext cx="3102746" cy="754602"/>
          </a:xfrm>
          <a:prstGeom prst="wedgeRoundRectCallou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i="1" dirty="0">
                <a:solidFill>
                  <a:schemeClr val="tx1"/>
                </a:solidFill>
              </a:rPr>
              <a:t>катализаторы имеют высокую стоимость и малую термическую стабильность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xmlns="" id="{7D14E826-30BB-4623-9357-A390400F3FE4}"/>
              </a:ext>
            </a:extLst>
          </p:cNvPr>
          <p:cNvSpPr/>
          <p:nvPr/>
        </p:nvSpPr>
        <p:spPr>
          <a:xfrm>
            <a:off x="7112492" y="2094939"/>
            <a:ext cx="4961137" cy="665829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применение металлов подгруппы</a:t>
            </a:r>
            <a:r>
              <a:rPr lang="en-US" dirty="0"/>
              <a:t> Fe </a:t>
            </a:r>
            <a:r>
              <a:rPr lang="ru-RU" dirty="0"/>
              <a:t>в качестве активного компонента</a:t>
            </a:r>
            <a:r>
              <a:rPr lang="en-US" dirty="0"/>
              <a:t> </a:t>
            </a:r>
            <a:r>
              <a:rPr lang="ru-RU" dirty="0"/>
              <a:t>катализаторов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D180A434-247E-4DD2-B227-A7B950B788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84049" y="1473694"/>
            <a:ext cx="2623351" cy="550415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96ADFEAD-E040-40C9-9B53-9B210A0533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2040" y="960725"/>
            <a:ext cx="2949688" cy="1253095"/>
          </a:xfrm>
          <a:prstGeom prst="rect">
            <a:avLst/>
          </a:prstGeom>
        </p:spPr>
      </p:pic>
      <p:graphicFrame>
        <p:nvGraphicFramePr>
          <p:cNvPr id="11" name="Таблица 11">
            <a:extLst>
              <a:ext uri="{FF2B5EF4-FFF2-40B4-BE49-F238E27FC236}">
                <a16:creationId xmlns:a16="http://schemas.microsoft.com/office/drawing/2014/main" xmlns="" id="{CF032099-DCBF-473A-902D-00918D0075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965030"/>
              </p:ext>
            </p:extLst>
          </p:nvPr>
        </p:nvGraphicFramePr>
        <p:xfrm>
          <a:off x="7358110" y="2849732"/>
          <a:ext cx="4833889" cy="2157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0391">
                  <a:extLst>
                    <a:ext uri="{9D8B030D-6E8A-4147-A177-3AD203B41FA5}">
                      <a16:colId xmlns:a16="http://schemas.microsoft.com/office/drawing/2014/main" xmlns="" val="1196406617"/>
                    </a:ext>
                  </a:extLst>
                </a:gridCol>
                <a:gridCol w="661246">
                  <a:extLst>
                    <a:ext uri="{9D8B030D-6E8A-4147-A177-3AD203B41FA5}">
                      <a16:colId xmlns:a16="http://schemas.microsoft.com/office/drawing/2014/main" xmlns="" val="1012634550"/>
                    </a:ext>
                  </a:extLst>
                </a:gridCol>
                <a:gridCol w="1552252">
                  <a:extLst>
                    <a:ext uri="{9D8B030D-6E8A-4147-A177-3AD203B41FA5}">
                      <a16:colId xmlns:a16="http://schemas.microsoft.com/office/drawing/2014/main" xmlns="" val="1636121986"/>
                    </a:ext>
                  </a:extLst>
                </a:gridCol>
              </a:tblGrid>
              <a:tr h="349182">
                <a:tc>
                  <a:txBody>
                    <a:bodyPr/>
                    <a:lstStyle/>
                    <a:p>
                      <a:r>
                        <a:rPr lang="ru-RU" sz="1600" dirty="0"/>
                        <a:t>Катализаторная система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Т, 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Селективность,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86069118"/>
                  </a:ext>
                </a:extLst>
              </a:tr>
              <a:tr h="602697">
                <a:tc>
                  <a:txBody>
                    <a:bodyPr/>
                    <a:lstStyle/>
                    <a:p>
                      <a:pPr algn="l"/>
                      <a:r>
                        <a:rPr lang="ru-RU" sz="1600" dirty="0"/>
                        <a:t>Соли </a:t>
                      </a:r>
                      <a:r>
                        <a:rPr lang="ru-RU" sz="1600" dirty="0" err="1"/>
                        <a:t>Fe</a:t>
                      </a:r>
                      <a:r>
                        <a:rPr lang="ru-RU" sz="1600" dirty="0"/>
                        <a:t>(2+) и </a:t>
                      </a:r>
                      <a:r>
                        <a:rPr lang="ru-RU" sz="1600" dirty="0" err="1"/>
                        <a:t>Cu</a:t>
                      </a:r>
                      <a:r>
                        <a:rPr lang="ru-RU" sz="1600" dirty="0"/>
                        <a:t> (2+), нанесенные на</a:t>
                      </a:r>
                      <a:r>
                        <a:rPr lang="en-US" sz="1600" dirty="0"/>
                        <a:t> BaSO</a:t>
                      </a:r>
                      <a:r>
                        <a:rPr lang="en-US" sz="1600" baseline="-25000" dirty="0"/>
                        <a:t>4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973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99,7</a:t>
                      </a:r>
                      <a:r>
                        <a:rPr lang="en-US" sz="1600" dirty="0"/>
                        <a:t>-</a:t>
                      </a:r>
                      <a:r>
                        <a:rPr lang="ru-RU" sz="1600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89997270"/>
                  </a:ext>
                </a:extLst>
              </a:tr>
              <a:tr h="602697">
                <a:tc>
                  <a:txBody>
                    <a:bodyPr/>
                    <a:lstStyle/>
                    <a:p>
                      <a:r>
                        <a:rPr lang="ru-RU" sz="1600" dirty="0" err="1"/>
                        <a:t>Ni</a:t>
                      </a:r>
                      <a:r>
                        <a:rPr lang="ru-RU" sz="1600" dirty="0"/>
                        <a:t>(2+) и </a:t>
                      </a:r>
                      <a:r>
                        <a:rPr lang="ru-RU" sz="1600" dirty="0" err="1"/>
                        <a:t>Co</a:t>
                      </a:r>
                      <a:r>
                        <a:rPr lang="ru-RU" sz="1600" dirty="0"/>
                        <a:t>(2+), нанесенные на</a:t>
                      </a:r>
                      <a:r>
                        <a:rPr lang="en-US" sz="1600" dirty="0"/>
                        <a:t> BaSO</a:t>
                      </a:r>
                      <a:r>
                        <a:rPr lang="en-US" sz="1600" baseline="-25000" dirty="0"/>
                        <a:t>4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80-88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26171298"/>
                  </a:ext>
                </a:extLst>
              </a:tr>
              <a:tr h="602697">
                <a:tc>
                  <a:txBody>
                    <a:bodyPr/>
                    <a:lstStyle/>
                    <a:p>
                      <a:r>
                        <a:rPr lang="ru-RU" sz="1600" dirty="0"/>
                        <a:t>Кобальтовые (2+) и (3+) нанесенные</a:t>
                      </a:r>
                      <a:r>
                        <a:rPr lang="en-US" sz="1600" dirty="0"/>
                        <a:t> </a:t>
                      </a:r>
                      <a:r>
                        <a:rPr lang="ru-RU" sz="1600" dirty="0"/>
                        <a:t>на </a:t>
                      </a:r>
                      <a:r>
                        <a:rPr lang="en-US" sz="1600" dirty="0" err="1"/>
                        <a:t>CuO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625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97-98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03482497"/>
                  </a:ext>
                </a:extLst>
              </a:tr>
            </a:tbl>
          </a:graphicData>
        </a:graphic>
      </p:graphicFrame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xmlns="" id="{26655380-86E1-4005-9934-2CF6FC635CCD}"/>
              </a:ext>
            </a:extLst>
          </p:cNvPr>
          <p:cNvSpPr/>
          <p:nvPr/>
        </p:nvSpPr>
        <p:spPr>
          <a:xfrm>
            <a:off x="203364" y="3592176"/>
            <a:ext cx="6241821" cy="701336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/>
              <a:t>Влияние кислотно-основных свойств поверхностей (подложки) на каталитическую активность</a:t>
            </a: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xmlns="" id="{FAFB6446-0986-4541-8E23-BE6E43C9D9D4}"/>
              </a:ext>
            </a:extLst>
          </p:cNvPr>
          <p:cNvSpPr/>
          <p:nvPr/>
        </p:nvSpPr>
        <p:spPr>
          <a:xfrm>
            <a:off x="2586484" y="4386723"/>
            <a:ext cx="3302494" cy="7013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Активный компонент </a:t>
            </a:r>
            <a:r>
              <a:rPr lang="ru-RU" dirty="0" err="1"/>
              <a:t>Fe</a:t>
            </a:r>
            <a:r>
              <a:rPr lang="ru-RU" dirty="0"/>
              <a:t>(3+) 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39447ED6-C647-4702-AB11-CC168B5DF29C}"/>
              </a:ext>
            </a:extLst>
          </p:cNvPr>
          <p:cNvSpPr/>
          <p:nvPr/>
        </p:nvSpPr>
        <p:spPr>
          <a:xfrm>
            <a:off x="617901" y="5088059"/>
            <a:ext cx="2344527" cy="5082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BaSO4</a:t>
            </a:r>
            <a:endParaRPr lang="ru-RU" sz="2000" b="1" i="1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17220B88-AD63-40D1-9627-2A967F6C030F}"/>
              </a:ext>
            </a:extLst>
          </p:cNvPr>
          <p:cNvSpPr/>
          <p:nvPr/>
        </p:nvSpPr>
        <p:spPr>
          <a:xfrm>
            <a:off x="5468644" y="5095969"/>
            <a:ext cx="2086252" cy="5082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BaTiO</a:t>
            </a:r>
            <a:r>
              <a:rPr lang="en-US" sz="2000" b="1" i="1" baseline="-25000" dirty="0">
                <a:solidFill>
                  <a:schemeClr val="tx1"/>
                </a:solidFill>
              </a:rPr>
              <a:t>3</a:t>
            </a:r>
            <a:r>
              <a:rPr lang="en-US" sz="2000" b="1" i="1" dirty="0">
                <a:solidFill>
                  <a:schemeClr val="tx1"/>
                </a:solidFill>
              </a:rPr>
              <a:t> </a:t>
            </a:r>
            <a:endParaRPr lang="ru-RU" sz="2000" b="1" i="1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xmlns="" id="{D5B8F9CB-C511-4EBB-A304-F5CDF9BE63E0}"/>
              </a:ext>
            </a:extLst>
          </p:cNvPr>
          <p:cNvSpPr/>
          <p:nvPr/>
        </p:nvSpPr>
        <p:spPr>
          <a:xfrm>
            <a:off x="4201273" y="5619358"/>
            <a:ext cx="4669655" cy="10875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i="1" dirty="0"/>
              <a:t>контакты полного окисления метана, что объясняется разной энергией валентных уровней, и следовательно, прочностью связей в возбужденной молекуле метана с кислородом.</a:t>
            </a:r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xmlns="" id="{48DF2B04-9812-4683-AD47-E7E8AA709D59}"/>
              </a:ext>
            </a:extLst>
          </p:cNvPr>
          <p:cNvSpPr/>
          <p:nvPr/>
        </p:nvSpPr>
        <p:spPr>
          <a:xfrm>
            <a:off x="151576" y="5619358"/>
            <a:ext cx="3648067" cy="7013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i="1" dirty="0"/>
              <a:t>создает катализаторы с 100 %-ной селективностью по формальдегиду</a:t>
            </a:r>
          </a:p>
        </p:txBody>
      </p:sp>
    </p:spTree>
    <p:extLst>
      <p:ext uri="{BB962C8B-B14F-4D97-AF65-F5344CB8AC3E}">
        <p14:creationId xmlns:p14="http://schemas.microsoft.com/office/powerpoint/2010/main" val="1384147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4273E2CE-5964-4970-A5FD-981FB06DAAD3}"/>
              </a:ext>
            </a:extLst>
          </p:cNvPr>
          <p:cNvSpPr/>
          <p:nvPr/>
        </p:nvSpPr>
        <p:spPr>
          <a:xfrm>
            <a:off x="3400148" y="97654"/>
            <a:ext cx="6542842" cy="7901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/>
              <a:t>Катализатор глубокого окисления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F7F43D9D-8F0C-40CE-B0F6-DD2E447383B7}"/>
              </a:ext>
            </a:extLst>
          </p:cNvPr>
          <p:cNvSpPr/>
          <p:nvPr/>
        </p:nvSpPr>
        <p:spPr>
          <a:xfrm>
            <a:off x="923278" y="1083076"/>
            <a:ext cx="4279037" cy="6835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Активный компонент - </a:t>
            </a:r>
            <a:r>
              <a:rPr lang="ru-RU" i="1" dirty="0">
                <a:solidFill>
                  <a:schemeClr val="tx1"/>
                </a:solidFill>
              </a:rPr>
              <a:t>оксиды переходных металлов или их смеси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84FBCB2B-A782-4B77-9DD0-D899AFBC586E}"/>
              </a:ext>
            </a:extLst>
          </p:cNvPr>
          <p:cNvSpPr/>
          <p:nvPr/>
        </p:nvSpPr>
        <p:spPr>
          <a:xfrm>
            <a:off x="5672831" y="1083076"/>
            <a:ext cx="4740676" cy="6835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Носитель – </a:t>
            </a:r>
            <a:r>
              <a:rPr lang="ru-RU" i="1" dirty="0">
                <a:solidFill>
                  <a:schemeClr val="tx1"/>
                </a:solidFill>
              </a:rPr>
              <a:t>оксидный , </a:t>
            </a:r>
          </a:p>
          <a:p>
            <a:pPr algn="ctr"/>
            <a:r>
              <a:rPr lang="ru-RU" i="1" dirty="0">
                <a:solidFill>
                  <a:schemeClr val="tx1"/>
                </a:solidFill>
              </a:rPr>
              <a:t>содержащий кварц и силикаты магния, др.</a:t>
            </a:r>
          </a:p>
        </p:txBody>
      </p:sp>
      <p:sp>
        <p:nvSpPr>
          <p:cNvPr id="6" name="Стрелка: счетверенная 5">
            <a:extLst>
              <a:ext uri="{FF2B5EF4-FFF2-40B4-BE49-F238E27FC236}">
                <a16:creationId xmlns:a16="http://schemas.microsoft.com/office/drawing/2014/main" xmlns="" id="{59937049-ACE2-4645-92C1-4369ECAD8E2F}"/>
              </a:ext>
            </a:extLst>
          </p:cNvPr>
          <p:cNvSpPr/>
          <p:nvPr/>
        </p:nvSpPr>
        <p:spPr>
          <a:xfrm>
            <a:off x="5126855" y="1131902"/>
            <a:ext cx="621436" cy="585927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EBC1F756-2E24-4314-B921-E7E2EDFD1AAC}"/>
              </a:ext>
            </a:extLst>
          </p:cNvPr>
          <p:cNvSpPr/>
          <p:nvPr/>
        </p:nvSpPr>
        <p:spPr>
          <a:xfrm>
            <a:off x="461639" y="2201662"/>
            <a:ext cx="4665215" cy="6835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/>
              <a:t>Окисление органических веществ и СО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6EF6BCA7-CF26-4230-8FB2-EAB9B60DDD85}"/>
              </a:ext>
            </a:extLst>
          </p:cNvPr>
          <p:cNvSpPr/>
          <p:nvPr/>
        </p:nvSpPr>
        <p:spPr>
          <a:xfrm>
            <a:off x="1089733" y="2885243"/>
            <a:ext cx="3409025" cy="6835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хромит меди-магния общей формулы: Mg</a:t>
            </a:r>
            <a:r>
              <a:rPr lang="ru-RU" baseline="-25000" dirty="0">
                <a:solidFill>
                  <a:schemeClr val="tx1"/>
                </a:solidFill>
              </a:rPr>
              <a:t>1-x</a:t>
            </a:r>
            <a:r>
              <a:rPr lang="ru-RU" dirty="0">
                <a:solidFill>
                  <a:schemeClr val="tx1"/>
                </a:solidFill>
              </a:rPr>
              <a:t>Cu</a:t>
            </a:r>
            <a:r>
              <a:rPr lang="ru-RU" baseline="-25000" dirty="0">
                <a:solidFill>
                  <a:schemeClr val="tx1"/>
                </a:solidFill>
              </a:rPr>
              <a:t>x</a:t>
            </a:r>
            <a:r>
              <a:rPr lang="ru-RU" dirty="0">
                <a:solidFill>
                  <a:schemeClr val="tx1"/>
                </a:solidFill>
              </a:rPr>
              <a:t>Cr</a:t>
            </a:r>
            <a:r>
              <a:rPr lang="ru-RU" baseline="-25000" dirty="0">
                <a:solidFill>
                  <a:schemeClr val="tx1"/>
                </a:solidFill>
              </a:rPr>
              <a:t>2</a:t>
            </a:r>
            <a:r>
              <a:rPr lang="ru-RU" dirty="0">
                <a:solidFill>
                  <a:schemeClr val="tx1"/>
                </a:solidFill>
              </a:rPr>
              <a:t>O</a:t>
            </a:r>
            <a:r>
              <a:rPr lang="ru-RU" baseline="-250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A2DB7CC2-94AA-44A1-8D54-A79E75C38AB5}"/>
              </a:ext>
            </a:extLst>
          </p:cNvPr>
          <p:cNvSpPr/>
          <p:nvPr/>
        </p:nvSpPr>
        <p:spPr>
          <a:xfrm>
            <a:off x="4873841" y="2955155"/>
            <a:ext cx="3595456" cy="54375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сферические гранулы оксида алюминия</a:t>
            </a:r>
          </a:p>
        </p:txBody>
      </p:sp>
      <p:sp>
        <p:nvSpPr>
          <p:cNvPr id="10" name="Стрелка: штриховая вправо 9">
            <a:extLst>
              <a:ext uri="{FF2B5EF4-FFF2-40B4-BE49-F238E27FC236}">
                <a16:creationId xmlns:a16="http://schemas.microsoft.com/office/drawing/2014/main" xmlns="" id="{4AAE78D3-CDE5-433D-9DCD-72D21171F102}"/>
              </a:ext>
            </a:extLst>
          </p:cNvPr>
          <p:cNvSpPr/>
          <p:nvPr/>
        </p:nvSpPr>
        <p:spPr>
          <a:xfrm>
            <a:off x="4469906" y="3126050"/>
            <a:ext cx="559293" cy="271879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2D1A0747-676F-4EDF-8498-1B43984887E6}"/>
              </a:ext>
            </a:extLst>
          </p:cNvPr>
          <p:cNvSpPr/>
          <p:nvPr/>
        </p:nvSpPr>
        <p:spPr>
          <a:xfrm>
            <a:off x="741283" y="3568824"/>
            <a:ext cx="3595456" cy="80786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метод </a:t>
            </a:r>
            <a:r>
              <a:rPr lang="ru-RU" dirty="0" err="1">
                <a:solidFill>
                  <a:schemeClr val="tx1"/>
                </a:solidFill>
              </a:rPr>
              <a:t>углеводородно</a:t>
            </a:r>
            <a:r>
              <a:rPr lang="ru-RU" dirty="0">
                <a:solidFill>
                  <a:schemeClr val="tx1"/>
                </a:solidFill>
              </a:rPr>
              <a:t>-аммиачного формования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C7AC3B93-3249-4A67-A594-7E5858EB7F16}"/>
              </a:ext>
            </a:extLst>
          </p:cNvPr>
          <p:cNvSpPr/>
          <p:nvPr/>
        </p:nvSpPr>
        <p:spPr>
          <a:xfrm>
            <a:off x="136124" y="4800602"/>
            <a:ext cx="4770268" cy="18731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Гидроксид алюминия обрабатывают кислотой-</a:t>
            </a:r>
            <a:r>
              <a:rPr lang="ru-RU" dirty="0" err="1"/>
              <a:t>пептизатором</a:t>
            </a:r>
            <a:r>
              <a:rPr lang="ru-RU" dirty="0"/>
              <a:t> для образования текучего золя. Золь через формующее устройство попадает в слой углеводородной жидкости, где капли золя приобретают сферическую форму под действием сил поверхностного натяжения. 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BBB62608-D12C-41C2-B7BA-D42BCD503CA1}"/>
              </a:ext>
            </a:extLst>
          </p:cNvPr>
          <p:cNvSpPr/>
          <p:nvPr/>
        </p:nvSpPr>
        <p:spPr>
          <a:xfrm>
            <a:off x="5291092" y="4847209"/>
            <a:ext cx="3533312" cy="187318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Сферические гранулы золя взаимодействуют с коагулянтом (раствором аммиака). 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В слое коагулянта золь снова превращается в гель, и в результате этого процесса происходит отвердевание гранул. 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430F05AE-FB5A-4DED-9057-89515715DDA8}"/>
              </a:ext>
            </a:extLst>
          </p:cNvPr>
          <p:cNvSpPr/>
          <p:nvPr/>
        </p:nvSpPr>
        <p:spPr>
          <a:xfrm>
            <a:off x="8962125" y="4927109"/>
            <a:ext cx="3116062" cy="16201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Затем сферические гранулы геля подвергают термообработке, приводящей к образованию сферического оксида алюминия </a:t>
            </a:r>
          </a:p>
        </p:txBody>
      </p:sp>
      <p:sp>
        <p:nvSpPr>
          <p:cNvPr id="16" name="Стрелка: вниз 15">
            <a:extLst>
              <a:ext uri="{FF2B5EF4-FFF2-40B4-BE49-F238E27FC236}">
                <a16:creationId xmlns:a16="http://schemas.microsoft.com/office/drawing/2014/main" xmlns="" id="{F6C0690D-B155-4A59-8F1E-77BA841C6025}"/>
              </a:ext>
            </a:extLst>
          </p:cNvPr>
          <p:cNvSpPr/>
          <p:nvPr/>
        </p:nvSpPr>
        <p:spPr>
          <a:xfrm>
            <a:off x="2192784" y="4314548"/>
            <a:ext cx="443884" cy="683581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: влево-вверх 16">
            <a:extLst>
              <a:ext uri="{FF2B5EF4-FFF2-40B4-BE49-F238E27FC236}">
                <a16:creationId xmlns:a16="http://schemas.microsoft.com/office/drawing/2014/main" xmlns="" id="{0B825E4A-E69E-4063-9028-1E0B29D0BAD6}"/>
              </a:ext>
            </a:extLst>
          </p:cNvPr>
          <p:cNvSpPr/>
          <p:nvPr/>
        </p:nvSpPr>
        <p:spPr>
          <a:xfrm>
            <a:off x="4321941" y="3511121"/>
            <a:ext cx="1460378" cy="543757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7CF8F322-BA43-4086-A535-66A76C671A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908236" y="5433252"/>
            <a:ext cx="481626" cy="701101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xmlns="" id="{FFE49C6D-336A-43B1-B2CA-93D6DC95ED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44875" y="5418700"/>
            <a:ext cx="701101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5035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438</Words>
  <Application>Microsoft Office PowerPoint</Application>
  <PresentationFormat>Произвольный</PresentationFormat>
  <Paragraphs>69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  Процессы окисления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Процессы окисления</dc:title>
  <dc:creator>Gulzat Aitkaliyeva</dc:creator>
  <cp:lastModifiedBy>Ернат Тарбаев</cp:lastModifiedBy>
  <cp:revision>60</cp:revision>
  <dcterms:created xsi:type="dcterms:W3CDTF">2021-12-07T12:49:06Z</dcterms:created>
  <dcterms:modified xsi:type="dcterms:W3CDTF">2023-10-18T17:43:54Z</dcterms:modified>
</cp:coreProperties>
</file>