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28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5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8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41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2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30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9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1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8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9E6523B-9C53-49FA-9406-AE4AF3779993}" type="datetimeFigureOut">
              <a:rPr lang="ru-RU" smtClean="0"/>
              <a:t>18.10.2023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8A0A15-7A07-4743-A314-584D0619BFF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80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57251" y="1727067"/>
            <a:ext cx="9144000" cy="1300163"/>
          </a:xfrm>
        </p:spPr>
        <p:txBody>
          <a:bodyPr>
            <a:noAutofit/>
          </a:bodyPr>
          <a:lstStyle/>
          <a:p>
            <a:pPr algn="ctr"/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Дисциплина «Современные </a:t>
            </a:r>
            <a:r>
              <a:rPr lang="ru-RU" sz="28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аспекты развития </a:t>
            </a:r>
            <a:r>
              <a:rPr lang="ru-RU" sz="28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метрологии»</a:t>
            </a:r>
            <a:endParaRPr lang="ru-RU" sz="28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5776" y="5019350"/>
            <a:ext cx="6424699" cy="495625"/>
          </a:xfrm>
        </p:spPr>
        <p:txBody>
          <a:bodyPr>
            <a:normAutofit/>
          </a:bodyPr>
          <a:lstStyle/>
          <a:p>
            <a:r>
              <a:rPr lang="ru-RU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cap="none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4753" t="57868" r="61514" b="32725"/>
          <a:stretch/>
        </p:blipFill>
        <p:spPr bwMode="auto">
          <a:xfrm>
            <a:off x="3969251" y="157786"/>
            <a:ext cx="4320000" cy="96304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557251" y="3544702"/>
            <a:ext cx="9144000" cy="81700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cap="all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Лекция 1. </a:t>
            </a:r>
            <a:r>
              <a:rPr lang="ru-RU" sz="2400" cap="all" dirty="0">
                <a:solidFill>
                  <a:srgbClr val="002060"/>
                </a:solidFill>
                <a:latin typeface="Palatino Linotype" panose="02040502050505030304" pitchFamily="18" charset="0"/>
              </a:rPr>
              <a:t>Введение. Цель и задачи дисциплины. История развития.</a:t>
            </a:r>
            <a:endParaRPr lang="ru-RU" sz="2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81251" y="11208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Институт Энергетики 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Машиностроения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algn="ctr"/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Кафедра Стандартизации</a:t>
            </a:r>
            <a:r>
              <a:rPr lang="ru-RU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,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 С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ертификации </a:t>
            </a:r>
            <a:r>
              <a:rPr lang="kk-KZ" sz="14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и </a:t>
            </a:r>
            <a:r>
              <a:rPr lang="kk-KZ" sz="1400" b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Метрологии</a:t>
            </a:r>
            <a:endParaRPr lang="ru-RU" sz="1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131177" y="5905829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18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70282" y="2369609"/>
            <a:ext cx="5688330" cy="2821516"/>
          </a:xfrm>
        </p:spPr>
        <p:txBody>
          <a:bodyPr>
            <a:normAutofit/>
          </a:bodyPr>
          <a:lstStyle/>
          <a:p>
            <a:r>
              <a:rPr lang="ru-RU" dirty="0">
                <a:latin typeface="Palatino Linotype" panose="02040502050505030304" pitchFamily="18" charset="0"/>
              </a:rPr>
              <a:t>1960 год — разработка и установление Международной системы единиц (СИ); </a:t>
            </a:r>
            <a:endParaRPr lang="ru-RU" dirty="0" smtClean="0">
              <a:latin typeface="Palatino Linotype" panose="02040502050505030304" pitchFamily="18" charset="0"/>
            </a:endParaRPr>
          </a:p>
          <a:p>
            <a:endParaRPr lang="ru-RU" dirty="0">
              <a:latin typeface="Palatino Linotype" panose="02040502050505030304" pitchFamily="18" charset="0"/>
            </a:endParaRPr>
          </a:p>
          <a:p>
            <a:r>
              <a:rPr lang="ru-RU" dirty="0" smtClean="0">
                <a:latin typeface="Palatino Linotype" panose="02040502050505030304" pitchFamily="18" charset="0"/>
              </a:rPr>
              <a:t>XX </a:t>
            </a:r>
            <a:r>
              <a:rPr lang="ru-RU" dirty="0">
                <a:latin typeface="Palatino Linotype" panose="02040502050505030304" pitchFamily="18" charset="0"/>
              </a:rPr>
              <a:t>век — метрологические исследования отдельных стран координируются Международными метрологическими организациями. 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468100" y="6324600"/>
            <a:ext cx="58102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10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8194" name="Picture 2" descr="RIKUTEC America passes ISO audit with no findings - Rikutec Grou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1011981"/>
            <a:ext cx="4932000" cy="32540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409821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2" y="2367468"/>
            <a:ext cx="6897189" cy="1450757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119499" y="5109758"/>
            <a:ext cx="6424699" cy="4956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i="1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Ассоц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. проф., к.т.н., </a:t>
            </a:r>
            <a:r>
              <a:rPr lang="en-US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PhD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kk-KZ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Ережеп Д.Е.</a:t>
            </a:r>
            <a:r>
              <a:rPr lang="ru-RU" i="1" dirty="0" smtClean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986099" y="5605383"/>
            <a:ext cx="4803274" cy="4956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i="1" cap="none" dirty="0" err="1" smtClean="0">
                <a:solidFill>
                  <a:srgbClr val="002060"/>
                </a:solidFill>
                <a:latin typeface="Palatino Linotype" panose="02040502050505030304" pitchFamily="18" charset="0"/>
              </a:rPr>
              <a:t>d.yerezhep@satbayev.university</a:t>
            </a:r>
            <a:endParaRPr lang="ru-RU" cap="none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28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84326" y="1047086"/>
            <a:ext cx="6793323" cy="527751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latin typeface="Palatino Linotype" panose="02040502050505030304" pitchFamily="18" charset="0"/>
                <a:cs typeface="Times New Roman" pitchFamily="18" charset="0"/>
              </a:rPr>
              <a:t>Метрология делится </a:t>
            </a:r>
            <a:r>
              <a:rPr lang="ru-RU" sz="1800" b="1" u="sng" dirty="0" smtClean="0">
                <a:latin typeface="Palatino Linotype" panose="02040502050505030304" pitchFamily="18" charset="0"/>
                <a:cs typeface="Times New Roman" pitchFamily="18" charset="0"/>
              </a:rPr>
              <a:t>на три раздела</a:t>
            </a:r>
            <a:r>
              <a:rPr lang="ru-RU" sz="1800" b="1" dirty="0" smtClean="0">
                <a:latin typeface="Palatino Linotype" panose="02040502050505030304" pitchFamily="18" charset="0"/>
                <a:cs typeface="Times New Roman" pitchFamily="18" charset="0"/>
              </a:rPr>
              <a:t>, основным из которых является: 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ru-RU" sz="1800" b="1" dirty="0" smtClean="0">
                <a:latin typeface="Palatino Linotype" panose="02040502050505030304" pitchFamily="18" charset="0"/>
                <a:cs typeface="Times New Roman" pitchFamily="18" charset="0"/>
              </a:rPr>
              <a:t>«Теоретическая метрология», </a:t>
            </a:r>
            <a:r>
              <a:rPr lang="ru-RU" sz="1800" dirty="0" smtClean="0">
                <a:latin typeface="Palatino Linotype" panose="02040502050505030304" pitchFamily="18" charset="0"/>
                <a:cs typeface="Times New Roman" pitchFamily="18" charset="0"/>
              </a:rPr>
              <a:t>занимающаяся изучением фундаментальных вопросов теории измерений (основные представления метрологии – основные понятия и термины; учение о физ. величинах; теория физ. величин; средства измерений; теория погрешностей и т.д.).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ru-RU" sz="1800" dirty="0" smtClean="0">
                <a:latin typeface="Palatino Linotype" panose="02040502050505030304" pitchFamily="18" charset="0"/>
                <a:cs typeface="Times New Roman" pitchFamily="18" charset="0"/>
              </a:rPr>
              <a:t>Второй раздел – </a:t>
            </a:r>
            <a:r>
              <a:rPr lang="ru-RU" sz="1800" b="1" dirty="0" smtClean="0">
                <a:latin typeface="Palatino Linotype" panose="02040502050505030304" pitchFamily="18" charset="0"/>
                <a:cs typeface="Times New Roman" pitchFamily="18" charset="0"/>
              </a:rPr>
              <a:t>прикладная (практическая) метрология </a:t>
            </a:r>
            <a:r>
              <a:rPr lang="ru-RU" sz="1800" dirty="0" smtClean="0">
                <a:latin typeface="Palatino Linotype" panose="02040502050505030304" pitchFamily="18" charset="0"/>
                <a:cs typeface="Times New Roman" pitchFamily="18" charset="0"/>
              </a:rPr>
              <a:t>– посвящен изучению вопросов практического применения разработок теоретической метрологии и положений законодательной метрологии. В ее ведении находятся все вопросы метрологического обеспечения.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ru-RU" sz="1800" b="1" dirty="0" smtClean="0">
                <a:latin typeface="Palatino Linotype" panose="02040502050505030304" pitchFamily="18" charset="0"/>
                <a:cs typeface="Times New Roman" pitchFamily="18" charset="0"/>
              </a:rPr>
              <a:t>Законодательная метрология </a:t>
            </a:r>
            <a:r>
              <a:rPr lang="ru-RU" sz="1800" dirty="0" smtClean="0">
                <a:latin typeface="Palatino Linotype" panose="02040502050505030304" pitchFamily="18" charset="0"/>
                <a:cs typeface="Times New Roman" pitchFamily="18" charset="0"/>
              </a:rPr>
              <a:t>рассматривает установление обязательных технических и юридических требований по применению единиц ФВ, эталонов, методов и средств измерений, направленных на обеспечение единства и необходимой точности измерений в интересах общества.</a:t>
            </a:r>
            <a:endParaRPr lang="ru-RU" sz="1800" dirty="0">
              <a:latin typeface="Palatino Linotype" panose="0204050205050503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>
                <a:solidFill>
                  <a:schemeClr val="tx1"/>
                </a:solidFill>
                <a:latin typeface="Palatino Linotype" panose="02040502050505030304" pitchFamily="18" charset="0"/>
              </a:rPr>
              <a:t>2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" y="1934327"/>
            <a:ext cx="4158522" cy="362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049655" y="437486"/>
            <a:ext cx="6579870" cy="746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Palatino Linotype" panose="02040502050505030304" pitchFamily="18" charset="0"/>
              </a:rPr>
              <a:t>Введение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6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33975" y="657225"/>
            <a:ext cx="6200775" cy="539115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altLang="ru-RU" b="1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Метрология</a:t>
            </a:r>
            <a:r>
              <a:rPr lang="ru-RU" alt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 – это наука об измерениях, методах и средствах обеспечения единства измерений и методах и средствах обеспечения их требуемой точности. </a:t>
            </a:r>
          </a:p>
          <a:p>
            <a:pPr algn="just"/>
            <a:r>
              <a:rPr lang="ru-RU" altLang="ru-RU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Предметом</a:t>
            </a:r>
            <a:r>
              <a:rPr lang="ru-RU" altLang="ru-RU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метрологии является измерение свойств объектов (длины, массы, плотности и т.д.) и процессов (скорость протекания, интенсивность протекания и др.) с заданной точностью и достоверностью.</a:t>
            </a:r>
          </a:p>
          <a:p>
            <a:pPr algn="just"/>
            <a:r>
              <a:rPr lang="ru-RU" altLang="ru-RU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Объектом</a:t>
            </a:r>
            <a:r>
              <a:rPr lang="ru-RU" altLang="ru-RU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метрологии является физическая величина. </a:t>
            </a:r>
          </a:p>
          <a:p>
            <a:pPr algn="just"/>
            <a:r>
              <a:rPr lang="ru-RU" altLang="ru-RU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Физическая </a:t>
            </a:r>
            <a:r>
              <a:rPr lang="ru-RU" altLang="ru-RU" b="1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величина </a:t>
            </a:r>
            <a:r>
              <a:rPr lang="ru-RU" alt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– это одно из свойств физического объекта, общее в качественном отношении для многих физических объектов, но в количественном отношении индивидуальное для каждого физического объекта. </a:t>
            </a:r>
          </a:p>
          <a:p>
            <a:pPr algn="just"/>
            <a:r>
              <a:rPr lang="ru-RU" altLang="ru-RU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Мера</a:t>
            </a:r>
            <a:r>
              <a:rPr lang="ru-RU" altLang="ru-RU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– это средство измерения, предназначенное для воспроизведения </a:t>
            </a:r>
            <a:r>
              <a:rPr lang="ru-RU" altLang="ru-RU" dirty="0" err="1">
                <a:latin typeface="Palatino Linotype" panose="02040502050505030304" pitchFamily="18" charset="0"/>
                <a:cs typeface="Times New Roman" panose="02020603050405020304" pitchFamily="18" charset="0"/>
              </a:rPr>
              <a:t>ф.в</a:t>
            </a:r>
            <a:r>
              <a:rPr lang="ru-RU" altLang="ru-RU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. заданного размера</a:t>
            </a:r>
            <a:r>
              <a:rPr lang="ru-RU" altLang="ru-RU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3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1026" name="Picture 2" descr="Метрологи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5"/>
          <a:stretch/>
        </p:blipFill>
        <p:spPr bwMode="auto">
          <a:xfrm>
            <a:off x="666751" y="1868321"/>
            <a:ext cx="4152900" cy="31386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9497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4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866776" y="736599"/>
            <a:ext cx="7134224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0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altLang="ru-RU" sz="2000" b="1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единство измерений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характеризует состояние измерений, когда их результаты выражены в узаконенных единицах, а погрешности известны и не выходят за установленные пределы с заданной вероятностью. </a:t>
            </a:r>
            <a:endParaRPr lang="ru-RU" altLang="ru-RU" sz="2000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000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Погрешность </a:t>
            </a:r>
            <a:r>
              <a:rPr lang="ru-RU" altLang="ru-RU" sz="2000" b="1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измерения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– это отклонение результата измерения от истинного значения измеряемой величины. </a:t>
            </a:r>
            <a:endParaRPr lang="ru-RU" altLang="ru-RU" sz="2000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000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Измерение</a:t>
            </a:r>
            <a:r>
              <a:rPr lang="ru-RU" altLang="ru-RU" sz="20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– это нахождение значения физической величины опытным путем с помощью специальных технических средств. </a:t>
            </a:r>
            <a:endParaRPr lang="ru-RU" altLang="ru-RU" sz="2000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000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Истинное </a:t>
            </a:r>
            <a:r>
              <a:rPr lang="ru-RU" altLang="ru-RU" sz="2000" b="1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значение физической величины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– это значение, идеально отражающее соответствующее свойство объекта, как в количественном, так и в качественном отношениях.</a:t>
            </a:r>
          </a:p>
        </p:txBody>
      </p:sp>
      <p:pic>
        <p:nvPicPr>
          <p:cNvPr id="3074" name="Picture 2" descr="Измерительные приборы в металлообработке – «Nord West Tool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500" y="3714680"/>
            <a:ext cx="2880000" cy="16301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6" name="Picture 4" descr="Самые распространенные виды измерительных приборо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500" y="631824"/>
            <a:ext cx="2880000" cy="19187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82148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5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1057275" y="806589"/>
            <a:ext cx="1019175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Классификация измерений по способу получения </a:t>
            </a:r>
          </a:p>
          <a:p>
            <a:pPr algn="ctr" eaLnBrk="1" hangingPunct="1"/>
            <a:r>
              <a:rPr lang="ru-RU" altLang="ru-RU" sz="2000" b="1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числового значения физической величины: </a:t>
            </a:r>
            <a:endParaRPr lang="en-US" altLang="ru-RU" sz="2000" b="1" i="1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ru-RU" sz="2000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000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Прямые</a:t>
            </a:r>
            <a:r>
              <a:rPr lang="ru-RU" altLang="ru-RU" sz="20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– это измерения, при которых искомое значение физической величины получают непосредственно. </a:t>
            </a:r>
            <a:endParaRPr lang="en-US" altLang="ru-RU" sz="2000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000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Косвенные</a:t>
            </a:r>
            <a:r>
              <a:rPr lang="ru-RU" altLang="ru-RU" sz="20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– это измерения, при которых искомое значение физической величины получают на основании прямых измерений других физических величин. </a:t>
            </a:r>
            <a:endParaRPr lang="en-US" altLang="ru-RU" sz="2000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en-US" altLang="ru-RU" sz="2000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Совместные </a:t>
            </a:r>
            <a:r>
              <a:rPr lang="ru-RU" altLang="ru-RU" sz="2000" b="1" i="1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измерения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– одновременное измерение двух или нескольких не одноименных ФВ для определения зависимости между ними. </a:t>
            </a:r>
            <a:endParaRPr lang="en-US" altLang="ru-RU" sz="2000" dirty="0" smtClean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2000" dirty="0"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2000" b="1" i="1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Совокупные</a:t>
            </a:r>
            <a:r>
              <a:rPr lang="ru-RU" altLang="ru-RU" sz="2000" dirty="0" smtClean="0"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Palatino Linotype" panose="02040502050505030304" pitchFamily="18" charset="0"/>
                <a:cs typeface="Times New Roman" panose="02020603050405020304" pitchFamily="18" charset="0"/>
              </a:rPr>
              <a:t>– это одновременное измерение нескольких одноименных физических величин, а искомое значение величин находят путем решения системы уравнений, получаемых при прямых измерениях различных сочетаний этих величин. </a:t>
            </a:r>
          </a:p>
        </p:txBody>
      </p:sp>
    </p:spTree>
    <p:extLst>
      <p:ext uri="{BB962C8B-B14F-4D97-AF65-F5344CB8AC3E}">
        <p14:creationId xmlns:p14="http://schemas.microsoft.com/office/powerpoint/2010/main" val="29608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0625" y="561975"/>
            <a:ext cx="6579870" cy="746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Palatino Linotype" panose="02040502050505030304" pitchFamily="18" charset="0"/>
              </a:rPr>
              <a:t>Цель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0625" y="1843819"/>
            <a:ext cx="10012679" cy="17564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Palatino Linotype" panose="02040502050505030304" pitchFamily="18" charset="0"/>
              </a:rPr>
              <a:t>И</a:t>
            </a:r>
            <a:r>
              <a:rPr lang="ru-RU" dirty="0" smtClean="0">
                <a:latin typeface="Palatino Linotype" panose="02040502050505030304" pitchFamily="18" charset="0"/>
              </a:rPr>
              <a:t>зучение </a:t>
            </a:r>
            <a:r>
              <a:rPr lang="ru-RU" dirty="0">
                <a:latin typeface="Palatino Linotype" panose="02040502050505030304" pitchFamily="18" charset="0"/>
              </a:rPr>
              <a:t>основных понятий, связанных с объектами </a:t>
            </a:r>
            <a:r>
              <a:rPr lang="ru-RU" dirty="0" smtClean="0">
                <a:latin typeface="Palatino Linotype" panose="02040502050505030304" pitchFamily="18" charset="0"/>
              </a:rPr>
              <a:t>измерения, свойства </a:t>
            </a:r>
            <a:r>
              <a:rPr lang="ru-RU" dirty="0">
                <a:latin typeface="Palatino Linotype" panose="02040502050505030304" pitchFamily="18" charset="0"/>
              </a:rPr>
              <a:t>величины, количественные и качественные проявления </a:t>
            </a:r>
            <a:r>
              <a:rPr lang="ru-RU" dirty="0" smtClean="0">
                <a:latin typeface="Palatino Linotype" panose="02040502050505030304" pitchFamily="18" charset="0"/>
              </a:rPr>
              <a:t>свойств объектов материального </a:t>
            </a:r>
            <a:r>
              <a:rPr lang="ru-RU" dirty="0">
                <a:latin typeface="Palatino Linotype" panose="02040502050505030304" pitchFamily="18" charset="0"/>
              </a:rPr>
              <a:t>мира; понятий, связанных со </a:t>
            </a:r>
            <a:r>
              <a:rPr lang="ru-RU" dirty="0" smtClean="0">
                <a:latin typeface="Palatino Linotype" panose="02040502050505030304" pitchFamily="18" charset="0"/>
              </a:rPr>
              <a:t>средствами измерения</a:t>
            </a:r>
            <a:r>
              <a:rPr lang="ru-RU" dirty="0">
                <a:latin typeface="Palatino Linotype" panose="02040502050505030304" pitchFamily="18" charset="0"/>
              </a:rPr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6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100" name="Picture 4" descr="Курсы повышения квалификации по метрологии и стандартизации в  Санкт-Петербург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330" y="2852727"/>
            <a:ext cx="7740000" cy="26794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1710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Palatino Linotype" panose="02040502050505030304" pitchFamily="18" charset="0"/>
              </a:rPr>
              <a:t>7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97280" y="590550"/>
            <a:ext cx="6579870" cy="7467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Palatino Linotype" panose="02040502050505030304" pitchFamily="18" charset="0"/>
              </a:rPr>
              <a:t>Основные задачи метрологии</a:t>
            </a:r>
            <a:endParaRPr lang="ru-RU" sz="3600" dirty="0">
              <a:latin typeface="Palatino Linotype" panose="0204050205050503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097280" y="19981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К основным задачам метрологии согласно РМГ 29-99 относят: 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dirty="0" smtClean="0">
                <a:latin typeface="Palatino Linotype" panose="02040502050505030304" pitchFamily="18" charset="0"/>
              </a:rPr>
              <a:t>установление единиц физических величин, государственных эталонов и образцовых средств измерений; 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dirty="0" smtClean="0">
                <a:latin typeface="Palatino Linotype" panose="02040502050505030304" pitchFamily="18" charset="0"/>
              </a:rPr>
              <a:t>разработку теории, методов и средств измерений и контроля;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dirty="0" smtClean="0">
                <a:latin typeface="Palatino Linotype" panose="02040502050505030304" pitchFamily="18" charset="0"/>
              </a:rPr>
              <a:t>обеспечение единства измерений; 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dirty="0" smtClean="0">
                <a:latin typeface="Palatino Linotype" panose="02040502050505030304" pitchFamily="18" charset="0"/>
              </a:rPr>
              <a:t>разработку методов оценки погрешностей, состояния средств;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dirty="0" smtClean="0">
                <a:latin typeface="Palatino Linotype" panose="02040502050505030304" pitchFamily="18" charset="0"/>
              </a:rPr>
              <a:t>измерения и контроля; 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dirty="0" smtClean="0">
                <a:latin typeface="Palatino Linotype" panose="02040502050505030304" pitchFamily="18" charset="0"/>
              </a:rPr>
              <a:t>разработку методов передачи размеров единиц от эталонов;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ru-RU" dirty="0" smtClean="0">
                <a:latin typeface="Palatino Linotype" panose="02040502050505030304" pitchFamily="18" charset="0"/>
              </a:rPr>
              <a:t>образцовых средств измерений рабочим средствам измерений.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923925"/>
            <a:ext cx="10058400" cy="680085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Palatino Linotype" panose="02040502050505030304" pitchFamily="18" charset="0"/>
              </a:rPr>
              <a:t>История развития метрологии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81651" y="2293409"/>
            <a:ext cx="5574029" cy="30882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1835 </a:t>
            </a:r>
            <a:r>
              <a:rPr lang="ru-RU" dirty="0">
                <a:latin typeface="Palatino Linotype" panose="02040502050505030304" pitchFamily="18" charset="0"/>
              </a:rPr>
              <a:t>год - указ "О системе Российских мер и весов" - утверждены эталоны длины и массы - платиновая сажень и платиновый фут; </a:t>
            </a:r>
            <a:endParaRPr lang="ru-RU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XVIII </a:t>
            </a:r>
            <a:r>
              <a:rPr lang="ru-RU" dirty="0">
                <a:latin typeface="Palatino Linotype" panose="02040502050505030304" pitchFamily="18" charset="0"/>
              </a:rPr>
              <a:t>век — установление эталона метра (эталон хранится во Франции, в Музее мер и весов; в настоящее время является в большей степени историческим экспонатом, нежели научным инструментом); </a:t>
            </a:r>
            <a:endParaRPr lang="ru-RU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1832 </a:t>
            </a:r>
            <a:r>
              <a:rPr lang="ru-RU" dirty="0">
                <a:latin typeface="Palatino Linotype" panose="02040502050505030304" pitchFamily="18" charset="0"/>
              </a:rPr>
              <a:t>год — создание Карлом Гауссом абсолютных систем единиц; </a:t>
            </a:r>
            <a:endParaRPr lang="ru-RU" dirty="0" smtClean="0">
              <a:latin typeface="Palatino Linotype" panose="0204050205050503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8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6146" name="Picture 2" descr="Квантовая отрицательность» поможет в разработке сверхточных измерительных  приборов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30" y="2099310"/>
            <a:ext cx="4140000" cy="2761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3200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2550" y="1883834"/>
            <a:ext cx="6316979" cy="402336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Palatino Linotype" panose="02040502050505030304" pitchFamily="18" charset="0"/>
              </a:rPr>
              <a:t>1835 год - указ "О системе Российских мер и весов" - утверждены эталоны длины и массы - платиновая сажень и платиновый фут; 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1875 </a:t>
            </a:r>
            <a:r>
              <a:rPr lang="ru-RU" dirty="0">
                <a:latin typeface="Palatino Linotype" panose="02040502050505030304" pitchFamily="18" charset="0"/>
              </a:rPr>
              <a:t>год — подписание международной Метрической конвенции; </a:t>
            </a:r>
          </a:p>
          <a:p>
            <a:pPr marL="0" indent="0">
              <a:buNone/>
            </a:pPr>
            <a:r>
              <a:rPr lang="ru-RU" dirty="0">
                <a:latin typeface="Palatino Linotype" panose="02040502050505030304" pitchFamily="18" charset="0"/>
              </a:rPr>
              <a:t>1893 год — Учреждение по инициативе Д.И. Менделеева Главной палаты мер и весов в Санкт-Петербурге; 1918 год — декрет Совета Народных Комиссаров "О введении Международной метрической системы мер и весов"; </a:t>
            </a:r>
          </a:p>
          <a:p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593830" y="6324600"/>
            <a:ext cx="455295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9</a:t>
            </a:r>
            <a:endParaRPr lang="ru-RU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7170" name="Picture 2" descr="Журнал «За науку»: Новый прибор для квантовой метролог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1883834"/>
            <a:ext cx="4140000" cy="26349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2863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Другая 5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7181B8"/>
      </a:accent1>
      <a:accent2>
        <a:srgbClr val="28C4CC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</TotalTime>
  <Words>708</Words>
  <Application>Microsoft Office PowerPoint</Application>
  <PresentationFormat>Широкоэкранный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Palatino Linotype</vt:lpstr>
      <vt:lpstr>Times New Roman</vt:lpstr>
      <vt:lpstr>Wingdings</vt:lpstr>
      <vt:lpstr>Ретро</vt:lpstr>
      <vt:lpstr>Дисциплина «Современные аспекты развития метрологии»</vt:lpstr>
      <vt:lpstr>Введение</vt:lpstr>
      <vt:lpstr>Презентация PowerPoint</vt:lpstr>
      <vt:lpstr>Презентация PowerPoint</vt:lpstr>
      <vt:lpstr>Презентация PowerPoint</vt:lpstr>
      <vt:lpstr>Цель</vt:lpstr>
      <vt:lpstr>Презентация PowerPoint</vt:lpstr>
      <vt:lpstr>История развития метрологии</vt:lpstr>
      <vt:lpstr>Презентация PowerPoint</vt:lpstr>
      <vt:lpstr>Презентация PowerPoint</vt:lpstr>
      <vt:lpstr>СПАСИБО ЗА ВНИМАНИЕ!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аспекты развития метрологии</dc:title>
  <dc:creator>Darkhan Yerezhep</dc:creator>
  <cp:lastModifiedBy>Darkhan Yerezhep</cp:lastModifiedBy>
  <cp:revision>9</cp:revision>
  <dcterms:created xsi:type="dcterms:W3CDTF">2023-10-17T14:13:00Z</dcterms:created>
  <dcterms:modified xsi:type="dcterms:W3CDTF">2023-10-18T14:17:03Z</dcterms:modified>
</cp:coreProperties>
</file>