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«Современные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аспекты развития </a:t>
            </a:r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57251" y="3418084"/>
            <a:ext cx="9144000" cy="943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ru-RU" sz="20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2. Основные </a:t>
            </a:r>
            <a:r>
              <a:rPr lang="ru-RU" sz="20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понятия о метрологии.</a:t>
            </a:r>
          </a:p>
          <a:p>
            <a:pPr algn="ctr"/>
            <a:r>
              <a:rPr lang="ru-RU" sz="20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Организационные, научные и методические основы метрологии. Требования современной метрологии</a:t>
            </a:r>
            <a:endParaRPr lang="ru-RU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67300" y="747236"/>
            <a:ext cx="6477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Palatino Linotype" panose="02040502050505030304" pitchFamily="18" charset="0"/>
              </a:rPr>
              <a:t>6) определяет порядок разработки и утверждения нормативных документов по обеспечению единства измерений;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r>
              <a:rPr lang="ru-RU" sz="2000" dirty="0" smtClean="0">
                <a:latin typeface="Palatino Linotype" panose="02040502050505030304" pitchFamily="18" charset="0"/>
              </a:rPr>
              <a:t>7</a:t>
            </a:r>
            <a:r>
              <a:rPr lang="ru-RU" sz="2000" dirty="0">
                <a:latin typeface="Palatino Linotype" panose="02040502050505030304" pitchFamily="18" charset="0"/>
              </a:rPr>
              <a:t>) определяет общие метрологические требования к средствам, методам и результатам </a:t>
            </a:r>
            <a:r>
              <a:rPr lang="ru-RU" sz="2000" dirty="0" smtClean="0">
                <a:latin typeface="Palatino Linotype" panose="02040502050505030304" pitchFamily="18" charset="0"/>
              </a:rPr>
              <a:t>измерений; 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8) определяет порядок применения, производства и ремонта средств измерений;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r>
              <a:rPr lang="ru-RU" sz="2000" dirty="0" smtClean="0">
                <a:latin typeface="Palatino Linotype" panose="02040502050505030304" pitchFamily="18" charset="0"/>
              </a:rPr>
              <a:t>9</a:t>
            </a:r>
            <a:r>
              <a:rPr lang="ru-RU" sz="2000" dirty="0">
                <a:latin typeface="Palatino Linotype" panose="02040502050505030304" pitchFamily="18" charset="0"/>
              </a:rPr>
              <a:t>) ведет реестр государственной системы обеспечения единства измерений;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r>
              <a:rPr lang="ru-RU" sz="2000" dirty="0" smtClean="0">
                <a:latin typeface="Palatino Linotype" panose="02040502050505030304" pitchFamily="18" charset="0"/>
              </a:rPr>
              <a:t>10</a:t>
            </a:r>
            <a:r>
              <a:rPr lang="ru-RU" sz="2000" dirty="0">
                <a:latin typeface="Palatino Linotype" panose="02040502050505030304" pitchFamily="18" charset="0"/>
              </a:rPr>
              <a:t>) организует и проводит государственный метрологический надзор;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r>
              <a:rPr lang="ru-RU" sz="2000" dirty="0" smtClean="0">
                <a:latin typeface="Palatino Linotype" panose="02040502050505030304" pitchFamily="18" charset="0"/>
              </a:rPr>
              <a:t>11</a:t>
            </a:r>
            <a:r>
              <a:rPr lang="ru-RU" sz="2000" dirty="0">
                <a:latin typeface="Palatino Linotype" panose="02040502050505030304" pitchFamily="18" charset="0"/>
              </a:rPr>
              <a:t>) представляет Республику Казахстан в международных и региональных организациях по метрологии;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r>
              <a:rPr lang="ru-RU" sz="2000" dirty="0" smtClean="0">
                <a:latin typeface="Palatino Linotype" panose="02040502050505030304" pitchFamily="18" charset="0"/>
              </a:rPr>
              <a:t>12</a:t>
            </a:r>
            <a:r>
              <a:rPr lang="ru-RU" sz="2000" dirty="0">
                <a:latin typeface="Palatino Linotype" panose="02040502050505030304" pitchFamily="18" charset="0"/>
              </a:rPr>
              <a:t>) организует профессиональную подготовку и переподготовку кадров в области обеспечения единства измерений. </a:t>
            </a:r>
          </a:p>
        </p:txBody>
      </p:sp>
      <p:pic>
        <p:nvPicPr>
          <p:cNvPr id="7" name="Picture 2" descr="Метрологическое обеспеч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1303336"/>
            <a:ext cx="3600000" cy="2356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98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1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8413" y="1985237"/>
            <a:ext cx="6255417" cy="362120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latin typeface="Palatino Linotype" panose="02040502050505030304" pitchFamily="18" charset="0"/>
                <a:cs typeface="Times New Roman" pitchFamily="18" charset="0"/>
              </a:rPr>
              <a:t>Физическую величину, которая выбрана для измерения, называют измеряемой физической величиной.</a:t>
            </a:r>
          </a:p>
          <a:p>
            <a:r>
              <a:rPr lang="ru-RU" sz="1800" b="1" dirty="0" smtClean="0">
                <a:latin typeface="Palatino Linotype" panose="02040502050505030304" pitchFamily="18" charset="0"/>
                <a:cs typeface="Times New Roman" pitchFamily="18" charset="0"/>
              </a:rPr>
              <a:t>Размер </a:t>
            </a:r>
            <a:r>
              <a:rPr lang="ru-RU" sz="1800" b="1" dirty="0">
                <a:latin typeface="Palatino Linotype" panose="02040502050505030304" pitchFamily="18" charset="0"/>
                <a:cs typeface="Times New Roman" pitchFamily="18" charset="0"/>
              </a:rPr>
              <a:t>физической величины - это количественное содержание в данном объекте свойства, соответствующего понятию "физическая величина".</a:t>
            </a:r>
          </a:p>
          <a:p>
            <a:r>
              <a:rPr lang="ru-RU" sz="1800" b="1" dirty="0" smtClean="0">
                <a:latin typeface="Palatino Linotype" panose="02040502050505030304" pitchFamily="18" charset="0"/>
                <a:cs typeface="Times New Roman" pitchFamily="18" charset="0"/>
              </a:rPr>
              <a:t>Измерение </a:t>
            </a:r>
            <a:r>
              <a:rPr lang="ru-RU" sz="1800" b="1" dirty="0">
                <a:latin typeface="Palatino Linotype" panose="02040502050505030304" pitchFamily="18" charset="0"/>
                <a:cs typeface="Times New Roman" pitchFamily="18" charset="0"/>
              </a:rPr>
              <a:t>- нахождение значения физической величины опытным путем с помощью специальных технических средств. Процесс измерения заключается в сравнении измеряемой физической величины с одноименной ей величиной, принятой за единицу.</a:t>
            </a:r>
            <a:endParaRPr lang="ru-RU" sz="1800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06991" y="726244"/>
            <a:ext cx="6579870" cy="74676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Palatino Linotype" panose="02040502050505030304" pitchFamily="18" charset="0"/>
              </a:rPr>
              <a:t>Основные понятия о </a:t>
            </a:r>
            <a:r>
              <a:rPr lang="ru-RU" sz="3600" dirty="0" smtClean="0">
                <a:latin typeface="Palatino Linotype" panose="02040502050505030304" pitchFamily="18" charset="0"/>
              </a:rPr>
              <a:t>метрологии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Всемирный день метрологии: Где празднуется - Новая Сибирь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1" y="1987229"/>
            <a:ext cx="4320000" cy="2629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272" y="1952814"/>
            <a:ext cx="5084844" cy="4175270"/>
          </a:xfrm>
        </p:spPr>
        <p:txBody>
          <a:bodyPr>
            <a:normAutofit/>
          </a:bodyPr>
          <a:lstStyle/>
          <a:p>
            <a:pPr algn="just"/>
            <a:r>
              <a:rPr lang="ru-RU" altLang="ru-RU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Средство измерений - техническое средство, используемое при измерениях и имеющее нормированные метрологические характеристики.</a:t>
            </a:r>
          </a:p>
          <a:p>
            <a:pPr algn="just"/>
            <a:r>
              <a:rPr lang="ru-RU" altLang="ru-RU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altLang="ru-RU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измерения - это значение физической величины, найденное опытным путем.</a:t>
            </a:r>
          </a:p>
          <a:p>
            <a:pPr algn="just"/>
            <a:r>
              <a:rPr lang="ru-RU" altLang="ru-RU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altLang="ru-RU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физической величины представляет собой количественную оценку этой величины в виде некоторого числа принятых для нее единиц.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Метрология - 86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952814"/>
            <a:ext cx="4716378" cy="2652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6041" y="869119"/>
            <a:ext cx="4212684" cy="7467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Palatino Linotype" panose="02040502050505030304" pitchFamily="18" charset="0"/>
              </a:rPr>
              <a:t>Организационные основы </a:t>
            </a:r>
            <a:r>
              <a:rPr lang="ru-RU" sz="3600" dirty="0">
                <a:latin typeface="Palatino Linotype" panose="02040502050505030304" pitchFamily="18" charset="0"/>
              </a:rPr>
              <a:t>метрологии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9071" y="2689240"/>
            <a:ext cx="41549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Palatino Linotype" panose="02040502050505030304" pitchFamily="18" charset="0"/>
              </a:rPr>
              <a:t>К организационной основе метрологии относится метрологическая служба Республики </a:t>
            </a:r>
            <a:r>
              <a:rPr lang="ru-RU" sz="2000" dirty="0" smtClean="0">
                <a:latin typeface="Palatino Linotype" panose="02040502050505030304" pitchFamily="18" charset="0"/>
              </a:rPr>
              <a:t>Казахстан (см. рисунок)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885" y="262914"/>
            <a:ext cx="7095240" cy="59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33975" y="448092"/>
            <a:ext cx="61150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Постановлением Правительства Республики Казахстан от 1 ноября 1996 года № 1342 создано Республиканское государственное предприятие на праве хозяйственного ведения «Казахстанский институт метрологии» Комитета по техническому регулированию и метрологии Министерства индустрии и новых технологий Республики Казахстан (далее – РГП «</a:t>
            </a:r>
            <a:r>
              <a:rPr lang="ru-RU" sz="2000" dirty="0" err="1">
                <a:latin typeface="Palatino Linotype" panose="02040502050505030304" pitchFamily="18" charset="0"/>
              </a:rPr>
              <a:t>КазИнМетр</a:t>
            </a:r>
            <a:r>
              <a:rPr lang="ru-RU" sz="2000" dirty="0">
                <a:latin typeface="Palatino Linotype" panose="02040502050505030304" pitchFamily="18" charset="0"/>
              </a:rPr>
              <a:t>») и является единственным институтом по метрологии в Республике Казахстан для выполнения задач по усовершенствованию технической (эталонной) базы и гармонизации нормативных документов по метрологии для обеспечения единства измерений с международными требованиями, техническому обследованию организаций при их аккредитации по метрологии, подготовке и повышению квалификации кадров в этой сфере </a:t>
            </a:r>
          </a:p>
        </p:txBody>
      </p:sp>
      <p:pic>
        <p:nvPicPr>
          <p:cNvPr id="3074" name="Picture 2" descr="Метрология фон - 2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56" y="655403"/>
            <a:ext cx="4032994" cy="2687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050" y="824644"/>
            <a:ext cx="10012679" cy="51951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Palatino Linotype" panose="02040502050505030304" pitchFamily="18" charset="0"/>
              </a:rPr>
              <a:t>Государственная метрологическая служба </a:t>
            </a:r>
            <a:r>
              <a:rPr lang="ru-RU" sz="1800" dirty="0">
                <a:latin typeface="Palatino Linotype" panose="02040502050505030304" pitchFamily="18" charset="0"/>
              </a:rPr>
              <a:t>(ГМС) несет ответственность за метрологическое обеспечение измерений в стране </a:t>
            </a:r>
            <a:r>
              <a:rPr lang="ru-RU" sz="1800" dirty="0" smtClean="0">
                <a:latin typeface="Palatino Linotype" panose="02040502050505030304" pitchFamily="18" charset="0"/>
              </a:rPr>
              <a:t>на межрегиональном </a:t>
            </a:r>
            <a:r>
              <a:rPr lang="ru-RU" sz="1800" dirty="0">
                <a:latin typeface="Palatino Linotype" panose="02040502050505030304" pitchFamily="18" charset="0"/>
              </a:rPr>
              <a:t>и межотраслевом уровне и осуществляет государственный метрологический контроль и надзор</a:t>
            </a:r>
            <a:r>
              <a:rPr lang="ru-RU" sz="1800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Palatino Linotype" panose="02040502050505030304" pitchFamily="18" charset="0"/>
              </a:rPr>
              <a:t> </a:t>
            </a:r>
            <a:r>
              <a:rPr lang="ru-RU" sz="1800" b="1" dirty="0">
                <a:latin typeface="Palatino Linotype" panose="02040502050505030304" pitchFamily="18" charset="0"/>
              </a:rPr>
              <a:t>Государственная служба времени и частоты </a:t>
            </a:r>
            <a:r>
              <a:rPr lang="ru-RU" sz="1800" dirty="0">
                <a:latin typeface="Palatino Linotype" panose="02040502050505030304" pitchFamily="18" charset="0"/>
              </a:rPr>
              <a:t>(ГСВЧ) осуществляет межрегиональную и межотраслевую координацию и выполняет работы, направленные на обеспечение единства измерений времени и частоты и определение параметров вращения Земли. </a:t>
            </a:r>
            <a:endParaRPr lang="ru-RU" sz="1800" dirty="0" smtClean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Palatino Linotype" panose="02040502050505030304" pitchFamily="18" charset="0"/>
              </a:rPr>
              <a:t>Государственная </a:t>
            </a:r>
            <a:r>
              <a:rPr lang="ru-RU" sz="1800" b="1" dirty="0">
                <a:latin typeface="Palatino Linotype" panose="02040502050505030304" pitchFamily="18" charset="0"/>
              </a:rPr>
              <a:t>служба стандартных образцов состава и свойств веществ и материалов </a:t>
            </a:r>
            <a:r>
              <a:rPr lang="ru-RU" sz="1800" dirty="0">
                <a:latin typeface="Palatino Linotype" panose="02040502050505030304" pitchFamily="18" charset="0"/>
              </a:rPr>
              <a:t>(ГССО) осуществляет межрегиональную и межотраслевую координацию и обеспечивает выполнение работ, связанных с разработкой и внедрением стандартных образцов состава и свойств веществ и материалов.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122" name="Picture 2" descr="Госслужба: лучшие вузы и факультеты для будущих госслужащи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8" b="8824"/>
          <a:stretch/>
        </p:blipFill>
        <p:spPr bwMode="auto">
          <a:xfrm>
            <a:off x="1555750" y="3952875"/>
            <a:ext cx="9000000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6800" y="1019592"/>
            <a:ext cx="101155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Государственная служба стандартных справочных данных о физических константах и свойствах веществ и материалов (ГСССД) осуществляет межрегиональную и межотраслевую координацию и обеспечивает выполнение работ, связанных с разработкой и внедрением стандартных справочных данных о физических константах и свойствах веществ и материалов.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Метрологическая </a:t>
            </a:r>
            <a:r>
              <a:rPr lang="ru-RU" sz="2000" dirty="0">
                <a:latin typeface="Palatino Linotype" panose="02040502050505030304" pitchFamily="18" charset="0"/>
              </a:rPr>
              <a:t>служба государственного органа управления - служба, выполняющая работы по обеспечению единства измерений и осуществляющая метрологический надзор и контроль в пределах данного министерства (ведомства).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Метрологическая </a:t>
            </a:r>
            <a:r>
              <a:rPr lang="ru-RU" sz="2000" dirty="0">
                <a:latin typeface="Palatino Linotype" panose="02040502050505030304" pitchFamily="18" charset="0"/>
              </a:rPr>
              <a:t>служба юридического лица - служба, выполняющая работы по обеспечению единства измерений и осуществляющая метрологический контроль на данном предприятии (в организации). </a:t>
            </a:r>
          </a:p>
        </p:txBody>
      </p:sp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3950" y="2318861"/>
            <a:ext cx="43719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Комитет по техническому регулированию и метрологии Министерства по инновациям и развитию Республики Казахстан (КТРМ) осуществляет государственное управление деятельностью по обеспечению единства измерений в РК.</a:t>
            </a:r>
          </a:p>
        </p:txBody>
      </p:sp>
      <p:pic>
        <p:nvPicPr>
          <p:cNvPr id="8" name="Picture 2" descr="Об итогах деятельности Комитета за первое полугодие 2021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28600"/>
            <a:ext cx="4429125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2024" y="857190"/>
            <a:ext cx="601980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Основные задачи КТРМ в области </a:t>
            </a:r>
            <a:r>
              <a:rPr lang="ru-RU" sz="2000" dirty="0" smtClean="0">
                <a:latin typeface="Palatino Linotype" panose="02040502050505030304" pitchFamily="18" charset="0"/>
              </a:rPr>
              <a:t>метрологии:</a:t>
            </a:r>
          </a:p>
          <a:p>
            <a:pPr algn="just"/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1</a:t>
            </a:r>
            <a:r>
              <a:rPr lang="ru-RU" sz="2000" dirty="0">
                <a:latin typeface="Palatino Linotype" panose="02040502050505030304" pitchFamily="18" charset="0"/>
              </a:rPr>
              <a:t>) формирует и реализует государственную политику по обеспечению единства измерений;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2</a:t>
            </a:r>
            <a:r>
              <a:rPr lang="ru-RU" sz="2000" dirty="0">
                <a:latin typeface="Palatino Linotype" panose="02040502050505030304" pitchFamily="18" charset="0"/>
              </a:rPr>
              <a:t>) осуществляет координацию деятельности метрологической службы Республики Казахстан;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3</a:t>
            </a:r>
            <a:r>
              <a:rPr lang="ru-RU" sz="2000" dirty="0">
                <a:latin typeface="Palatino Linotype" panose="02040502050505030304" pitchFamily="18" charset="0"/>
              </a:rPr>
              <a:t>) устанавливает единицы величин, допускаемые к применению;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4</a:t>
            </a:r>
            <a:r>
              <a:rPr lang="ru-RU" sz="2000" dirty="0">
                <a:latin typeface="Palatino Linotype" panose="02040502050505030304" pitchFamily="18" charset="0"/>
              </a:rPr>
              <a:t>) организует проведение фундаментальных исследований в области метрологии;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2000" dirty="0" smtClean="0">
                <a:latin typeface="Palatino Linotype" panose="02040502050505030304" pitchFamily="18" charset="0"/>
              </a:rPr>
              <a:t>5</a:t>
            </a:r>
            <a:r>
              <a:rPr lang="ru-RU" sz="2000" dirty="0">
                <a:latin typeface="Palatino Linotype" panose="02040502050505030304" pitchFamily="18" charset="0"/>
              </a:rPr>
              <a:t>) устанавливает правила создания, утверждения, хранения и применения государственных эталонов единиц величин, совершенствует эталонную базу единиц величин Республики Казахстан; </a:t>
            </a:r>
          </a:p>
        </p:txBody>
      </p:sp>
      <p:pic>
        <p:nvPicPr>
          <p:cNvPr id="6" name="Picture 2" descr="Национальный Рейтинг Мэров (Июнь-Июль, 2023) | Национальный рейт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22" y="1817687"/>
            <a:ext cx="4394908" cy="2325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7181B8"/>
      </a:accent1>
      <a:accent2>
        <a:srgbClr val="28C4CC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</TotalTime>
  <Words>669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Palatino Linotype</vt:lpstr>
      <vt:lpstr>Times New Roman</vt:lpstr>
      <vt:lpstr>Ретро</vt:lpstr>
      <vt:lpstr>Дисциплина «Современные аспекты развития метрологии»</vt:lpstr>
      <vt:lpstr>Основные понятия о метрологии</vt:lpstr>
      <vt:lpstr>Презентация PowerPoint</vt:lpstr>
      <vt:lpstr>Организационные основы метрологии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Darkhan Yerezhep</cp:lastModifiedBy>
  <cp:revision>17</cp:revision>
  <dcterms:created xsi:type="dcterms:W3CDTF">2023-10-17T14:13:00Z</dcterms:created>
  <dcterms:modified xsi:type="dcterms:W3CDTF">2023-10-18T14:17:13Z</dcterms:modified>
</cp:coreProperties>
</file>