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58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28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56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48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41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2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30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90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71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38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7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80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7251" y="1727067"/>
            <a:ext cx="9144000" cy="1300163"/>
          </a:xfrm>
        </p:spPr>
        <p:txBody>
          <a:bodyPr>
            <a:noAutofit/>
          </a:bodyPr>
          <a:lstStyle/>
          <a:p>
            <a:pPr algn="ctr"/>
            <a:r>
              <a:rPr lang="ru-RU" sz="2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Дисциплина «Современные </a:t>
            </a:r>
            <a:r>
              <a:rPr lang="ru-RU" sz="2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аспекты развития </a:t>
            </a:r>
            <a:r>
              <a:rPr lang="ru-RU" sz="2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метрологии»</a:t>
            </a:r>
            <a:endParaRPr lang="ru-RU" sz="28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5776" y="5019350"/>
            <a:ext cx="6424699" cy="495625"/>
          </a:xfrm>
        </p:spPr>
        <p:txBody>
          <a:bodyPr>
            <a:normAutofit/>
          </a:bodyPr>
          <a:lstStyle/>
          <a:p>
            <a:r>
              <a:rPr lang="ru-RU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Ассоц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 проф., к.т.н., </a:t>
            </a:r>
            <a:r>
              <a:rPr lang="en-US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PhD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kk-KZ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Ережеп Д.Е.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4753" t="57868" r="61514" b="32725"/>
          <a:stretch/>
        </p:blipFill>
        <p:spPr bwMode="auto">
          <a:xfrm>
            <a:off x="3969251" y="157786"/>
            <a:ext cx="4320000" cy="9630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018903" y="3418084"/>
            <a:ext cx="10136777" cy="847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Лекция 3</a:t>
            </a:r>
            <a:r>
              <a:rPr lang="ru-RU" sz="1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. Правовые основы </a:t>
            </a:r>
            <a:r>
              <a:rPr lang="ru-RU" sz="1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метрологической деятельности. Правовые основы обеспечения </a:t>
            </a:r>
            <a:r>
              <a:rPr lang="ru-RU" sz="1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единства измерений, основные </a:t>
            </a:r>
            <a:r>
              <a:rPr lang="ru-RU" sz="1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положения Закона </a:t>
            </a:r>
            <a:r>
              <a:rPr lang="ru-RU" sz="1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РК “</a:t>
            </a:r>
            <a:r>
              <a:rPr lang="ru-RU" sz="1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Об обеспечении </a:t>
            </a:r>
            <a:r>
              <a:rPr lang="ru-RU" sz="1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единства измерений”.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81251" y="112082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Институт Энергетики и 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Машиностроения</a:t>
            </a:r>
            <a:endParaRPr lang="ru-RU" sz="1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Кафедра Стандартизации</a:t>
            </a:r>
            <a:r>
              <a:rPr lang="ru-RU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,</a:t>
            </a:r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С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ертификации </a:t>
            </a:r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и 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Метрологии</a:t>
            </a:r>
            <a:endParaRPr lang="ru-RU" sz="1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131177" y="5905829"/>
            <a:ext cx="4803274" cy="495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d.yerezhep@satbayev.university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1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468100" y="6324600"/>
            <a:ext cx="58102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10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49531" y="419925"/>
            <a:ext cx="1031856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Palatino Linotype" panose="02040502050505030304" pitchFamily="18" charset="0"/>
              </a:rPr>
              <a:t>Единство измерений - состояние измерений, при котором их результаты выражены в узаконенных единицах величин и погрешности измерений находятся в установленных границах с заданной вероятностью. Данное определение дано в Законе РК «Об обеспечении единства измерений», принятом 07.06.2000 г. </a:t>
            </a:r>
            <a:endParaRPr lang="ru-RU" dirty="0" smtClean="0">
              <a:latin typeface="Palatino Linotype" panose="02040502050505030304" pitchFamily="18" charset="0"/>
            </a:endParaRPr>
          </a:p>
          <a:p>
            <a:pPr algn="just"/>
            <a:endParaRPr lang="ru-RU" dirty="0">
              <a:latin typeface="Palatino Linotype" panose="02040502050505030304" pitchFamily="18" charset="0"/>
            </a:endParaRPr>
          </a:p>
          <a:p>
            <a:pPr algn="just"/>
            <a:r>
              <a:rPr lang="ru-RU" dirty="0" smtClean="0">
                <a:latin typeface="Palatino Linotype" panose="02040502050505030304" pitchFamily="18" charset="0"/>
              </a:rPr>
              <a:t>Государственная </a:t>
            </a:r>
            <a:r>
              <a:rPr lang="ru-RU" dirty="0">
                <a:latin typeface="Palatino Linotype" panose="02040502050505030304" pitchFamily="18" charset="0"/>
              </a:rPr>
              <a:t>система обеспечения единства измерений (ГСИ) — совокупность объектов, органов государственного управления, физических и юридических лиц, осуществляющих в пределах своей компетенции работы в области обеспечения единства измерений. Деятельность по обеспечению единства измерения направлена на охрану прав и законных интересов граждан, установленного правопорядка и экономики путем защиты от отрицательных последствий недостоверных результатов измерений во всех сферах жизни общества на основе конституционных норм, законов, постановлений Правительства РК и нормативных документов (НД). Обеспечение единства измерений в стране осуществляется: - на государственном уровне; - на уровне государственных органов исполнительной власти; - на уровне юридических лиц. </a:t>
            </a:r>
            <a:endParaRPr lang="ru-RU" dirty="0" smtClean="0">
              <a:latin typeface="Palatino Linotype" panose="02040502050505030304" pitchFamily="18" charset="0"/>
            </a:endParaRPr>
          </a:p>
          <a:p>
            <a:pPr algn="just"/>
            <a:r>
              <a:rPr lang="ru-RU" dirty="0" smtClean="0">
                <a:latin typeface="Palatino Linotype" panose="02040502050505030304" pitchFamily="18" charset="0"/>
              </a:rPr>
              <a:t>Цель </a:t>
            </a:r>
            <a:r>
              <a:rPr lang="ru-RU" dirty="0">
                <a:latin typeface="Palatino Linotype" panose="02040502050505030304" pitchFamily="18" charset="0"/>
              </a:rPr>
              <a:t>Государственной системы обеспечения единства измерений - создание общегосударственных правовых, нормативных, организационных, технических и экономических условий для решения задач по обеспечению единства измерений и предоставление всем субъектам деятельности возможности оценивать правильность выполняемых измерений.</a:t>
            </a:r>
          </a:p>
        </p:txBody>
      </p:sp>
    </p:spTree>
    <p:extLst>
      <p:ext uri="{BB962C8B-B14F-4D97-AF65-F5344CB8AC3E}">
        <p14:creationId xmlns:p14="http://schemas.microsoft.com/office/powerpoint/2010/main" val="409821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9142" y="2367468"/>
            <a:ext cx="6897189" cy="1450757"/>
          </a:xfrm>
        </p:spPr>
        <p:txBody>
          <a:bodyPr/>
          <a:lstStyle/>
          <a:p>
            <a:r>
              <a:rPr lang="ru-RU" dirty="0" smtClean="0"/>
              <a:t>СПАСИБО ЗА ВНИМАНИЕ! 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119499" y="5109758"/>
            <a:ext cx="6424699" cy="4956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i="1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Ассоц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 проф., к.т.н., </a:t>
            </a:r>
            <a:r>
              <a:rPr lang="en-US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PhD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kk-KZ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Ережеп Д.Е.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986099" y="5605383"/>
            <a:ext cx="4803274" cy="495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d.yerezhep@satbayev.university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026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5212" y="1815737"/>
            <a:ext cx="3553096" cy="3660074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latin typeface="Palatino Linotype" panose="02040502050505030304" pitchFamily="18" charset="0"/>
              </a:rPr>
              <a:t>Республике Казахстан деятельность в области метрологии регулируется Законом </a:t>
            </a:r>
            <a:r>
              <a:rPr lang="ru-RU" dirty="0" smtClean="0">
                <a:latin typeface="Palatino Linotype" panose="02040502050505030304" pitchFamily="18" charset="0"/>
              </a:rPr>
              <a:t>- Об </a:t>
            </a:r>
            <a:r>
              <a:rPr lang="ru-RU" dirty="0">
                <a:latin typeface="Palatino Linotype" panose="02040502050505030304" pitchFamily="18" charset="0"/>
              </a:rPr>
              <a:t>обеспечении единства </a:t>
            </a:r>
            <a:r>
              <a:rPr lang="ru-RU" dirty="0" smtClean="0">
                <a:latin typeface="Palatino Linotype" panose="02040502050505030304" pitchFamily="18" charset="0"/>
              </a:rPr>
              <a:t>измерении </a:t>
            </a:r>
            <a:r>
              <a:rPr lang="ru-RU" dirty="0">
                <a:latin typeface="Palatino Linotype" panose="02040502050505030304" pitchFamily="18" charset="0"/>
              </a:rPr>
              <a:t>от 2000 года, устанавливающим правовые, экономические и организационные основы обеспечения единства измерений. Закон направлен на защиту прав и законных интересов граждан и экономики Республики Казахстан от последствий недостоверных результатов измерений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smtClean="0">
                <a:solidFill>
                  <a:schemeClr val="tx1"/>
                </a:solidFill>
                <a:latin typeface="Palatino Linotype" panose="02040502050505030304" pitchFamily="18" charset="0"/>
              </a:rPr>
              <a:t>2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5" name="Picture 2" descr="Государственная система обеспечения единства измерений (ГСИ) by Yryszhan  Zhaimanova on Prezi Ne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387" y="1722960"/>
            <a:ext cx="6667500" cy="37528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61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3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33985" y="448551"/>
            <a:ext cx="45598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Palatino Linotype" panose="02040502050505030304" pitchFamily="18" charset="0"/>
              </a:rPr>
              <a:t>До 2000 г. по существу </a:t>
            </a:r>
            <a:r>
              <a:rPr lang="ru-RU" sz="2000" b="1" dirty="0">
                <a:latin typeface="Palatino Linotype" panose="02040502050505030304" pitchFamily="18" charset="0"/>
              </a:rPr>
              <a:t>не было </a:t>
            </a:r>
            <a:r>
              <a:rPr lang="ru-RU" sz="2000" dirty="0">
                <a:latin typeface="Palatino Linotype" panose="02040502050505030304" pitchFamily="18" charset="0"/>
              </a:rPr>
              <a:t>законодательных норм в области метрологии. Правовые нормы устанавливались постановлениями Правительства. По сравнению с положениями этих постановлений Закон установил немало нововведений - от терминологии до лицензирования метрологической деятельности в стране. Установлено четкое разделение функций государственного метрологического контроля и государственного метрологического надзора; пересмотрены правила калибровки, введена добровольная сертификация средств измерений и др. </a:t>
            </a:r>
          </a:p>
        </p:txBody>
      </p:sp>
      <p:pic>
        <p:nvPicPr>
          <p:cNvPr id="6" name="Picture 2" descr="Государственный метрологический контроль и надзор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18"/>
          <a:stretch/>
        </p:blipFill>
        <p:spPr bwMode="auto">
          <a:xfrm>
            <a:off x="346563" y="1767899"/>
            <a:ext cx="6687422" cy="399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7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4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0344" y="1294958"/>
            <a:ext cx="890886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Palatino Linotype" panose="02040502050505030304" pitchFamily="18" charset="0"/>
              </a:rPr>
              <a:t>Цели Закона состоят в следующем: </a:t>
            </a:r>
            <a:endParaRPr lang="ru-RU" sz="2000" dirty="0" smtClean="0">
              <a:latin typeface="Palatino Linotype" panose="02040502050505030304" pitchFamily="18" charset="0"/>
            </a:endParaRPr>
          </a:p>
          <a:p>
            <a:pPr algn="just"/>
            <a:endParaRPr lang="ru-RU" sz="2000" dirty="0" smtClean="0">
              <a:latin typeface="Palatino Linotype" panose="0204050205050503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latin typeface="Palatino Linotype" panose="02040502050505030304" pitchFamily="18" charset="0"/>
              </a:rPr>
              <a:t>защита </a:t>
            </a:r>
            <a:r>
              <a:rPr lang="ru-RU" sz="2000" dirty="0">
                <a:latin typeface="Palatino Linotype" panose="02040502050505030304" pitchFamily="18" charset="0"/>
              </a:rPr>
              <a:t>интересов граждан и экономики Республики Казахстан от последствий недостоверных результатов измерений; </a:t>
            </a:r>
            <a:endParaRPr lang="ru-RU" sz="2000" dirty="0" smtClean="0">
              <a:latin typeface="Palatino Linotype" panose="0204050205050503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latin typeface="Palatino Linotype" panose="02040502050505030304" pitchFamily="18" charset="0"/>
              </a:rPr>
              <a:t>- </a:t>
            </a:r>
            <a:r>
              <a:rPr lang="ru-RU" sz="2000" dirty="0">
                <a:latin typeface="Palatino Linotype" panose="02040502050505030304" pitchFamily="18" charset="0"/>
              </a:rPr>
              <a:t>обеспечение безопасности и качества отечественной и импортируемой продукции, процессов (работ) и услуг; </a:t>
            </a:r>
            <a:endParaRPr lang="ru-RU" sz="2000" dirty="0" smtClean="0">
              <a:latin typeface="Palatino Linotype" panose="0204050205050503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latin typeface="Palatino Linotype" panose="02040502050505030304" pitchFamily="18" charset="0"/>
              </a:rPr>
              <a:t>- </a:t>
            </a:r>
            <a:r>
              <a:rPr lang="ru-RU" sz="2000" dirty="0">
                <a:latin typeface="Palatino Linotype" panose="02040502050505030304" pitchFamily="18" charset="0"/>
              </a:rPr>
              <a:t>обеспечение достоверного учета всех видов материальных и энергетических ресурсов; </a:t>
            </a:r>
            <a:endParaRPr lang="ru-RU" sz="2000" dirty="0" smtClean="0">
              <a:latin typeface="Palatino Linotype" panose="0204050205050503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latin typeface="Palatino Linotype" panose="02040502050505030304" pitchFamily="18" charset="0"/>
              </a:rPr>
              <a:t>- </a:t>
            </a:r>
            <a:r>
              <a:rPr lang="ru-RU" sz="2000" dirty="0">
                <a:latin typeface="Palatino Linotype" panose="02040502050505030304" pitchFamily="18" charset="0"/>
              </a:rPr>
              <a:t>обеспечение достоверности измерений при фундаментальных исследованиях и научных разработках; </a:t>
            </a:r>
            <a:endParaRPr lang="ru-RU" sz="2000" dirty="0" smtClean="0">
              <a:latin typeface="Palatino Linotype" panose="0204050205050503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latin typeface="Palatino Linotype" panose="02040502050505030304" pitchFamily="18" charset="0"/>
              </a:rPr>
              <a:t>- </a:t>
            </a:r>
            <a:r>
              <a:rPr lang="ru-RU" sz="2000" dirty="0">
                <a:latin typeface="Palatino Linotype" panose="02040502050505030304" pitchFamily="18" charset="0"/>
              </a:rPr>
              <a:t>обеспечение достоверных результатов измерений при диагностике и лечении заболеваний, контроле безопасности условий труда и быта людей, обеспечении безопасности движения, охране окружающей среды.</a:t>
            </a:r>
          </a:p>
        </p:txBody>
      </p:sp>
    </p:spTree>
    <p:extLst>
      <p:ext uri="{BB962C8B-B14F-4D97-AF65-F5344CB8AC3E}">
        <p14:creationId xmlns:p14="http://schemas.microsoft.com/office/powerpoint/2010/main" val="82148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5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777" y="1360604"/>
            <a:ext cx="64922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Palatino Linotype" panose="02040502050505030304" pitchFamily="18" charset="0"/>
              </a:rPr>
              <a:t>Особенность Закона в отличие от зарубежных законодательных положений по метрологии заключается в том, что, несмотря на основные сферы его приложения: торговля, здравоохранение, защита окружающей среды, внешнеэкономическая деятельность, - он распространяется на некоторые области производства в части калибровки средств измерений метрологическими службами юридических лиц с использованием эталонов, соподчиненных государственным эталонам единиц величин. Закон предоставляет право аккредитованным метрологическим службам юридических лиц выдавать сертификаты о калибровке от имени органов и организаций, которые их аккредитовали.</a:t>
            </a:r>
          </a:p>
        </p:txBody>
      </p:sp>
      <p:pic>
        <p:nvPicPr>
          <p:cNvPr id="5" name="Picture 2" descr="В Казахстане расширили список зарубежных вузов для учебы по &quot;Болашаку&quot; ᐈ  новость от 12:09, 13 сентября 2023 на zakon.kz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01"/>
          <a:stretch/>
        </p:blipFill>
        <p:spPr bwMode="auto">
          <a:xfrm>
            <a:off x="7684861" y="320041"/>
            <a:ext cx="3908969" cy="4286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9608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8987" y="1129444"/>
            <a:ext cx="5369379" cy="51951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dirty="0">
                <a:latin typeface="Palatino Linotype" panose="02040502050505030304" pitchFamily="18" charset="0"/>
              </a:rPr>
              <a:t>Основные статьи Закона устанавливают</a:t>
            </a:r>
            <a:r>
              <a:rPr lang="ru-RU" b="1" dirty="0" smtClean="0">
                <a:latin typeface="Palatino Linotype" panose="02040502050505030304" pitchFamily="18" charset="0"/>
              </a:rPr>
              <a:t>:</a:t>
            </a:r>
          </a:p>
          <a:p>
            <a:pPr marL="0" indent="0" algn="just">
              <a:buNone/>
            </a:pPr>
            <a:endParaRPr lang="ru-RU" b="1" dirty="0">
              <a:latin typeface="Palatino Linotype" panose="0204050205050503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Palatino Linotype" panose="02040502050505030304" pitchFamily="18" charset="0"/>
              </a:rPr>
              <a:t>- организационную структуру государственного управления</a:t>
            </a:r>
          </a:p>
          <a:p>
            <a:pPr marL="0" indent="0" algn="just">
              <a:buNone/>
            </a:pPr>
            <a:r>
              <a:rPr lang="ru-RU" b="1" dirty="0">
                <a:latin typeface="Palatino Linotype" panose="02040502050505030304" pitchFamily="18" charset="0"/>
              </a:rPr>
              <a:t>обеспечением единства измерений;</a:t>
            </a:r>
          </a:p>
          <a:p>
            <a:pPr marL="0" indent="0" algn="just">
              <a:buNone/>
            </a:pPr>
            <a:r>
              <a:rPr lang="ru-RU" b="1" dirty="0">
                <a:latin typeface="Palatino Linotype" panose="02040502050505030304" pitchFamily="18" charset="0"/>
              </a:rPr>
              <a:t>- нормативные документы по обеспечению единства измерений;</a:t>
            </a:r>
          </a:p>
          <a:p>
            <a:pPr marL="0" indent="0" algn="just">
              <a:buNone/>
            </a:pPr>
            <a:r>
              <a:rPr lang="ru-RU" b="1" dirty="0">
                <a:latin typeface="Palatino Linotype" panose="02040502050505030304" pitchFamily="18" charset="0"/>
              </a:rPr>
              <a:t>- единицы величин и государственные эталоны единиц величин;</a:t>
            </a:r>
          </a:p>
          <a:p>
            <a:pPr marL="0" indent="0" algn="just">
              <a:buNone/>
            </a:pPr>
            <a:r>
              <a:rPr lang="ru-RU" b="1" dirty="0">
                <a:latin typeface="Palatino Linotype" panose="02040502050505030304" pitchFamily="18" charset="0"/>
              </a:rPr>
              <a:t>- средства и методики измерений.</a:t>
            </a:r>
            <a:endParaRPr lang="ru-RU" dirty="0">
              <a:latin typeface="Palatino Linotype" panose="0204050205050503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6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098" name="Picture 2" descr="Закон РК «О фонде компенсации потерпевшим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668" y="437113"/>
            <a:ext cx="4709809" cy="28939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295" endPos="92000" dist="1016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17104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7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75656" y="1901208"/>
            <a:ext cx="101759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Palatino Linotype" panose="02040502050505030304" pitchFamily="18" charset="0"/>
              </a:rPr>
              <a:t>Закон определяет Государственную метрологическую службу и другие службы обеспечения единства измерений, метрологические службы государственных органов управления и юридических лиц, а также виды и сферы распределения государственного метрологического контроля и надзора. Отдельные статьи Закона содержат положения по калибровке и сертификации средств измерений и устанавливают виды ответственности за нарушение Закона</a:t>
            </a:r>
            <a:r>
              <a:rPr lang="ru-RU" sz="2000" dirty="0" smtClean="0">
                <a:latin typeface="Palatino Linotype" panose="02040502050505030304" pitchFamily="18" charset="0"/>
              </a:rPr>
              <a:t>.</a:t>
            </a:r>
          </a:p>
          <a:p>
            <a:pPr algn="just"/>
            <a:endParaRPr lang="ru-RU" sz="2000" dirty="0" smtClean="0">
              <a:latin typeface="Palatino Linotype" panose="02040502050505030304" pitchFamily="18" charset="0"/>
            </a:endParaRPr>
          </a:p>
          <a:p>
            <a:pPr algn="just"/>
            <a:r>
              <a:rPr lang="ru-RU" sz="2000" dirty="0">
                <a:latin typeface="Palatino Linotype" panose="02040502050505030304" pitchFamily="18" charset="0"/>
              </a:rPr>
              <a:t>Современный этап развития экономики в РК вызывает трудности </a:t>
            </a:r>
            <a:r>
              <a:rPr lang="ru-RU" sz="2000" dirty="0" smtClean="0">
                <a:latin typeface="Palatino Linotype" panose="02040502050505030304" pitchFamily="18" charset="0"/>
              </a:rPr>
              <a:t>в реализации </a:t>
            </a:r>
            <a:r>
              <a:rPr lang="ru-RU" sz="2000" dirty="0">
                <a:latin typeface="Palatino Linotype" panose="02040502050505030304" pitchFamily="18" charset="0"/>
              </a:rPr>
              <a:t>некоторых положений Закона (например, касающихся </a:t>
            </a:r>
            <a:r>
              <a:rPr lang="ru-RU" sz="2000" dirty="0" smtClean="0">
                <a:latin typeface="Palatino Linotype" panose="02040502050505030304" pitchFamily="18" charset="0"/>
              </a:rPr>
              <a:t>поверки и </a:t>
            </a:r>
            <a:r>
              <a:rPr lang="ru-RU" sz="2000" dirty="0">
                <a:latin typeface="Palatino Linotype" panose="02040502050505030304" pitchFamily="18" charset="0"/>
              </a:rPr>
              <a:t>аккредитации соответствующих служб на право поверки, а </a:t>
            </a:r>
            <a:r>
              <a:rPr lang="ru-RU" sz="2000" dirty="0" smtClean="0">
                <a:latin typeface="Palatino Linotype" panose="02040502050505030304" pitchFamily="18" charset="0"/>
              </a:rPr>
              <a:t>также утверждения </a:t>
            </a:r>
            <a:r>
              <a:rPr lang="ru-RU" sz="2000" dirty="0">
                <a:latin typeface="Palatino Linotype" panose="02040502050505030304" pitchFamily="18" charset="0"/>
              </a:rPr>
              <a:t>типа средств измерений), в связи с чем </a:t>
            </a:r>
            <a:r>
              <a:rPr lang="ru-RU" sz="2000" dirty="0" smtClean="0">
                <a:latin typeface="Palatino Linotype" panose="02040502050505030304" pitchFamily="18" charset="0"/>
              </a:rPr>
              <a:t>требуются дальнейшее </a:t>
            </a:r>
            <a:r>
              <a:rPr lang="ru-RU" sz="2000" dirty="0">
                <a:latin typeface="Palatino Linotype" panose="02040502050505030304" pitchFamily="18" charset="0"/>
              </a:rPr>
              <a:t>совершенствование, актуализация, </a:t>
            </a:r>
            <a:r>
              <a:rPr lang="ru-RU" sz="2000" dirty="0" smtClean="0">
                <a:latin typeface="Palatino Linotype" panose="02040502050505030304" pitchFamily="18" charset="0"/>
              </a:rPr>
              <a:t>конкретизация законодательных </a:t>
            </a:r>
            <a:r>
              <a:rPr lang="ru-RU" sz="2000" dirty="0">
                <a:latin typeface="Palatino Linotype" panose="02040502050505030304" pitchFamily="18" charset="0"/>
              </a:rPr>
              <a:t>положений.</a:t>
            </a:r>
          </a:p>
        </p:txBody>
      </p:sp>
    </p:spTree>
    <p:extLst>
      <p:ext uri="{BB962C8B-B14F-4D97-AF65-F5344CB8AC3E}">
        <p14:creationId xmlns:p14="http://schemas.microsoft.com/office/powerpoint/2010/main" val="391447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8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97726" y="1846277"/>
            <a:ext cx="998002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Palatino Linotype" panose="02040502050505030304" pitchFamily="18" charset="0"/>
              </a:rPr>
              <a:t>Закон «Об обеспечении единства измерений» укрепляет правовую базу для международного сотрудничества в области метрологии, принципами которого являются: </a:t>
            </a:r>
            <a:endParaRPr lang="ru-RU" sz="2000" dirty="0" smtClean="0">
              <a:latin typeface="Palatino Linotype" panose="02040502050505030304" pitchFamily="18" charset="0"/>
            </a:endParaRPr>
          </a:p>
          <a:p>
            <a:endParaRPr lang="ru-RU" sz="2000" dirty="0" smtClean="0"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Palatino Linotype" panose="02040502050505030304" pitchFamily="18" charset="0"/>
              </a:rPr>
              <a:t>поддержка </a:t>
            </a:r>
            <a:r>
              <a:rPr lang="ru-RU" sz="2000" dirty="0">
                <a:latin typeface="Palatino Linotype" panose="02040502050505030304" pitchFamily="18" charset="0"/>
              </a:rPr>
              <a:t>приоритетов международных договорных обязательств; </a:t>
            </a:r>
            <a:endParaRPr lang="ru-RU" sz="2000" dirty="0" smtClean="0"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Palatino Linotype" panose="02040502050505030304" pitchFamily="18" charset="0"/>
              </a:rPr>
              <a:t>содействие </a:t>
            </a:r>
            <a:r>
              <a:rPr lang="ru-RU" sz="2000" dirty="0">
                <a:latin typeface="Palatino Linotype" panose="02040502050505030304" pitchFamily="18" charset="0"/>
              </a:rPr>
              <a:t>процессам присоединения РК к ГАТТ/ВТО; </a:t>
            </a:r>
            <a:endParaRPr lang="ru-RU" sz="2000" dirty="0" smtClean="0"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Palatino Linotype" panose="02040502050505030304" pitchFamily="18" charset="0"/>
              </a:rPr>
              <a:t>сохранение </a:t>
            </a:r>
            <a:r>
              <a:rPr lang="ru-RU" sz="2000" dirty="0">
                <a:latin typeface="Palatino Linotype" panose="02040502050505030304" pitchFamily="18" charset="0"/>
              </a:rPr>
              <a:t>авторитета казахстанской метрологической школы в международных организациях; </a:t>
            </a:r>
            <a:endParaRPr lang="ru-RU" sz="2000" dirty="0" smtClean="0">
              <a:latin typeface="Palatino Linotype" panose="0204050205050503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Palatino Linotype" panose="02040502050505030304" pitchFamily="18" charset="0"/>
              </a:rPr>
              <a:t>создание </a:t>
            </a:r>
            <a:r>
              <a:rPr lang="ru-RU" sz="2000" dirty="0">
                <a:latin typeface="Palatino Linotype" panose="02040502050505030304" pitchFamily="18" charset="0"/>
              </a:rPr>
              <a:t>условий для взаимного признания результатов испытаний, поверок и калибровок в целях устранения технических барьеров в двусторонних и многосторонних внешнеэкономических отношениях.</a:t>
            </a:r>
          </a:p>
        </p:txBody>
      </p:sp>
    </p:spTree>
    <p:extLst>
      <p:ext uri="{BB962C8B-B14F-4D97-AF65-F5344CB8AC3E}">
        <p14:creationId xmlns:p14="http://schemas.microsoft.com/office/powerpoint/2010/main" val="13200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9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62593" y="432975"/>
            <a:ext cx="1000614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Palatino Linotype" panose="02040502050505030304" pitchFamily="18" charset="0"/>
              </a:rPr>
              <a:t>Государственный метрологический контроль осуществляется уполномоченным органом и его территориальными подразделениями: </a:t>
            </a:r>
            <a:endParaRPr lang="ru-RU" sz="2000" dirty="0" smtClean="0">
              <a:latin typeface="Palatino Linotype" panose="02040502050505030304" pitchFamily="18" charset="0"/>
            </a:endParaRPr>
          </a:p>
          <a:p>
            <a:pPr algn="just"/>
            <a:endParaRPr lang="ru-RU" sz="2000" dirty="0">
              <a:latin typeface="Palatino Linotype" panose="02040502050505030304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000" dirty="0" smtClean="0">
                <a:latin typeface="Palatino Linotype" panose="02040502050505030304" pitchFamily="18" charset="0"/>
              </a:rPr>
              <a:t>главным </a:t>
            </a:r>
            <a:r>
              <a:rPr lang="ru-RU" sz="2000" dirty="0">
                <a:latin typeface="Palatino Linotype" panose="02040502050505030304" pitchFamily="18" charset="0"/>
              </a:rPr>
              <a:t>государственным инспектором Республики Казахстан по государственному контролю - руководитель уполномоченного органа; </a:t>
            </a:r>
            <a:endParaRPr lang="ru-RU" sz="2000" dirty="0" smtClean="0">
              <a:latin typeface="Palatino Linotype" panose="02040502050505030304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000" dirty="0" smtClean="0">
                <a:latin typeface="Palatino Linotype" panose="02040502050505030304" pitchFamily="18" charset="0"/>
              </a:rPr>
              <a:t>заместителями </a:t>
            </a:r>
            <a:r>
              <a:rPr lang="ru-RU" sz="2000" dirty="0">
                <a:latin typeface="Palatino Linotype" panose="02040502050505030304" pitchFamily="18" charset="0"/>
              </a:rPr>
              <a:t>Главного государственного инспектора Республики Казахстан по государственному контролю</a:t>
            </a:r>
            <a:r>
              <a:rPr lang="ru-RU" sz="2000" dirty="0" smtClean="0">
                <a:latin typeface="Palatino Linotype" panose="02040502050505030304" pitchFamily="18" charset="0"/>
              </a:rPr>
              <a:t>; </a:t>
            </a:r>
          </a:p>
          <a:p>
            <a:pPr marL="457200" indent="-457200" algn="just">
              <a:buAutoNum type="arabicParenR"/>
            </a:pPr>
            <a:r>
              <a:rPr lang="ru-RU" sz="2000" dirty="0" smtClean="0">
                <a:latin typeface="Palatino Linotype" panose="02040502050505030304" pitchFamily="18" charset="0"/>
              </a:rPr>
              <a:t>главными </a:t>
            </a:r>
            <a:r>
              <a:rPr lang="ru-RU" sz="2000" dirty="0">
                <a:latin typeface="Palatino Linotype" panose="02040502050505030304" pitchFamily="18" charset="0"/>
              </a:rPr>
              <a:t>государственными инспекторами областей, городов республиканского значения, столицы по государственному контролю - руководители территориальных подразделений; </a:t>
            </a:r>
            <a:endParaRPr lang="ru-RU" sz="2000" dirty="0" smtClean="0">
              <a:latin typeface="Palatino Linotype" panose="02040502050505030304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000" dirty="0" smtClean="0">
                <a:latin typeface="Palatino Linotype" panose="02040502050505030304" pitchFamily="18" charset="0"/>
              </a:rPr>
              <a:t>заместителями </a:t>
            </a:r>
            <a:r>
              <a:rPr lang="ru-RU" sz="2000" dirty="0">
                <a:latin typeface="Palatino Linotype" panose="02040502050505030304" pitchFamily="18" charset="0"/>
              </a:rPr>
              <a:t>главных государственных инспекторов областей, городов республиканского значения, столицы и городов по государственному контролю - заместители руководителей территориальных подразделений и руководители их структурных подразделений; </a:t>
            </a:r>
            <a:endParaRPr lang="ru-RU" sz="2000" dirty="0" smtClean="0">
              <a:latin typeface="Palatino Linotype" panose="02040502050505030304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000" dirty="0" smtClean="0">
                <a:latin typeface="Palatino Linotype" panose="02040502050505030304" pitchFamily="18" charset="0"/>
              </a:rPr>
              <a:t>государственными </a:t>
            </a:r>
            <a:r>
              <a:rPr lang="ru-RU" sz="2000" dirty="0">
                <a:latin typeface="Palatino Linotype" panose="02040502050505030304" pitchFamily="18" charset="0"/>
              </a:rPr>
              <a:t>инспекторами областей, городов республиканского значения, столицы и городов по государственному контролю - специалисты по государственному контролю территориальных подразделений. </a:t>
            </a:r>
          </a:p>
        </p:txBody>
      </p:sp>
    </p:spTree>
    <p:extLst>
      <p:ext uri="{BB962C8B-B14F-4D97-AF65-F5344CB8AC3E}">
        <p14:creationId xmlns:p14="http://schemas.microsoft.com/office/powerpoint/2010/main" val="128636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Другая 5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7181B8"/>
      </a:accent1>
      <a:accent2>
        <a:srgbClr val="28C4CC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163</TotalTime>
  <Words>841</Words>
  <Application>Microsoft Office PowerPoint</Application>
  <PresentationFormat>Широкоэкранный</PresentationFormat>
  <Paragraphs>55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Palatino Linotype</vt:lpstr>
      <vt:lpstr>Ретро</vt:lpstr>
      <vt:lpstr>Дисциплина «Современные аспекты развития метрологии»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аспекты развития метрологии</dc:title>
  <dc:creator>Darkhan Yerezhep</dc:creator>
  <cp:lastModifiedBy>Darkhan Yerezhep</cp:lastModifiedBy>
  <cp:revision>20</cp:revision>
  <dcterms:created xsi:type="dcterms:W3CDTF">2023-10-17T14:13:00Z</dcterms:created>
  <dcterms:modified xsi:type="dcterms:W3CDTF">2023-10-18T14:17:25Z</dcterms:modified>
</cp:coreProperties>
</file>