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«Современные </a:t>
            </a:r>
            <a:r>
              <a:rPr lang="ru-RU" sz="2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аспекты развития </a:t>
            </a:r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18903" y="3418084"/>
            <a:ext cx="10136777" cy="8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</a:t>
            </a:r>
            <a:r>
              <a:rPr lang="ru-RU" sz="1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4. </a:t>
            </a:r>
            <a:r>
              <a:rPr lang="ru-RU" sz="1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Виды метрологической деятельности, </a:t>
            </a:r>
            <a:r>
              <a:rPr lang="ru-RU" sz="1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подлежащие нормативному регулированию. Ответственность </a:t>
            </a:r>
            <a:r>
              <a:rPr lang="ru-RU" sz="1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за нарушение законодательства по </a:t>
            </a:r>
            <a:r>
              <a:rPr lang="ru-RU" sz="1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метрологии”.</a:t>
            </a:r>
            <a:endParaRPr lang="ru-RU" sz="1800" cap="all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68100" y="6324600"/>
            <a:ext cx="5810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342" y="1953460"/>
            <a:ext cx="54210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Государственный метрологический контроль и надзор (</a:t>
            </a:r>
            <a:r>
              <a:rPr lang="ru-RU" sz="2000" dirty="0" err="1">
                <a:latin typeface="Palatino Linotype" panose="02040502050505030304" pitchFamily="18" charset="0"/>
              </a:rPr>
              <a:t>ГМКиН</a:t>
            </a:r>
            <a:r>
              <a:rPr lang="ru-RU" sz="2000" dirty="0">
                <a:latin typeface="Palatino Linotype" panose="02040502050505030304" pitchFamily="18" charset="0"/>
              </a:rPr>
              <a:t>) осуществляется государственной метрологической службой с целью проверки соблюдения правил законодательной метрологии - закон РК «Об обеспечении единства измерений». Объектами </a:t>
            </a:r>
            <a:r>
              <a:rPr lang="ru-RU" sz="2000" dirty="0" err="1">
                <a:latin typeface="Palatino Linotype" panose="02040502050505030304" pitchFamily="18" charset="0"/>
              </a:rPr>
              <a:t>ГМКиН</a:t>
            </a:r>
            <a:r>
              <a:rPr lang="ru-RU" sz="2000" dirty="0">
                <a:latin typeface="Palatino Linotype" panose="02040502050505030304" pitchFamily="18" charset="0"/>
              </a:rPr>
              <a:t> являются средства измерений, эталоны, методики выполнения измерений, количество товаров, другие объекты, предусмотренные правилами законодательной метрологии.</a:t>
            </a:r>
          </a:p>
        </p:txBody>
      </p:sp>
      <p:pic>
        <p:nvPicPr>
          <p:cNvPr id="2050" name="Picture 2" descr="Государственный метрологический контроль: что может стать причиной  внеплановой проверк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2777"/>
            <a:ext cx="4381500" cy="438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2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3405" y="850656"/>
            <a:ext cx="1013677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Существуют принципы обеспечения единства измерений, к основным из которых </a:t>
            </a:r>
            <a:r>
              <a:rPr lang="ru-RU" sz="2000" dirty="0" smtClean="0">
                <a:latin typeface="Palatino Linotype" panose="02040502050505030304" pitchFamily="18" charset="0"/>
              </a:rPr>
              <a:t>относятся: </a:t>
            </a:r>
          </a:p>
          <a:p>
            <a:pPr algn="just"/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Palatino Linotype" panose="02040502050505030304" pitchFamily="18" charset="0"/>
              </a:rPr>
              <a:t>применение </a:t>
            </a:r>
            <a:r>
              <a:rPr lang="ru-RU" sz="2000" dirty="0">
                <a:latin typeface="Palatino Linotype" panose="02040502050505030304" pitchFamily="18" charset="0"/>
              </a:rPr>
              <a:t>только узаконенных единиц физических величин (ФВ);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Palatino Linotype" panose="02040502050505030304" pitchFamily="18" charset="0"/>
              </a:rPr>
              <a:t>воспроизведение </a:t>
            </a:r>
            <a:r>
              <a:rPr lang="ru-RU" sz="2000" dirty="0">
                <a:latin typeface="Palatino Linotype" panose="02040502050505030304" pitchFamily="18" charset="0"/>
              </a:rPr>
              <a:t>ФВ с помощью государственных эталонов;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Palatino Linotype" panose="02040502050505030304" pitchFamily="18" charset="0"/>
              </a:rPr>
              <a:t>применение </a:t>
            </a:r>
            <a:r>
              <a:rPr lang="ru-RU" sz="2000" dirty="0">
                <a:latin typeface="Palatino Linotype" panose="02040502050505030304" pitchFamily="18" charset="0"/>
              </a:rPr>
              <a:t>узаконенных средств измерений, которые прошли государственные испытания и которым переданы размеры единиц ФВ от государственных эталонов;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Palatino Linotype" panose="02040502050505030304" pitchFamily="18" charset="0"/>
              </a:rPr>
              <a:t>обязательный </a:t>
            </a:r>
            <a:r>
              <a:rPr lang="ru-RU" sz="2000" dirty="0">
                <a:latin typeface="Palatino Linotype" panose="02040502050505030304" pitchFamily="18" charset="0"/>
              </a:rPr>
              <a:t>периодический контроль через установленные промежутки времени характеристик применяемых средств измерений;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Palatino Linotype" panose="02040502050505030304" pitchFamily="18" charset="0"/>
              </a:rPr>
              <a:t>гарантия </a:t>
            </a:r>
            <a:r>
              <a:rPr lang="ru-RU" sz="2000" dirty="0">
                <a:latin typeface="Palatino Linotype" panose="02040502050505030304" pitchFamily="18" charset="0"/>
              </a:rPr>
              <a:t>обеспечения необходимой точности измерений при использовании поверенных средств измерений и аттестованных методик выполнения измерений;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Palatino Linotype" panose="02040502050505030304" pitchFamily="18" charset="0"/>
              </a:rPr>
              <a:t>использование </a:t>
            </a:r>
            <a:r>
              <a:rPr lang="ru-RU" sz="2000" dirty="0">
                <a:latin typeface="Palatino Linotype" panose="02040502050505030304" pitchFamily="18" charset="0"/>
              </a:rPr>
              <a:t>результатов измерений только при условии оценки их погрешности с заданной вероятностью;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Palatino Linotype" panose="02040502050505030304" pitchFamily="18" charset="0"/>
              </a:rPr>
              <a:t>систематический </a:t>
            </a:r>
            <a:r>
              <a:rPr lang="ru-RU" sz="2000" dirty="0">
                <a:latin typeface="Palatino Linotype" panose="02040502050505030304" pitchFamily="18" charset="0"/>
              </a:rPr>
              <a:t>контроль за соблюдением метрологических правил и норм, государственный надзор и ведомственный контроль за средствами измерений.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0823" y="1036121"/>
            <a:ext cx="61351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ГСИ состоит из следующих подсистем: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правовой</a:t>
            </a:r>
            <a:r>
              <a:rPr lang="ru-RU" sz="2000" dirty="0">
                <a:latin typeface="Palatino Linotype" panose="02040502050505030304" pitchFamily="18" charset="0"/>
              </a:rPr>
              <a:t>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технической</a:t>
            </a:r>
            <a:r>
              <a:rPr lang="ru-RU" sz="2000" dirty="0">
                <a:latin typeface="Palatino Linotype" panose="02040502050505030304" pitchFamily="18" charset="0"/>
              </a:rPr>
              <a:t>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организационной</a:t>
            </a:r>
            <a:r>
              <a:rPr lang="ru-RU" sz="2000" dirty="0">
                <a:latin typeface="Palatino Linotype" panose="02040502050505030304" pitchFamily="18" charset="0"/>
              </a:rPr>
              <a:t>.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endParaRPr lang="ru-RU" sz="2000" dirty="0">
              <a:latin typeface="Palatino Linotype" panose="02040502050505030304" pitchFamily="18" charset="0"/>
            </a:endParaRPr>
          </a:p>
          <a:p>
            <a:pPr algn="just"/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 smtClean="0">
                <a:latin typeface="Palatino Linotype" panose="02040502050505030304" pitchFamily="18" charset="0"/>
              </a:rPr>
              <a:t>Правовая </a:t>
            </a:r>
            <a:r>
              <a:rPr lang="ru-RU" sz="2000" dirty="0">
                <a:latin typeface="Palatino Linotype" panose="02040502050505030304" pitchFamily="18" charset="0"/>
              </a:rPr>
              <a:t>подсистема - комплекс взаимосвязанных законодательных и подзаконных актов, объединенных общей целевой направленностью и устанавливающих согласованные требования к следующим взаимосвязанным объектам деятельности по обеспечению единства измерений:</a:t>
            </a:r>
          </a:p>
        </p:txBody>
      </p:sp>
      <p:pic>
        <p:nvPicPr>
          <p:cNvPr id="1026" name="Picture 2" descr="Метрология и стандартиз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57" y="267335"/>
            <a:ext cx="4346320" cy="2933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6469" y="1832716"/>
            <a:ext cx="10149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совокупности </a:t>
            </a:r>
            <a:r>
              <a:rPr lang="ru-RU" sz="2000" dirty="0">
                <a:latin typeface="Palatino Linotype" panose="02040502050505030304" pitchFamily="18" charset="0"/>
              </a:rPr>
              <a:t>узаконенных единиц величин и шкал измерений;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терминологии </a:t>
            </a:r>
            <a:r>
              <a:rPr lang="ru-RU" sz="2000" dirty="0">
                <a:latin typeface="Palatino Linotype" panose="02040502050505030304" pitchFamily="18" charset="0"/>
              </a:rPr>
              <a:t>в области метрологии;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воспроизведению </a:t>
            </a:r>
            <a:r>
              <a:rPr lang="ru-RU" sz="2000" dirty="0">
                <a:latin typeface="Palatino Linotype" panose="02040502050505030304" pitchFamily="18" charset="0"/>
              </a:rPr>
              <a:t>и передаче размеров единиц величин и шкал измерений;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способам </a:t>
            </a:r>
            <a:r>
              <a:rPr lang="ru-RU" sz="2000" dirty="0">
                <a:latin typeface="Palatino Linotype" panose="02040502050505030304" pitchFamily="18" charset="0"/>
              </a:rPr>
              <a:t>и формам представления результатов измерений и характеристик их погрешности;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методам </a:t>
            </a:r>
            <a:r>
              <a:rPr lang="ru-RU" sz="2000" dirty="0">
                <a:latin typeface="Palatino Linotype" panose="02040502050505030304" pitchFamily="18" charset="0"/>
              </a:rPr>
              <a:t>оценивания погрешности и неопределенности измерений;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порядку </a:t>
            </a:r>
            <a:r>
              <a:rPr lang="ru-RU" sz="2000" dirty="0">
                <a:latin typeface="Palatino Linotype" panose="02040502050505030304" pitchFamily="18" charset="0"/>
              </a:rPr>
              <a:t>разработки и аттестации методик выполнения измерений;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комплексам </a:t>
            </a:r>
            <a:r>
              <a:rPr lang="ru-RU" sz="2000" dirty="0">
                <a:latin typeface="Palatino Linotype" panose="02040502050505030304" pitchFamily="18" charset="0"/>
              </a:rPr>
              <a:t>нормируемых метрологических характеристик СИ;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методам </a:t>
            </a:r>
            <a:r>
              <a:rPr lang="ru-RU" sz="2000" dirty="0">
                <a:latin typeface="Palatino Linotype" panose="02040502050505030304" pitchFamily="18" charset="0"/>
              </a:rPr>
              <a:t>установления и корректировки </a:t>
            </a:r>
            <a:r>
              <a:rPr lang="ru-RU" sz="2000" dirty="0" err="1">
                <a:latin typeface="Palatino Linotype" panose="02040502050505030304" pitchFamily="18" charset="0"/>
              </a:rPr>
              <a:t>межповерочных</a:t>
            </a:r>
            <a:r>
              <a:rPr lang="ru-RU" sz="2000" dirty="0">
                <a:latin typeface="Palatino Linotype" panose="02040502050505030304" pitchFamily="18" charset="0"/>
              </a:rPr>
              <a:t> (рекомендуемых </a:t>
            </a:r>
            <a:r>
              <a:rPr lang="ru-RU" sz="2000" dirty="0" err="1">
                <a:latin typeface="Palatino Linotype" panose="02040502050505030304" pitchFamily="18" charset="0"/>
              </a:rPr>
              <a:t>межкалибровочных</a:t>
            </a:r>
            <a:r>
              <a:rPr lang="ru-RU" sz="2000" dirty="0">
                <a:latin typeface="Palatino Linotype" panose="02040502050505030304" pitchFamily="18" charset="0"/>
              </a:rPr>
              <a:t>) интервалов;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порядку </a:t>
            </a:r>
            <a:r>
              <a:rPr lang="ru-RU" sz="2000" dirty="0">
                <a:latin typeface="Palatino Linotype" panose="02040502050505030304" pitchFamily="18" charset="0"/>
              </a:rPr>
              <a:t>проведения испытаний в целях утверждения типа СИ и сертификации СИ; </a:t>
            </a:r>
          </a:p>
        </p:txBody>
      </p:sp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icture 2" descr="В Казахстане расширили список зарубежных вузов для учебы по &quot;Болашаку&quot; ᐈ  новость от 12:09, 13 сентября 2023 на zakon.k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1"/>
          <a:stretch/>
        </p:blipFill>
        <p:spPr bwMode="auto">
          <a:xfrm>
            <a:off x="7684861" y="320041"/>
            <a:ext cx="3908969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075508" y="565952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Palatino Linotype" panose="02040502050505030304" pitchFamily="18" charset="0"/>
              </a:rPr>
              <a:t>порядку проведения поверки и калибровки СИ;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порядку </a:t>
            </a:r>
            <a:r>
              <a:rPr lang="ru-RU" dirty="0">
                <a:latin typeface="Palatino Linotype" panose="02040502050505030304" pitchFamily="18" charset="0"/>
              </a:rPr>
              <a:t>осуществления метрологического контроля и надзора</a:t>
            </a:r>
            <a:r>
              <a:rPr lang="ru-RU" dirty="0" smtClean="0">
                <a:latin typeface="Palatino Linotype" panose="0204050205050503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порядку </a:t>
            </a:r>
            <a:r>
              <a:rPr lang="ru-RU" dirty="0">
                <a:latin typeface="Palatino Linotype" panose="02040502050505030304" pitchFamily="18" charset="0"/>
              </a:rPr>
              <a:t>лицензирования деятельности юридических и физических лиц по изготовлению и ремонту СИ;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порядку </a:t>
            </a:r>
            <a:r>
              <a:rPr lang="ru-RU" dirty="0">
                <a:latin typeface="Palatino Linotype" panose="02040502050505030304" pitchFamily="18" charset="0"/>
              </a:rPr>
              <a:t>аккредитации метрологических служб по различным направлениям метрологической деятельности;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порядку </a:t>
            </a:r>
            <a:r>
              <a:rPr lang="ru-RU" dirty="0">
                <a:latin typeface="Palatino Linotype" panose="02040502050505030304" pitchFamily="18" charset="0"/>
              </a:rPr>
              <a:t>аккредитации поверочных, калибровочных, измерительных, испытательных и аналитических лабораторий, лабораторий неразрушающего и радиационного контроля;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терминам </a:t>
            </a:r>
            <a:r>
              <a:rPr lang="ru-RU" dirty="0">
                <a:latin typeface="Palatino Linotype" panose="02040502050505030304" pitchFamily="18" charset="0"/>
              </a:rPr>
              <a:t>и определениям по видам измерений;  государственным поверочным схемам;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методикам </a:t>
            </a:r>
            <a:r>
              <a:rPr lang="ru-RU" dirty="0">
                <a:latin typeface="Palatino Linotype" panose="02040502050505030304" pitchFamily="18" charset="0"/>
              </a:rPr>
              <a:t>поверки (калибровки) СИ</a:t>
            </a:r>
            <a:r>
              <a:rPr lang="ru-RU" dirty="0" smtClean="0">
                <a:latin typeface="Palatino Linotype" panose="0204050205050503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методикам </a:t>
            </a:r>
            <a:r>
              <a:rPr lang="ru-RU" dirty="0">
                <a:latin typeface="Palatino Linotype" panose="02040502050505030304" pitchFamily="18" charset="0"/>
              </a:rPr>
              <a:t>выполнения измерений.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098" name="Picture 2" descr="Закон РК «О фонде компенсации потерпевшим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35" y="416070"/>
            <a:ext cx="4140517" cy="2544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904827" y="814643"/>
            <a:ext cx="4973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alatino Linotype" panose="02040502050505030304" pitchFamily="18" charset="0"/>
              </a:rPr>
              <a:t>ТЕХНИЧЕСКАЯ ПОДСИСТЕМА ПРЕДСТАВЛЕНА СОВОКУПНОСТЬЮ: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760" y="1688129"/>
            <a:ext cx="70670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Palatino Linotype" panose="02040502050505030304" pitchFamily="18" charset="0"/>
              </a:rPr>
              <a:t>межгосударственных</a:t>
            </a:r>
            <a:r>
              <a:rPr lang="ru-RU" sz="2000" dirty="0">
                <a:latin typeface="Palatino Linotype" panose="02040502050505030304" pitchFamily="18" charset="0"/>
              </a:rPr>
              <a:t>, государственных эталонов, эталонов единиц величин и шкал измерений;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Palatino Linotype" panose="02040502050505030304" pitchFamily="18" charset="0"/>
              </a:rPr>
              <a:t>стандартных </a:t>
            </a:r>
            <a:r>
              <a:rPr lang="ru-RU" sz="2000" dirty="0">
                <a:latin typeface="Palatino Linotype" panose="02040502050505030304" pitchFamily="18" charset="0"/>
              </a:rPr>
              <a:t>образцов состава и свойств веществ и материалов</a:t>
            </a:r>
            <a:r>
              <a:rPr lang="ru-RU" sz="2000" dirty="0" smtClean="0">
                <a:latin typeface="Palatino Linotype" panose="0204050205050503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Palatino Linotype" panose="02040502050505030304" pitchFamily="18" charset="0"/>
              </a:rPr>
              <a:t>стандартных </a:t>
            </a:r>
            <a:r>
              <a:rPr lang="ru-RU" sz="2000" dirty="0">
                <a:latin typeface="Palatino Linotype" panose="02040502050505030304" pitchFamily="18" charset="0"/>
              </a:rPr>
              <a:t>справочных данных о физических константах и свойствах веществ и материалов;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Palatino Linotype" panose="02040502050505030304" pitchFamily="18" charset="0"/>
              </a:rPr>
              <a:t>средств </a:t>
            </a:r>
            <a:r>
              <a:rPr lang="ru-RU" sz="2000" dirty="0">
                <a:latin typeface="Palatino Linotype" panose="02040502050505030304" pitchFamily="18" charset="0"/>
              </a:rPr>
              <a:t>измерений и испытательного оборудования, необходимых для осуществления метрологического контроля и надзора;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Palatino Linotype" panose="02040502050505030304" pitchFamily="18" charset="0"/>
              </a:rPr>
              <a:t>специальных </a:t>
            </a:r>
            <a:r>
              <a:rPr lang="ru-RU" sz="2000" dirty="0">
                <a:latin typeface="Palatino Linotype" panose="02040502050505030304" pitchFamily="18" charset="0"/>
              </a:rPr>
              <a:t>зданий и сооружений для проведения высокоточных измерений в метрологических целях;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Palatino Linotype" panose="02040502050505030304" pitchFamily="18" charset="0"/>
              </a:rPr>
              <a:t>научно-исследовательских</a:t>
            </a:r>
            <a:r>
              <a:rPr lang="ru-RU" sz="2000" dirty="0">
                <a:latin typeface="Palatino Linotype" panose="02040502050505030304" pitchFamily="18" charset="0"/>
              </a:rPr>
              <a:t>, эталонных, испытательных, калибровочных и измерительных лабораторий.</a:t>
            </a:r>
          </a:p>
        </p:txBody>
      </p:sp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1179" y="1167340"/>
            <a:ext cx="3307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Palatino Linotype" panose="02040502050505030304" pitchFamily="18" charset="0"/>
              </a:rPr>
              <a:t>В ПРАВА КТРМ ВХОДЯТ: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2403" y="1778118"/>
            <a:ext cx="110990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000" dirty="0" smtClean="0">
                <a:latin typeface="Palatino Linotype" panose="02040502050505030304" pitchFamily="18" charset="0"/>
              </a:rPr>
              <a:t>издание </a:t>
            </a:r>
            <a:r>
              <a:rPr lang="ru-RU" sz="2000" dirty="0">
                <a:latin typeface="Palatino Linotype" panose="02040502050505030304" pitchFamily="18" charset="0"/>
              </a:rPr>
              <a:t>правовых актов в пределах своей компетенции;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latin typeface="Palatino Linotype" panose="02040502050505030304" pitchFamily="18" charset="0"/>
              </a:rPr>
              <a:t>запрос </a:t>
            </a:r>
            <a:r>
              <a:rPr lang="ru-RU" sz="2000" dirty="0">
                <a:latin typeface="Palatino Linotype" panose="02040502050505030304" pitchFamily="18" charset="0"/>
              </a:rPr>
              <a:t>и получение от структурных подразделений Министерства, государственных органов, организаций, их должностных лиц необходимую информацию и материалы;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latin typeface="Palatino Linotype" panose="02040502050505030304" pitchFamily="18" charset="0"/>
              </a:rPr>
              <a:t>внесение </a:t>
            </a:r>
            <a:r>
              <a:rPr lang="ru-RU" sz="2000" dirty="0">
                <a:latin typeface="Palatino Linotype" panose="02040502050505030304" pitchFamily="18" charset="0"/>
              </a:rPr>
              <a:t>предложений по совершенствованию законодательства Республики Казахстан;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latin typeface="Palatino Linotype" panose="02040502050505030304" pitchFamily="18" charset="0"/>
              </a:rPr>
              <a:t>проведение </a:t>
            </a:r>
            <a:r>
              <a:rPr lang="ru-RU" sz="2000" dirty="0">
                <a:latin typeface="Palatino Linotype" panose="02040502050505030304" pitchFamily="18" charset="0"/>
              </a:rPr>
              <a:t>совещаний, семинаров, конференций, круглых столов, конкурсов и иные мероприятий по вопросам, входящим в компетенцию Комитета;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latin typeface="Palatino Linotype" panose="02040502050505030304" pitchFamily="18" charset="0"/>
              </a:rPr>
              <a:t>внесение </a:t>
            </a:r>
            <a:r>
              <a:rPr lang="ru-RU" sz="2000" dirty="0">
                <a:latin typeface="Palatino Linotype" panose="02040502050505030304" pitchFamily="18" charset="0"/>
              </a:rPr>
              <a:t>предложений по созданию </a:t>
            </a:r>
            <a:r>
              <a:rPr lang="ru-RU" sz="2000" dirty="0" err="1">
                <a:latin typeface="Palatino Linotype" panose="02040502050505030304" pitchFamily="18" charset="0"/>
              </a:rPr>
              <a:t>консультативносовещательных</a:t>
            </a:r>
            <a:r>
              <a:rPr lang="ru-RU" sz="2000" dirty="0">
                <a:latin typeface="Palatino Linotype" panose="02040502050505030304" pitchFamily="18" charset="0"/>
              </a:rPr>
              <a:t> органов (рабочих групп, комиссий, советов) по курируемым направлениям деятельности;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latin typeface="Palatino Linotype" panose="02040502050505030304" pitchFamily="18" charset="0"/>
              </a:rPr>
              <a:t> </a:t>
            </a:r>
            <a:r>
              <a:rPr lang="ru-RU" sz="2000" dirty="0">
                <a:latin typeface="Palatino Linotype" panose="02040502050505030304" pitchFamily="18" charset="0"/>
              </a:rPr>
              <a:t>привлечение соответствующих специалистов для участия в экспертизах по вопросам, отнесенным к своей компетенции;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latin typeface="Palatino Linotype" panose="02040502050505030304" pitchFamily="18" charset="0"/>
              </a:rPr>
              <a:t>создание </a:t>
            </a:r>
            <a:r>
              <a:rPr lang="ru-RU" sz="2000" dirty="0">
                <a:latin typeface="Palatino Linotype" panose="02040502050505030304" pitchFamily="18" charset="0"/>
              </a:rPr>
              <a:t>апелляционной комиссии для рассмотрения жалоб (апелляций</a:t>
            </a:r>
            <a:r>
              <a:rPr lang="ru-RU" sz="2000" dirty="0" smtClean="0">
                <a:latin typeface="Palatino Linotype" panose="02040502050505030304" pitchFamily="18" charset="0"/>
              </a:rPr>
              <a:t>);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Palatino Linotype" panose="02040502050505030304" pitchFamily="18" charset="0"/>
              </a:rPr>
              <a:t>осуществление </a:t>
            </a:r>
            <a:r>
              <a:rPr lang="ru-RU" sz="2000" dirty="0">
                <a:latin typeface="Palatino Linotype" panose="02040502050505030304" pitchFamily="18" charset="0"/>
              </a:rPr>
              <a:t>иных прав, предусмотренных действующим законодательством Республики Казахстан.</a:t>
            </a:r>
          </a:p>
        </p:txBody>
      </p:sp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6468" y="1088630"/>
            <a:ext cx="9980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alatino Linotype" panose="02040502050505030304" pitchFamily="18" charset="0"/>
              </a:rPr>
              <a:t>В ОБЯЗАННОСТИ КТРМ ВХОДИТ: 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8091" y="1838240"/>
            <a:ext cx="10136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dirty="0" smtClean="0">
                <a:latin typeface="Palatino Linotype" panose="02040502050505030304" pitchFamily="18" charset="0"/>
              </a:rPr>
              <a:t>обеспечение </a:t>
            </a:r>
            <a:r>
              <a:rPr lang="ru-RU" dirty="0">
                <a:latin typeface="Palatino Linotype" panose="02040502050505030304" pitchFamily="18" charset="0"/>
              </a:rPr>
              <a:t>реализации возложенных на КТРМ задач и функций;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Palatino Linotype" panose="02040502050505030304" pitchFamily="18" charset="0"/>
              </a:rPr>
              <a:t>соблюдение </a:t>
            </a:r>
            <a:r>
              <a:rPr lang="ru-RU" dirty="0">
                <a:latin typeface="Palatino Linotype" panose="02040502050505030304" pitchFamily="18" charset="0"/>
              </a:rPr>
              <a:t>законодательства Республики Казахстан, прав и охраняемых законом интересов физических и юридических лиц;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Palatino Linotype" panose="02040502050505030304" pitchFamily="18" charset="0"/>
              </a:rPr>
              <a:t>подготовка </a:t>
            </a:r>
            <a:r>
              <a:rPr lang="ru-RU" dirty="0">
                <a:latin typeface="Palatino Linotype" panose="02040502050505030304" pitchFamily="18" charset="0"/>
              </a:rPr>
              <a:t>разъяснений по вопросам, входящим в компетенцию Комитета;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Palatino Linotype" panose="02040502050505030304" pitchFamily="18" charset="0"/>
              </a:rPr>
              <a:t>представление </a:t>
            </a:r>
            <a:r>
              <a:rPr lang="ru-RU" dirty="0">
                <a:latin typeface="Palatino Linotype" panose="02040502050505030304" pitchFamily="18" charset="0"/>
              </a:rPr>
              <a:t>необходимых материалов и справок в пределах своей компетенции и в рамках законодательства в случае официального запроса об этом структурными подразделениями Министерства и государственными органами;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Palatino Linotype" panose="02040502050505030304" pitchFamily="18" charset="0"/>
              </a:rPr>
              <a:t>обеспечение </a:t>
            </a:r>
            <a:r>
              <a:rPr lang="ru-RU" dirty="0">
                <a:latin typeface="Palatino Linotype" panose="02040502050505030304" pitchFamily="18" charset="0"/>
              </a:rPr>
              <a:t>сохранности государственной собственности, находящейся на балансе Комитета;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Palatino Linotype" panose="02040502050505030304" pitchFamily="18" charset="0"/>
              </a:rPr>
              <a:t>ведение </a:t>
            </a:r>
            <a:r>
              <a:rPr lang="ru-RU" dirty="0">
                <a:latin typeface="Palatino Linotype" panose="02040502050505030304" pitchFamily="18" charset="0"/>
              </a:rPr>
              <a:t>бухгалтерского учета в соответствии с действующим законодательством;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Palatino Linotype" panose="02040502050505030304" pitchFamily="18" charset="0"/>
              </a:rPr>
              <a:t>составление </a:t>
            </a:r>
            <a:r>
              <a:rPr lang="ru-RU" dirty="0">
                <a:latin typeface="Palatino Linotype" panose="02040502050505030304" pitchFamily="18" charset="0"/>
              </a:rPr>
              <a:t>и предоставление в установленные сроки бухгалтерскую и финансовую отчетность в Министерство;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Palatino Linotype" panose="02040502050505030304" pitchFamily="18" charset="0"/>
              </a:rPr>
              <a:t>обеспечение </a:t>
            </a:r>
            <a:r>
              <a:rPr lang="ru-RU" dirty="0">
                <a:latin typeface="Palatino Linotype" panose="02040502050505030304" pitchFamily="18" charset="0"/>
              </a:rPr>
              <a:t>полного, своевременного и эффективного использования бюджетных средств, выделенных КТРМ</a:t>
            </a:r>
            <a:r>
              <a:rPr lang="ru-RU" dirty="0" smtClean="0">
                <a:latin typeface="Palatino Linotype" panose="02040502050505030304" pitchFamily="18" charset="0"/>
              </a:rPr>
              <a:t>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Palatino Linotype" panose="02040502050505030304" pitchFamily="18" charset="0"/>
              </a:rPr>
              <a:t>проведение </a:t>
            </a:r>
            <a:r>
              <a:rPr lang="ru-RU" dirty="0">
                <a:latin typeface="Palatino Linotype" panose="02040502050505030304" pitchFamily="18" charset="0"/>
              </a:rPr>
              <a:t>процедуры государственных закупок в соответствии с законодательством Республики Казахстан.</a:t>
            </a:r>
          </a:p>
        </p:txBody>
      </p:sp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2593" y="432975"/>
            <a:ext cx="1000614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Государственный метрологический контроль осуществляется уполномоченным органом и его территориальными подразделениями: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endParaRPr lang="ru-RU" sz="2000" dirty="0">
              <a:latin typeface="Palatino Linotype" panose="0204050205050503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Palatino Linotype" panose="02040502050505030304" pitchFamily="18" charset="0"/>
              </a:rPr>
              <a:t>главным </a:t>
            </a:r>
            <a:r>
              <a:rPr lang="ru-RU" sz="2000" dirty="0">
                <a:latin typeface="Palatino Linotype" panose="02040502050505030304" pitchFamily="18" charset="0"/>
              </a:rPr>
              <a:t>государственным инспектором Республики Казахстан по государственному контролю - руководитель уполномоченного органа;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Palatino Linotype" panose="02040502050505030304" pitchFamily="18" charset="0"/>
              </a:rPr>
              <a:t>заместителями </a:t>
            </a:r>
            <a:r>
              <a:rPr lang="ru-RU" sz="2000" dirty="0">
                <a:latin typeface="Palatino Linotype" panose="02040502050505030304" pitchFamily="18" charset="0"/>
              </a:rPr>
              <a:t>Главного государственного инспектора Республики Казахстан по государственному контролю</a:t>
            </a:r>
            <a:r>
              <a:rPr lang="ru-RU" sz="2000" dirty="0" smtClean="0">
                <a:latin typeface="Palatino Linotype" panose="02040502050505030304" pitchFamily="18" charset="0"/>
              </a:rPr>
              <a:t>; </a:t>
            </a: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Palatino Linotype" panose="02040502050505030304" pitchFamily="18" charset="0"/>
              </a:rPr>
              <a:t>главными </a:t>
            </a:r>
            <a:r>
              <a:rPr lang="ru-RU" sz="2000" dirty="0">
                <a:latin typeface="Palatino Linotype" panose="02040502050505030304" pitchFamily="18" charset="0"/>
              </a:rPr>
              <a:t>государственными инспекторами областей, городов республиканского значения, столицы по государственному контролю - руководители территориальных подразделений;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Palatino Linotype" panose="02040502050505030304" pitchFamily="18" charset="0"/>
              </a:rPr>
              <a:t>заместителями </a:t>
            </a:r>
            <a:r>
              <a:rPr lang="ru-RU" sz="2000" dirty="0">
                <a:latin typeface="Palatino Linotype" panose="02040502050505030304" pitchFamily="18" charset="0"/>
              </a:rPr>
              <a:t>главных государственных инспекторов областей, городов республиканского значения, столицы и городов по государственному контролю - заместители руководителей территориальных подразделений и руководители их структурных подразделений;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Palatino Linotype" panose="02040502050505030304" pitchFamily="18" charset="0"/>
              </a:rPr>
              <a:t>государственными </a:t>
            </a:r>
            <a:r>
              <a:rPr lang="ru-RU" sz="2000" dirty="0">
                <a:latin typeface="Palatino Linotype" panose="02040502050505030304" pitchFamily="18" charset="0"/>
              </a:rPr>
              <a:t>инспекторами областей, городов республиканского значения, столицы и городов по государственному контролю - специалисты по государственному контролю территориальных подразделений. </a:t>
            </a:r>
          </a:p>
        </p:txBody>
      </p:sp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7181B8"/>
      </a:accent1>
      <a:accent2>
        <a:srgbClr val="28C4CC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</TotalTime>
  <Words>839</Words>
  <Application>Microsoft Office PowerPoint</Application>
  <PresentationFormat>Широкоэкранный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Palatino Linotype</vt:lpstr>
      <vt:lpstr>Ретро</vt:lpstr>
      <vt:lpstr>Дисциплина «Современные аспекты развития метрологии»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Darkhan Yerezhep</cp:lastModifiedBy>
  <cp:revision>23</cp:revision>
  <dcterms:created xsi:type="dcterms:W3CDTF">2023-10-17T14:13:00Z</dcterms:created>
  <dcterms:modified xsi:type="dcterms:W3CDTF">2023-10-18T14:17:33Z</dcterms:modified>
</cp:coreProperties>
</file>