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9" r:id="rId3"/>
    <p:sldId id="260" r:id="rId4"/>
    <p:sldId id="261" r:id="rId5"/>
    <p:sldId id="262" r:id="rId6"/>
    <p:sldId id="263" r:id="rId7"/>
    <p:sldId id="264" r:id="rId8"/>
    <p:sldId id="265" r:id="rId9"/>
    <p:sldId id="257" r:id="rId10"/>
    <p:sldId id="258"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77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18.10.2023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628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18.10.2023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2114568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18.10.2023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849754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9E6523B-9C53-49FA-9406-AE4AF3779993}" type="datetimeFigureOut">
              <a:rPr lang="ru-RU" smtClean="0"/>
              <a:t>18.10.2023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105489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9E6523B-9C53-49FA-9406-AE4AF3779993}" type="datetimeFigureOut">
              <a:rPr lang="ru-RU" smtClean="0"/>
              <a:t>18.10.2023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A8A0A15-7A07-4743-A314-584D0619BFF1}" type="slidenum">
              <a:rPr lang="ru-RU" smtClean="0"/>
              <a:t>‹#›</a:t>
            </a:fld>
            <a:endParaRPr lang="ru-RU"/>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4414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9E6523B-9C53-49FA-9406-AE4AF3779993}" type="datetimeFigureOut">
              <a:rPr lang="ru-RU" smtClean="0"/>
              <a:t>18.10.2023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13792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97280" y="2582335"/>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17920" y="2582334"/>
            <a:ext cx="4937760" cy="3286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9E6523B-9C53-49FA-9406-AE4AF3779993}" type="datetimeFigureOut">
              <a:rPr lang="ru-RU" smtClean="0"/>
              <a:t>18.10.2023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87930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9E6523B-9C53-49FA-9406-AE4AF3779993}" type="datetimeFigureOut">
              <a:rPr lang="ru-RU" smtClean="0"/>
              <a:t>18.10.2023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4029904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9E6523B-9C53-49FA-9406-AE4AF3779993}" type="datetimeFigureOut">
              <a:rPr lang="ru-RU" smtClean="0"/>
              <a:t>18.10.2023</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ru-RU"/>
          </a:p>
        </p:txBody>
      </p:sp>
      <p:sp>
        <p:nvSpPr>
          <p:cNvPr id="9" name="Slide Number Placeholder 8"/>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731719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6523B-9C53-49FA-9406-AE4AF3779993}" type="datetimeFigureOut">
              <a:rPr lang="ru-RU" smtClean="0"/>
              <a:t>18.10.2023</a:t>
            </a:fld>
            <a:endParaRPr lang="ru-RU"/>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A8A0A15-7A07-4743-A314-584D0619BFF1}" type="slidenum">
              <a:rPr lang="ru-RU" smtClean="0"/>
              <a:t>‹#›</a:t>
            </a:fld>
            <a:endParaRPr lang="ru-RU"/>
          </a:p>
        </p:txBody>
      </p:sp>
    </p:spTree>
    <p:extLst>
      <p:ext uri="{BB962C8B-B14F-4D97-AF65-F5344CB8AC3E}">
        <p14:creationId xmlns:p14="http://schemas.microsoft.com/office/powerpoint/2010/main" val="3692383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9E6523B-9C53-49FA-9406-AE4AF3779993}" type="datetimeFigureOut">
              <a:rPr lang="ru-RU" smtClean="0"/>
              <a:t>18.10.2023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A8A0A15-7A07-4743-A314-584D0619BFF1}" type="slidenum">
              <a:rPr lang="ru-RU" smtClean="0"/>
              <a:t>‹#›</a:t>
            </a:fld>
            <a:endParaRPr lang="ru-RU"/>
          </a:p>
        </p:txBody>
      </p:sp>
    </p:spTree>
    <p:extLst>
      <p:ext uri="{BB962C8B-B14F-4D97-AF65-F5344CB8AC3E}">
        <p14:creationId xmlns:p14="http://schemas.microsoft.com/office/powerpoint/2010/main" val="129807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9E6523B-9C53-49FA-9406-AE4AF3779993}" type="datetimeFigureOut">
              <a:rPr lang="ru-RU" smtClean="0"/>
              <a:t>18.10.2023</a:t>
            </a:fld>
            <a:endParaRPr lang="ru-RU"/>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ru-RU"/>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A8A0A15-7A07-4743-A314-584D0619BFF1}" type="slidenum">
              <a:rPr lang="ru-RU" smtClean="0"/>
              <a:t>‹#›</a:t>
            </a:fld>
            <a:endParaRPr lang="ru-RU"/>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80736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57251" y="1727067"/>
            <a:ext cx="9144000" cy="1300163"/>
          </a:xfrm>
        </p:spPr>
        <p:txBody>
          <a:bodyPr>
            <a:noAutofit/>
          </a:bodyPr>
          <a:lstStyle/>
          <a:p>
            <a:pPr algn="ctr"/>
            <a:r>
              <a:rPr lang="ru-RU" sz="2800" cap="all" dirty="0" smtClean="0">
                <a:solidFill>
                  <a:srgbClr val="002060"/>
                </a:solidFill>
                <a:latin typeface="Palatino Linotype" panose="02040502050505030304" pitchFamily="18" charset="0"/>
              </a:rPr>
              <a:t>Дисциплина «Современные </a:t>
            </a:r>
            <a:r>
              <a:rPr lang="ru-RU" sz="2800" cap="all" dirty="0">
                <a:solidFill>
                  <a:srgbClr val="002060"/>
                </a:solidFill>
                <a:latin typeface="Palatino Linotype" panose="02040502050505030304" pitchFamily="18" charset="0"/>
              </a:rPr>
              <a:t>аспекты развития </a:t>
            </a:r>
            <a:r>
              <a:rPr lang="ru-RU" sz="2800" cap="all" dirty="0" smtClean="0">
                <a:solidFill>
                  <a:srgbClr val="002060"/>
                </a:solidFill>
                <a:latin typeface="Palatino Linotype" panose="02040502050505030304" pitchFamily="18" charset="0"/>
              </a:rPr>
              <a:t>метрологии»</a:t>
            </a:r>
            <a:endParaRPr lang="ru-RU" sz="2800" dirty="0">
              <a:solidFill>
                <a:srgbClr val="002060"/>
              </a:solidFill>
              <a:latin typeface="Palatino Linotype" panose="02040502050505030304" pitchFamily="18" charset="0"/>
            </a:endParaRPr>
          </a:p>
        </p:txBody>
      </p:sp>
      <p:sp>
        <p:nvSpPr>
          <p:cNvPr id="3" name="Подзаголовок 2"/>
          <p:cNvSpPr>
            <a:spLocks noGrp="1"/>
          </p:cNvSpPr>
          <p:nvPr>
            <p:ph type="subTitle" idx="1"/>
          </p:nvPr>
        </p:nvSpPr>
        <p:spPr>
          <a:xfrm>
            <a:off x="1185776" y="5019350"/>
            <a:ext cx="6424699" cy="495625"/>
          </a:xfrm>
        </p:spPr>
        <p:txBody>
          <a:bodyPr>
            <a:normAutofit/>
          </a:bodyPr>
          <a:lstStyle/>
          <a:p>
            <a:r>
              <a:rPr lang="ru-RU" i="1" cap="none" dirty="0" err="1" smtClean="0">
                <a:solidFill>
                  <a:srgbClr val="002060"/>
                </a:solidFill>
                <a:latin typeface="Palatino Linotype" panose="02040502050505030304" pitchFamily="18" charset="0"/>
              </a:rPr>
              <a:t>Ассоц</a:t>
            </a:r>
            <a:r>
              <a:rPr lang="ru-RU" i="1" cap="none" dirty="0" smtClean="0">
                <a:solidFill>
                  <a:srgbClr val="002060"/>
                </a:solidFill>
                <a:latin typeface="Palatino Linotype" panose="02040502050505030304" pitchFamily="18" charset="0"/>
              </a:rPr>
              <a:t>. проф., к.т.н., </a:t>
            </a:r>
            <a:r>
              <a:rPr lang="en-US" i="1" cap="none" dirty="0" smtClean="0">
                <a:solidFill>
                  <a:srgbClr val="002060"/>
                </a:solidFill>
                <a:latin typeface="Palatino Linotype" panose="02040502050505030304" pitchFamily="18" charset="0"/>
              </a:rPr>
              <a:t>PhD</a:t>
            </a:r>
            <a:r>
              <a:rPr lang="ru-RU" i="1" cap="none" dirty="0" smtClean="0">
                <a:solidFill>
                  <a:srgbClr val="002060"/>
                </a:solidFill>
                <a:latin typeface="Palatino Linotype" panose="02040502050505030304" pitchFamily="18" charset="0"/>
              </a:rPr>
              <a:t> </a:t>
            </a:r>
            <a:r>
              <a:rPr lang="kk-KZ" i="1" cap="none" dirty="0" smtClean="0">
                <a:solidFill>
                  <a:srgbClr val="002060"/>
                </a:solidFill>
                <a:latin typeface="Palatino Linotype" panose="02040502050505030304" pitchFamily="18" charset="0"/>
              </a:rPr>
              <a:t>Ережеп Д.Е.</a:t>
            </a:r>
            <a:r>
              <a:rPr lang="ru-RU" i="1" cap="none" dirty="0" smtClean="0">
                <a:solidFill>
                  <a:srgbClr val="002060"/>
                </a:solidFill>
                <a:latin typeface="Palatino Linotype" panose="02040502050505030304" pitchFamily="18" charset="0"/>
              </a:rPr>
              <a:t> </a:t>
            </a:r>
            <a:endParaRPr lang="ru-RU" cap="none" dirty="0">
              <a:solidFill>
                <a:srgbClr val="002060"/>
              </a:solidFill>
              <a:latin typeface="Palatino Linotype" panose="02040502050505030304" pitchFamily="18" charset="0"/>
            </a:endParaRPr>
          </a:p>
        </p:txBody>
      </p:sp>
      <p:pic>
        <p:nvPicPr>
          <p:cNvPr id="4" name="Рисунок 3"/>
          <p:cNvPicPr>
            <a:picLocks noChangeAspect="1"/>
          </p:cNvPicPr>
          <p:nvPr/>
        </p:nvPicPr>
        <p:blipFill rotWithShape="1">
          <a:blip r:embed="rId2"/>
          <a:srcRect l="14753" t="57868" r="61514" b="32725"/>
          <a:stretch/>
        </p:blipFill>
        <p:spPr bwMode="auto">
          <a:xfrm>
            <a:off x="3969251" y="157786"/>
            <a:ext cx="4320000" cy="963042"/>
          </a:xfrm>
          <a:prstGeom prst="rect">
            <a:avLst/>
          </a:prstGeom>
          <a:ln>
            <a:noFill/>
          </a:ln>
          <a:extLst>
            <a:ext uri="{53640926-AAD7-44D8-BBD7-CCE9431645EC}">
              <a14:shadowObscured xmlns:a14="http://schemas.microsoft.com/office/drawing/2010/main"/>
            </a:ext>
          </a:extLst>
        </p:spPr>
      </p:pic>
      <p:sp>
        <p:nvSpPr>
          <p:cNvPr id="5" name="Заголовок 1"/>
          <p:cNvSpPr txBox="1">
            <a:spLocks/>
          </p:cNvSpPr>
          <p:nvPr/>
        </p:nvSpPr>
        <p:spPr>
          <a:xfrm>
            <a:off x="1018903" y="3418084"/>
            <a:ext cx="10136777" cy="847800"/>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ru-RU" sz="1800" cap="all" dirty="0">
                <a:solidFill>
                  <a:srgbClr val="002060"/>
                </a:solidFill>
                <a:latin typeface="Palatino Linotype" panose="02040502050505030304" pitchFamily="18" charset="0"/>
              </a:rPr>
              <a:t>Лекция </a:t>
            </a:r>
            <a:r>
              <a:rPr lang="ru-RU" sz="1800" cap="all" dirty="0">
                <a:solidFill>
                  <a:srgbClr val="002060"/>
                </a:solidFill>
                <a:latin typeface="Palatino Linotype" panose="02040502050505030304" pitchFamily="18" charset="0"/>
              </a:rPr>
              <a:t>5</a:t>
            </a:r>
            <a:r>
              <a:rPr lang="ru-RU" sz="1800" cap="all" dirty="0">
                <a:solidFill>
                  <a:srgbClr val="002060"/>
                </a:solidFill>
                <a:latin typeface="Palatino Linotype" panose="02040502050505030304" pitchFamily="18" charset="0"/>
              </a:rPr>
              <a:t>. Классификация средств </a:t>
            </a:r>
            <a:r>
              <a:rPr lang="ru-RU" sz="1800" cap="all" dirty="0" smtClean="0">
                <a:solidFill>
                  <a:srgbClr val="002060"/>
                </a:solidFill>
                <a:latin typeface="Palatino Linotype" panose="02040502050505030304" pitchFamily="18" charset="0"/>
              </a:rPr>
              <a:t>измерений. Статические и динамические </a:t>
            </a:r>
            <a:r>
              <a:rPr lang="ru-RU" sz="1800" cap="all" dirty="0">
                <a:solidFill>
                  <a:srgbClr val="002060"/>
                </a:solidFill>
                <a:latin typeface="Palatino Linotype" panose="02040502050505030304" pitchFamily="18" charset="0"/>
              </a:rPr>
              <a:t>характеристики</a:t>
            </a:r>
            <a:endParaRPr lang="ru-RU" sz="1800" cap="all" dirty="0">
              <a:solidFill>
                <a:srgbClr val="002060"/>
              </a:solidFill>
              <a:latin typeface="Palatino Linotype" panose="02040502050505030304" pitchFamily="18" charset="0"/>
            </a:endParaRPr>
          </a:p>
        </p:txBody>
      </p:sp>
      <p:sp>
        <p:nvSpPr>
          <p:cNvPr id="6" name="Прямоугольник 5"/>
          <p:cNvSpPr/>
          <p:nvPr/>
        </p:nvSpPr>
        <p:spPr>
          <a:xfrm>
            <a:off x="3081251" y="1120828"/>
            <a:ext cx="6096000" cy="523220"/>
          </a:xfrm>
          <a:prstGeom prst="rect">
            <a:avLst/>
          </a:prstGeom>
        </p:spPr>
        <p:txBody>
          <a:bodyPr>
            <a:spAutoFit/>
          </a:bodyPr>
          <a:lstStyle/>
          <a:p>
            <a:pPr algn="ctr"/>
            <a:r>
              <a:rPr lang="kk-KZ" sz="1400" b="1" dirty="0">
                <a:solidFill>
                  <a:srgbClr val="002060"/>
                </a:solidFill>
                <a:latin typeface="Palatino Linotype" panose="02040502050505030304" pitchFamily="18" charset="0"/>
              </a:rPr>
              <a:t>Институт Энергетики и </a:t>
            </a:r>
            <a:r>
              <a:rPr lang="kk-KZ" sz="1400" b="1" dirty="0" smtClean="0">
                <a:solidFill>
                  <a:srgbClr val="002060"/>
                </a:solidFill>
                <a:latin typeface="Palatino Linotype" panose="02040502050505030304" pitchFamily="18" charset="0"/>
              </a:rPr>
              <a:t>Машиностроения</a:t>
            </a:r>
            <a:endParaRPr lang="ru-RU" sz="1400" dirty="0">
              <a:solidFill>
                <a:srgbClr val="002060"/>
              </a:solidFill>
              <a:latin typeface="Palatino Linotype" panose="02040502050505030304" pitchFamily="18" charset="0"/>
            </a:endParaRPr>
          </a:p>
          <a:p>
            <a:pPr algn="ctr"/>
            <a:r>
              <a:rPr lang="kk-KZ" sz="1400" b="1" dirty="0">
                <a:solidFill>
                  <a:srgbClr val="002060"/>
                </a:solidFill>
                <a:latin typeface="Palatino Linotype" panose="02040502050505030304" pitchFamily="18" charset="0"/>
              </a:rPr>
              <a:t>Кафедра Стандартизации</a:t>
            </a:r>
            <a:r>
              <a:rPr lang="ru-RU" sz="1400" b="1" dirty="0">
                <a:solidFill>
                  <a:srgbClr val="002060"/>
                </a:solidFill>
                <a:latin typeface="Palatino Linotype" panose="02040502050505030304" pitchFamily="18" charset="0"/>
              </a:rPr>
              <a:t>,</a:t>
            </a:r>
            <a:r>
              <a:rPr lang="kk-KZ" sz="1400" b="1" dirty="0">
                <a:solidFill>
                  <a:srgbClr val="002060"/>
                </a:solidFill>
                <a:latin typeface="Palatino Linotype" panose="02040502050505030304" pitchFamily="18" charset="0"/>
              </a:rPr>
              <a:t> С</a:t>
            </a:r>
            <a:r>
              <a:rPr lang="kk-KZ" sz="1400" b="1" dirty="0" smtClean="0">
                <a:solidFill>
                  <a:srgbClr val="002060"/>
                </a:solidFill>
                <a:latin typeface="Palatino Linotype" panose="02040502050505030304" pitchFamily="18" charset="0"/>
              </a:rPr>
              <a:t>ертификации </a:t>
            </a:r>
            <a:r>
              <a:rPr lang="kk-KZ" sz="1400" b="1" dirty="0">
                <a:solidFill>
                  <a:srgbClr val="002060"/>
                </a:solidFill>
                <a:latin typeface="Palatino Linotype" panose="02040502050505030304" pitchFamily="18" charset="0"/>
              </a:rPr>
              <a:t>и </a:t>
            </a:r>
            <a:r>
              <a:rPr lang="kk-KZ" sz="1400" b="1" dirty="0" smtClean="0">
                <a:solidFill>
                  <a:srgbClr val="002060"/>
                </a:solidFill>
                <a:latin typeface="Palatino Linotype" panose="02040502050505030304" pitchFamily="18" charset="0"/>
              </a:rPr>
              <a:t>Метрологии</a:t>
            </a:r>
            <a:endParaRPr lang="ru-RU" sz="1400" dirty="0">
              <a:solidFill>
                <a:srgbClr val="002060"/>
              </a:solidFill>
              <a:latin typeface="Palatino Linotype" panose="02040502050505030304" pitchFamily="18" charset="0"/>
            </a:endParaRPr>
          </a:p>
        </p:txBody>
      </p:sp>
      <p:sp>
        <p:nvSpPr>
          <p:cNvPr id="7" name="Подзаголовок 2"/>
          <p:cNvSpPr txBox="1">
            <a:spLocks/>
          </p:cNvSpPr>
          <p:nvPr/>
        </p:nvSpPr>
        <p:spPr>
          <a:xfrm>
            <a:off x="4131177" y="5905829"/>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3338189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468100" y="6324600"/>
            <a:ext cx="58102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10</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254034" y="1872403"/>
            <a:ext cx="10071463" cy="2246769"/>
          </a:xfrm>
          <a:prstGeom prst="rect">
            <a:avLst/>
          </a:prstGeom>
        </p:spPr>
        <p:txBody>
          <a:bodyPr wrap="square">
            <a:spAutoFit/>
          </a:bodyPr>
          <a:lstStyle/>
          <a:p>
            <a:pPr algn="just"/>
            <a:r>
              <a:rPr lang="ru-RU" sz="2000" b="1" dirty="0">
                <a:solidFill>
                  <a:srgbClr val="000000"/>
                </a:solidFill>
                <a:latin typeface="Palatino Linotype" panose="02040502050505030304" pitchFamily="18" charset="0"/>
              </a:rPr>
              <a:t>Случайными называют непредвиденные погрешности</a:t>
            </a:r>
            <a:r>
              <a:rPr lang="ru-RU" sz="2000" dirty="0">
                <a:solidFill>
                  <a:srgbClr val="000000"/>
                </a:solidFill>
                <a:latin typeface="Palatino Linotype" panose="02040502050505030304" pitchFamily="18" charset="0"/>
              </a:rPr>
              <a:t>,  которые могут быть выявлены только статистической обработкой  многократных наблюдений. Частным случаем случайных погрешностей являются грубые ошибки наблюдений, которые выявляются при первичной обработке данных и затем отбрасываются. Поскольку точное значение погрешности обычно не известно, пользуются понятием границы погрешности, т. е.  предельной величиной, больше которой (без учета знака) погрешность быть не может.</a:t>
            </a:r>
            <a:endParaRPr lang="ru-RU" sz="2000" dirty="0">
              <a:latin typeface="Palatino Linotype" panose="02040502050505030304" pitchFamily="18" charset="0"/>
            </a:endParaRPr>
          </a:p>
        </p:txBody>
      </p:sp>
    </p:spTree>
    <p:extLst>
      <p:ext uri="{BB962C8B-B14F-4D97-AF65-F5344CB8AC3E}">
        <p14:creationId xmlns:p14="http://schemas.microsoft.com/office/powerpoint/2010/main" val="40982132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39142" y="2367468"/>
            <a:ext cx="6897189" cy="1450757"/>
          </a:xfrm>
        </p:spPr>
        <p:txBody>
          <a:bodyPr/>
          <a:lstStyle/>
          <a:p>
            <a:r>
              <a:rPr lang="ru-RU" dirty="0" smtClean="0"/>
              <a:t>СПАСИБО ЗА ВНИМАНИЕ! </a:t>
            </a:r>
            <a:endParaRPr lang="ru-RU" dirty="0"/>
          </a:p>
        </p:txBody>
      </p:sp>
      <p:sp>
        <p:nvSpPr>
          <p:cNvPr id="5" name="Подзаголовок 2"/>
          <p:cNvSpPr txBox="1">
            <a:spLocks/>
          </p:cNvSpPr>
          <p:nvPr/>
        </p:nvSpPr>
        <p:spPr>
          <a:xfrm>
            <a:off x="4119499" y="5109758"/>
            <a:ext cx="6424699" cy="495625"/>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ru-RU" i="1" dirty="0" err="1" smtClean="0">
                <a:solidFill>
                  <a:srgbClr val="002060"/>
                </a:solidFill>
                <a:latin typeface="Palatino Linotype" panose="02040502050505030304" pitchFamily="18" charset="0"/>
              </a:rPr>
              <a:t>Ассоц</a:t>
            </a:r>
            <a:r>
              <a:rPr lang="ru-RU" i="1" dirty="0" smtClean="0">
                <a:solidFill>
                  <a:srgbClr val="002060"/>
                </a:solidFill>
                <a:latin typeface="Palatino Linotype" panose="02040502050505030304" pitchFamily="18" charset="0"/>
              </a:rPr>
              <a:t>. проф., к.т.н., </a:t>
            </a:r>
            <a:r>
              <a:rPr lang="en-US" i="1" dirty="0" smtClean="0">
                <a:solidFill>
                  <a:srgbClr val="002060"/>
                </a:solidFill>
                <a:latin typeface="Palatino Linotype" panose="02040502050505030304" pitchFamily="18" charset="0"/>
              </a:rPr>
              <a:t>PhD</a:t>
            </a:r>
            <a:r>
              <a:rPr lang="ru-RU" i="1" dirty="0" smtClean="0">
                <a:solidFill>
                  <a:srgbClr val="002060"/>
                </a:solidFill>
                <a:latin typeface="Palatino Linotype" panose="02040502050505030304" pitchFamily="18" charset="0"/>
              </a:rPr>
              <a:t> </a:t>
            </a:r>
            <a:r>
              <a:rPr lang="kk-KZ" i="1" dirty="0" smtClean="0">
                <a:solidFill>
                  <a:srgbClr val="002060"/>
                </a:solidFill>
                <a:latin typeface="Palatino Linotype" panose="02040502050505030304" pitchFamily="18" charset="0"/>
              </a:rPr>
              <a:t>Ережеп Д.Е.</a:t>
            </a:r>
            <a:r>
              <a:rPr lang="ru-RU" i="1" dirty="0" smtClean="0">
                <a:solidFill>
                  <a:srgbClr val="002060"/>
                </a:solidFill>
                <a:latin typeface="Palatino Linotype" panose="02040502050505030304" pitchFamily="18" charset="0"/>
              </a:rPr>
              <a:t> </a:t>
            </a:r>
            <a:endParaRPr lang="ru-RU" dirty="0">
              <a:solidFill>
                <a:srgbClr val="002060"/>
              </a:solidFill>
              <a:latin typeface="Palatino Linotype" panose="02040502050505030304" pitchFamily="18" charset="0"/>
            </a:endParaRPr>
          </a:p>
        </p:txBody>
      </p:sp>
      <p:sp>
        <p:nvSpPr>
          <p:cNvPr id="6" name="Подзаголовок 2"/>
          <p:cNvSpPr txBox="1">
            <a:spLocks/>
          </p:cNvSpPr>
          <p:nvPr/>
        </p:nvSpPr>
        <p:spPr>
          <a:xfrm>
            <a:off x="3986099" y="5605383"/>
            <a:ext cx="4803274" cy="495625"/>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n-US" i="1" cap="none" dirty="0" err="1" smtClean="0">
                <a:solidFill>
                  <a:srgbClr val="002060"/>
                </a:solidFill>
                <a:latin typeface="Palatino Linotype" panose="02040502050505030304" pitchFamily="18" charset="0"/>
              </a:rPr>
              <a:t>d.yerezhep@satbayev.university</a:t>
            </a:r>
            <a:endParaRPr lang="ru-RU" cap="none" dirty="0">
              <a:solidFill>
                <a:srgbClr val="002060"/>
              </a:solidFill>
              <a:latin typeface="Palatino Linotype" panose="02040502050505030304" pitchFamily="18" charset="0"/>
            </a:endParaRPr>
          </a:p>
        </p:txBody>
      </p:sp>
    </p:spTree>
    <p:extLst>
      <p:ext uri="{BB962C8B-B14F-4D97-AF65-F5344CB8AC3E}">
        <p14:creationId xmlns:p14="http://schemas.microsoft.com/office/powerpoint/2010/main" val="1668022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smtClean="0">
                <a:solidFill>
                  <a:schemeClr val="tx1"/>
                </a:solidFill>
                <a:latin typeface="Palatino Linotype" panose="02040502050505030304" pitchFamily="18" charset="0"/>
              </a:rPr>
              <a:t>2</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625641" y="1048669"/>
            <a:ext cx="6368716" cy="4708981"/>
          </a:xfrm>
          <a:prstGeom prst="rect">
            <a:avLst/>
          </a:prstGeom>
        </p:spPr>
        <p:txBody>
          <a:bodyPr wrap="square">
            <a:spAutoFit/>
          </a:bodyPr>
          <a:lstStyle/>
          <a:p>
            <a:pPr algn="just"/>
            <a:r>
              <a:rPr lang="ru-RU" sz="2000" b="1" dirty="0">
                <a:solidFill>
                  <a:srgbClr val="000000"/>
                </a:solidFill>
                <a:latin typeface="Palatino Linotype" panose="02040502050505030304" pitchFamily="18" charset="0"/>
              </a:rPr>
              <a:t>Средство измерения — это </a:t>
            </a:r>
            <a:r>
              <a:rPr lang="ru-RU" sz="2000" dirty="0">
                <a:solidFill>
                  <a:srgbClr val="000000"/>
                </a:solidFill>
                <a:latin typeface="Palatino Linotype" panose="02040502050505030304" pitchFamily="18" charset="0"/>
              </a:rPr>
              <a:t>техническое устройство,  предназначенное для выполнения намерений и </a:t>
            </a:r>
            <a:r>
              <a:rPr lang="ru-RU" sz="2000" dirty="0" smtClean="0">
                <a:solidFill>
                  <a:srgbClr val="000000"/>
                </a:solidFill>
                <a:latin typeface="Palatino Linotype" panose="02040502050505030304" pitchFamily="18" charset="0"/>
              </a:rPr>
              <a:t>имеющее нормированные</a:t>
            </a:r>
            <a:r>
              <a:rPr lang="ru-RU" sz="2000" dirty="0">
                <a:solidFill>
                  <a:srgbClr val="000000"/>
                </a:solidFill>
                <a:latin typeface="Palatino Linotype" panose="02040502050505030304" pitchFamily="18" charset="0"/>
              </a:rPr>
              <a:t>  метрологические характеристики.</a:t>
            </a:r>
          </a:p>
          <a:p>
            <a:r>
              <a:rPr lang="ru-RU" sz="2000" dirty="0">
                <a:solidFill>
                  <a:srgbClr val="000000"/>
                </a:solidFill>
                <a:latin typeface="Palatino Linotype" panose="02040502050505030304" pitchFamily="18" charset="0"/>
              </a:rPr>
              <a:t>Средства измерений подразделяются на меры, приборы и преобразователи. В практике находят применение также измерительные системы.</a:t>
            </a:r>
          </a:p>
          <a:p>
            <a:r>
              <a:rPr lang="ru-RU" sz="2000" b="1" dirty="0">
                <a:solidFill>
                  <a:srgbClr val="000000"/>
                </a:solidFill>
                <a:latin typeface="Palatino Linotype" panose="02040502050505030304" pitchFamily="18" charset="0"/>
              </a:rPr>
              <a:t>Мера </a:t>
            </a:r>
            <a:r>
              <a:rPr lang="ru-RU" sz="2000" dirty="0">
                <a:solidFill>
                  <a:srgbClr val="000000"/>
                </a:solidFill>
                <a:latin typeface="Palatino Linotype" panose="02040502050505030304" pitchFamily="18" charset="0"/>
              </a:rPr>
              <a:t>— это средство измерений, предназначенное для  воспроизведения физической величины заданного размера. К мерам  относят такие средства, как гири (меры массы), резисторы (меры  электрического сопротивления), сосуды (меры вместимости) и др.  Учитывая ограниченное применение мер в практике измерений, ниже они специально не рассматриваются. </a:t>
            </a:r>
            <a:r>
              <a:rPr lang="ru-RU" sz="2000" b="1" dirty="0">
                <a:solidFill>
                  <a:srgbClr val="000000"/>
                </a:solidFill>
                <a:latin typeface="Palatino Linotype" panose="02040502050505030304" pitchFamily="18" charset="0"/>
              </a:rPr>
              <a:t> </a:t>
            </a:r>
            <a:endParaRPr lang="ru-RU" sz="2000" b="0" i="0" dirty="0">
              <a:solidFill>
                <a:srgbClr val="000000"/>
              </a:solidFill>
              <a:effectLst/>
              <a:latin typeface="Palatino Linotype" panose="02040502050505030304" pitchFamily="18" charset="0"/>
            </a:endParaRPr>
          </a:p>
        </p:txBody>
      </p:sp>
      <p:pic>
        <p:nvPicPr>
          <p:cNvPr id="1026" name="Picture 2" descr="Утверждение типа средств измерений"/>
          <p:cNvPicPr>
            <a:picLocks noChangeAspect="1" noChangeArrowheads="1"/>
          </p:cNvPicPr>
          <p:nvPr/>
        </p:nvPicPr>
        <p:blipFill rotWithShape="1">
          <a:blip r:embed="rId2">
            <a:extLst>
              <a:ext uri="{28A0092B-C50C-407E-A947-70E740481C1C}">
                <a14:useLocalDpi xmlns:a14="http://schemas.microsoft.com/office/drawing/2010/main" val="0"/>
              </a:ext>
            </a:extLst>
          </a:blip>
          <a:srcRect l="24577" r="17662"/>
          <a:stretch/>
        </p:blipFill>
        <p:spPr bwMode="auto">
          <a:xfrm>
            <a:off x="7367954" y="1180553"/>
            <a:ext cx="4158761" cy="2901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6163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3</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6862353" y="2086767"/>
            <a:ext cx="4005944" cy="3416320"/>
          </a:xfrm>
          <a:prstGeom prst="rect">
            <a:avLst/>
          </a:prstGeom>
        </p:spPr>
        <p:txBody>
          <a:bodyPr wrap="square">
            <a:spAutoFit/>
          </a:bodyPr>
          <a:lstStyle/>
          <a:p>
            <a:pPr algn="just"/>
            <a:r>
              <a:rPr lang="ru-RU" b="1" dirty="0">
                <a:solidFill>
                  <a:srgbClr val="000000"/>
                </a:solidFill>
                <a:latin typeface="Arial" panose="020B0604020202020204" pitchFamily="34" charset="0"/>
              </a:rPr>
              <a:t>Измерительный прибор</a:t>
            </a:r>
            <a:r>
              <a:rPr lang="ru-RU" dirty="0">
                <a:solidFill>
                  <a:srgbClr val="000000"/>
                </a:solidFill>
                <a:latin typeface="Arial" panose="020B0604020202020204" pitchFamily="34" charset="0"/>
              </a:rPr>
              <a:t> — это средство измерений, предназначенное для выработки измерительной информации в форме, доступной для непосредственного восприятия наблюдателем. Измерительные приборы, которые непосредственно воспринимают измеряемую величину, называются приборами прямого, или непосредственного, отсчета.</a:t>
            </a:r>
            <a:endParaRPr lang="ru-RU" dirty="0"/>
          </a:p>
        </p:txBody>
      </p:sp>
      <p:pic>
        <p:nvPicPr>
          <p:cNvPr id="2050" name="Picture 2" descr="Контрольно-измерительные приборы в интернет-магазине ЖАиС: купить с  доставкой по России, цены от производител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5916" y="530193"/>
            <a:ext cx="4677683" cy="3264734"/>
          </a:xfrm>
          <a:prstGeom prst="roundRect">
            <a:avLst>
              <a:gd name="adj" fmla="val 8594"/>
            </a:avLst>
          </a:prstGeom>
          <a:solidFill>
            <a:srgbClr val="FFFFFF">
              <a:shade val="85000"/>
            </a:srgbClr>
          </a:solidFill>
          <a:ln>
            <a:noFill/>
          </a:ln>
          <a:effectLst>
            <a:reflection blurRad="6350" stA="50000" endA="300" endPos="55500" dist="508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9717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4</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106905" y="2002121"/>
            <a:ext cx="4668253" cy="3785652"/>
          </a:xfrm>
          <a:prstGeom prst="rect">
            <a:avLst/>
          </a:prstGeom>
        </p:spPr>
        <p:txBody>
          <a:bodyPr wrap="square">
            <a:spAutoFit/>
          </a:bodyPr>
          <a:lstStyle/>
          <a:p>
            <a:pPr algn="just"/>
            <a:r>
              <a:rPr lang="ru-RU" sz="2000" b="1" dirty="0">
                <a:solidFill>
                  <a:srgbClr val="000000"/>
                </a:solidFill>
                <a:latin typeface="Palatino Linotype" panose="02040502050505030304" pitchFamily="18" charset="0"/>
              </a:rPr>
              <a:t>Измерительная система </a:t>
            </a:r>
            <a:r>
              <a:rPr lang="ru-RU" sz="2000" dirty="0">
                <a:solidFill>
                  <a:srgbClr val="000000"/>
                </a:solidFill>
                <a:latin typeface="Palatino Linotype" panose="02040502050505030304" pitchFamily="18" charset="0"/>
              </a:rPr>
              <a:t>— это совокупность средств измерений, вспомогательных устройств и каналов связи, предназначенная для выработки, передачи и обработки измерительной информации. К таким системам относятся, в частности, измерительно-вычислительные комплексы, осуществляющие  автоматический сбор и обработку экспериментальных данных.</a:t>
            </a:r>
            <a:endParaRPr lang="ru-RU" sz="2000" dirty="0">
              <a:latin typeface="Palatino Linotype" panose="02040502050505030304" pitchFamily="18" charset="0"/>
            </a:endParaRPr>
          </a:p>
        </p:txBody>
      </p:sp>
      <p:pic>
        <p:nvPicPr>
          <p:cNvPr id="3074" name="Picture 2" descr="КобальтFx ПЛАНАР Измерительная система — купить в АКМЕТРО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4266" y="2002121"/>
            <a:ext cx="5594915" cy="3431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4857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5</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721894" y="743869"/>
            <a:ext cx="6529137" cy="5016758"/>
          </a:xfrm>
          <a:prstGeom prst="rect">
            <a:avLst/>
          </a:prstGeom>
        </p:spPr>
        <p:txBody>
          <a:bodyPr wrap="square">
            <a:spAutoFit/>
          </a:bodyPr>
          <a:lstStyle/>
          <a:p>
            <a:pPr algn="just"/>
            <a:r>
              <a:rPr lang="ru-RU" sz="2000" b="1" dirty="0">
                <a:solidFill>
                  <a:srgbClr val="000000"/>
                </a:solidFill>
                <a:latin typeface="Palatino Linotype" panose="02040502050505030304" pitchFamily="18" charset="0"/>
              </a:rPr>
              <a:t>Диапазон показаний</a:t>
            </a:r>
            <a:r>
              <a:rPr lang="ru-RU" sz="2000" dirty="0">
                <a:solidFill>
                  <a:srgbClr val="000000"/>
                </a:solidFill>
                <a:latin typeface="Palatino Linotype" panose="02040502050505030304" pitchFamily="18" charset="0"/>
              </a:rPr>
              <a:t> — область, ограниченная  начальным и конечным значениями отсчетного устройства.</a:t>
            </a:r>
          </a:p>
          <a:p>
            <a:pPr algn="just"/>
            <a:r>
              <a:rPr lang="ru-RU" sz="2000" b="1" dirty="0">
                <a:solidFill>
                  <a:srgbClr val="000000"/>
                </a:solidFill>
                <a:latin typeface="Palatino Linotype" panose="02040502050505030304" pitchFamily="18" charset="0"/>
              </a:rPr>
              <a:t>Диапазон измерений (преобразований) </a:t>
            </a:r>
            <a:r>
              <a:rPr lang="ru-RU" sz="2000" dirty="0">
                <a:solidFill>
                  <a:srgbClr val="000000"/>
                </a:solidFill>
                <a:latin typeface="Palatino Linotype" panose="02040502050505030304" pitchFamily="18" charset="0"/>
              </a:rPr>
              <a:t>— область  значений измеряемой величины, для которой нормированы  допускаемые погрешности.</a:t>
            </a:r>
          </a:p>
          <a:p>
            <a:pPr algn="just"/>
            <a:r>
              <a:rPr lang="ru-RU" sz="2000" b="1" dirty="0">
                <a:solidFill>
                  <a:srgbClr val="000000"/>
                </a:solidFill>
                <a:latin typeface="Palatino Linotype" panose="02040502050505030304" pitchFamily="18" charset="0"/>
              </a:rPr>
              <a:t>Пределы</a:t>
            </a:r>
            <a:r>
              <a:rPr lang="ru-RU" sz="2000" dirty="0">
                <a:solidFill>
                  <a:srgbClr val="000000"/>
                </a:solidFill>
                <a:latin typeface="Palatino Linotype" panose="02040502050505030304" pitchFamily="18" charset="0"/>
              </a:rPr>
              <a:t> (верхний и нижний) измерений наибольшее и наименьшее значения диапазона измерений.</a:t>
            </a:r>
          </a:p>
          <a:p>
            <a:pPr algn="just"/>
            <a:r>
              <a:rPr lang="ru-RU" sz="2000" b="1" dirty="0">
                <a:solidFill>
                  <a:srgbClr val="000000"/>
                </a:solidFill>
                <a:latin typeface="Palatino Linotype" panose="02040502050505030304" pitchFamily="18" charset="0"/>
              </a:rPr>
              <a:t>Абсолютная погрешность </a:t>
            </a:r>
            <a:r>
              <a:rPr lang="ru-RU" sz="2000" dirty="0">
                <a:solidFill>
                  <a:srgbClr val="000000"/>
                </a:solidFill>
                <a:latin typeface="Palatino Linotype" panose="02040502050505030304" pitchFamily="18" charset="0"/>
              </a:rPr>
              <a:t>— разность между  показанием прибора и действительным значением измеряемой величины либо разность между значением измеряемой величины, полученной на выходе преобразователя с помощью </a:t>
            </a:r>
            <a:r>
              <a:rPr lang="ru-RU" sz="2000" dirty="0" err="1">
                <a:solidFill>
                  <a:srgbClr val="000000"/>
                </a:solidFill>
                <a:latin typeface="Palatino Linotype" panose="02040502050505030304" pitchFamily="18" charset="0"/>
              </a:rPr>
              <a:t>градуировочной</a:t>
            </a:r>
            <a:r>
              <a:rPr lang="ru-RU" sz="2000" dirty="0">
                <a:solidFill>
                  <a:srgbClr val="000000"/>
                </a:solidFill>
                <a:latin typeface="Palatino Linotype" panose="02040502050505030304" pitchFamily="18" charset="0"/>
              </a:rPr>
              <a:t> характеристики, и действительным ее значением на входе.    </a:t>
            </a:r>
            <a:endParaRPr lang="ru-RU" sz="2000" b="0" i="0" dirty="0">
              <a:solidFill>
                <a:srgbClr val="000000"/>
              </a:solidFill>
              <a:effectLst/>
              <a:latin typeface="Palatino Linotype" panose="02040502050505030304" pitchFamily="18" charset="0"/>
            </a:endParaRPr>
          </a:p>
        </p:txBody>
      </p:sp>
      <p:pic>
        <p:nvPicPr>
          <p:cNvPr id="4098" name="Picture 2" descr="Что такое погрешност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3701" y="1054600"/>
            <a:ext cx="3233056" cy="2282157"/>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88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6</a:t>
            </a:r>
            <a:endParaRPr lang="ru-RU" sz="2800" dirty="0">
              <a:solidFill>
                <a:schemeClr val="tx1"/>
              </a:solidFill>
              <a:latin typeface="Palatino Linotype" panose="02040502050505030304" pitchFamily="18" charset="0"/>
            </a:endParaRPr>
          </a:p>
        </p:txBody>
      </p:sp>
      <p:sp>
        <p:nvSpPr>
          <p:cNvPr id="2" name="Прямоугольник 1"/>
          <p:cNvSpPr/>
          <p:nvPr/>
        </p:nvSpPr>
        <p:spPr>
          <a:xfrm>
            <a:off x="1619795" y="1783310"/>
            <a:ext cx="9353006" cy="4401205"/>
          </a:xfrm>
          <a:prstGeom prst="rect">
            <a:avLst/>
          </a:prstGeom>
        </p:spPr>
        <p:txBody>
          <a:bodyPr wrap="square">
            <a:spAutoFit/>
          </a:bodyPr>
          <a:lstStyle/>
          <a:p>
            <a:r>
              <a:rPr lang="ru-RU" sz="2000" b="1" dirty="0">
                <a:solidFill>
                  <a:srgbClr val="000000"/>
                </a:solidFill>
                <a:latin typeface="Palatino Linotype" panose="02040502050505030304" pitchFamily="18" charset="0"/>
              </a:rPr>
              <a:t>Относительная погрешность</a:t>
            </a:r>
            <a:r>
              <a:rPr lang="ru-RU" sz="2000" dirty="0">
                <a:solidFill>
                  <a:srgbClr val="000000"/>
                </a:solidFill>
                <a:latin typeface="Palatino Linotype" panose="02040502050505030304" pitchFamily="18" charset="0"/>
              </a:rPr>
              <a:t> — отношение  абсолютной погрешности к действительному значению измеряемой  величины. Может выражаться дробью или в процентах.</a:t>
            </a:r>
          </a:p>
          <a:p>
            <a:r>
              <a:rPr lang="ru-RU" sz="2000" b="1" dirty="0">
                <a:solidFill>
                  <a:srgbClr val="000000"/>
                </a:solidFill>
                <a:latin typeface="Palatino Linotype" panose="02040502050505030304" pitchFamily="18" charset="0"/>
              </a:rPr>
              <a:t>Приведенная погрешность</a:t>
            </a:r>
            <a:r>
              <a:rPr lang="ru-RU" sz="2000" dirty="0">
                <a:solidFill>
                  <a:srgbClr val="000000"/>
                </a:solidFill>
                <a:latin typeface="Palatino Linotype" panose="02040502050505030304" pitchFamily="18" charset="0"/>
              </a:rPr>
              <a:t>-— отношение абсолютной погрешности к нормированному значению, например диапазону  показаний или измерений.</a:t>
            </a:r>
          </a:p>
          <a:p>
            <a:r>
              <a:rPr lang="ru-RU" sz="2000" b="1" dirty="0">
                <a:solidFill>
                  <a:srgbClr val="000000"/>
                </a:solidFill>
                <a:latin typeface="Palatino Linotype" panose="02040502050505030304" pitchFamily="18" charset="0"/>
              </a:rPr>
              <a:t>Статическая погрешность</a:t>
            </a:r>
            <a:r>
              <a:rPr lang="ru-RU" sz="2000" dirty="0">
                <a:solidFill>
                  <a:srgbClr val="000000"/>
                </a:solidFill>
                <a:latin typeface="Palatino Linotype" panose="02040502050505030304" pitchFamily="18" charset="0"/>
              </a:rPr>
              <a:t> — погрешность  (абсолютная или относительная) при постоянной во времени входной  величине.</a:t>
            </a:r>
          </a:p>
          <a:p>
            <a:r>
              <a:rPr lang="ru-RU" sz="2000" b="1" dirty="0">
                <a:solidFill>
                  <a:srgbClr val="000000"/>
                </a:solidFill>
                <a:latin typeface="Palatino Linotype" panose="02040502050505030304" pitchFamily="18" charset="0"/>
              </a:rPr>
              <a:t>Динамическая погрешность</a:t>
            </a:r>
            <a:r>
              <a:rPr lang="ru-RU" sz="2000" dirty="0">
                <a:solidFill>
                  <a:srgbClr val="000000"/>
                </a:solidFill>
                <a:latin typeface="Palatino Linotype" panose="02040502050505030304" pitchFamily="18" charset="0"/>
              </a:rPr>
              <a:t> — составляющая  погрешности, равная разности между погрешностью в динамическом режиме (при переменной входной величине) и статической  погрешностью, соответствующей значению величины в данный момент  времени.</a:t>
            </a:r>
          </a:p>
          <a:p>
            <a:r>
              <a:rPr lang="ru-RU" sz="2000" b="1" dirty="0">
                <a:solidFill>
                  <a:srgbClr val="000000"/>
                </a:solidFill>
                <a:latin typeface="Palatino Linotype" panose="02040502050505030304" pitchFamily="18" charset="0"/>
              </a:rPr>
              <a:t>Основная погрешность</a:t>
            </a:r>
            <a:r>
              <a:rPr lang="ru-RU" sz="2000" dirty="0">
                <a:solidFill>
                  <a:srgbClr val="000000"/>
                </a:solidFill>
                <a:latin typeface="Palatino Linotype" panose="02040502050505030304" pitchFamily="18" charset="0"/>
              </a:rPr>
              <a:t> — погрешность при условиях работы, принятых за нормальные.</a:t>
            </a:r>
            <a:endParaRPr lang="ru-RU" sz="2000" b="0" i="0" dirty="0">
              <a:solidFill>
                <a:srgbClr val="000000"/>
              </a:solidFill>
              <a:effectLst/>
              <a:latin typeface="Palatino Linotype" panose="02040502050505030304" pitchFamily="18" charset="0"/>
            </a:endParaRPr>
          </a:p>
        </p:txBody>
      </p:sp>
    </p:spTree>
    <p:extLst>
      <p:ext uri="{BB962C8B-B14F-4D97-AF65-F5344CB8AC3E}">
        <p14:creationId xmlns:p14="http://schemas.microsoft.com/office/powerpoint/2010/main" val="1171046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a:solidFill>
                  <a:schemeClr val="tx1"/>
                </a:solidFill>
                <a:latin typeface="Palatino Linotype" panose="02040502050505030304" pitchFamily="18" charset="0"/>
              </a:rPr>
              <a:t>7</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1593669" y="1882319"/>
            <a:ext cx="9522822" cy="4708981"/>
          </a:xfrm>
          <a:prstGeom prst="rect">
            <a:avLst/>
          </a:prstGeom>
        </p:spPr>
        <p:txBody>
          <a:bodyPr wrap="square">
            <a:spAutoFit/>
          </a:bodyPr>
          <a:lstStyle/>
          <a:p>
            <a:r>
              <a:rPr lang="ru-RU" sz="2000" b="1" dirty="0">
                <a:solidFill>
                  <a:srgbClr val="000000"/>
                </a:solidFill>
                <a:latin typeface="Palatino Linotype" panose="02040502050505030304" pitchFamily="18" charset="0"/>
              </a:rPr>
              <a:t>Дополнительная погрешность</a:t>
            </a:r>
            <a:r>
              <a:rPr lang="ru-RU" sz="2000" dirty="0">
                <a:solidFill>
                  <a:srgbClr val="000000"/>
                </a:solidFill>
                <a:latin typeface="Palatino Linotype" panose="02040502050505030304" pitchFamily="18" charset="0"/>
              </a:rPr>
              <a:t> — изменение  погрешности, вызванное отклонением одной или нескольких влияющих величин от значений, принятых за нормальные.</a:t>
            </a:r>
          </a:p>
          <a:p>
            <a:r>
              <a:rPr lang="ru-RU" sz="2000" b="1" dirty="0">
                <a:solidFill>
                  <a:srgbClr val="000000"/>
                </a:solidFill>
                <a:latin typeface="Palatino Linotype" panose="02040502050505030304" pitchFamily="18" charset="0"/>
              </a:rPr>
              <a:t>Предел допускаемой погрешности</a:t>
            </a:r>
            <a:r>
              <a:rPr lang="ru-RU" sz="2000" dirty="0">
                <a:solidFill>
                  <a:srgbClr val="000000"/>
                </a:solidFill>
                <a:latin typeface="Palatino Linotype" panose="02040502050505030304" pitchFamily="18" charset="0"/>
              </a:rPr>
              <a:t> — наибольшая погрешность, при которой средство измерений может быть  признано годным (понятие применимо для основной и дополнительной погрешностей).</a:t>
            </a:r>
          </a:p>
          <a:p>
            <a:r>
              <a:rPr lang="ru-RU" sz="2000" b="1" dirty="0">
                <a:solidFill>
                  <a:srgbClr val="000000"/>
                </a:solidFill>
                <a:latin typeface="Palatino Linotype" panose="02040502050505030304" pitchFamily="18" charset="0"/>
              </a:rPr>
              <a:t>Класс точности</a:t>
            </a:r>
            <a:r>
              <a:rPr lang="ru-RU" sz="2000" dirty="0">
                <a:solidFill>
                  <a:srgbClr val="000000"/>
                </a:solidFill>
                <a:latin typeface="Palatino Linotype" panose="02040502050505030304" pitchFamily="18" charset="0"/>
              </a:rPr>
              <a:t> — обобщенная характеристика, определяемая пределами допускаемых погрешностей. В общем случае понятие класса точности устанавливается для каждого </a:t>
            </a:r>
            <a:r>
              <a:rPr lang="ru-RU" sz="2000" dirty="0" err="1">
                <a:solidFill>
                  <a:srgbClr val="000000"/>
                </a:solidFill>
                <a:latin typeface="Palatino Linotype" panose="02040502050505030304" pitchFamily="18" charset="0"/>
              </a:rPr>
              <a:t>конкретногосредства</a:t>
            </a:r>
            <a:r>
              <a:rPr lang="ru-RU" sz="2000" dirty="0">
                <a:solidFill>
                  <a:srgbClr val="000000"/>
                </a:solidFill>
                <a:latin typeface="Palatino Linotype" panose="02040502050505030304" pitchFamily="18" charset="0"/>
              </a:rPr>
              <a:t> измерения его технической документацией. Однако в  целом ряде случаев класс точности принимают численно равным пределу допускаемой приведенной погрешности относительно  диапазона измерений.</a:t>
            </a:r>
            <a:br>
              <a:rPr lang="ru-RU" sz="2000" dirty="0">
                <a:solidFill>
                  <a:srgbClr val="000000"/>
                </a:solidFill>
                <a:latin typeface="Palatino Linotype" panose="02040502050505030304" pitchFamily="18" charset="0"/>
              </a:rPr>
            </a:br>
            <a:endParaRPr lang="ru-RU" sz="2000" dirty="0">
              <a:solidFill>
                <a:srgbClr val="000000"/>
              </a:solidFill>
              <a:latin typeface="Palatino Linotype" panose="02040502050505030304" pitchFamily="18" charset="0"/>
            </a:endParaRPr>
          </a:p>
          <a:p>
            <a:r>
              <a:rPr lang="ru-RU" sz="2000" dirty="0">
                <a:latin typeface="Palatino Linotype" panose="02040502050505030304" pitchFamily="18" charset="0"/>
              </a:rPr>
              <a:t/>
            </a:r>
            <a:br>
              <a:rPr lang="ru-RU" sz="2000" dirty="0">
                <a:latin typeface="Palatino Linotype" panose="02040502050505030304" pitchFamily="18" charset="0"/>
              </a:rPr>
            </a:br>
            <a:endParaRPr lang="ru-RU" sz="2000" dirty="0">
              <a:latin typeface="Palatino Linotype" panose="02040502050505030304" pitchFamily="18" charset="0"/>
            </a:endParaRPr>
          </a:p>
        </p:txBody>
      </p:sp>
    </p:spTree>
    <p:extLst>
      <p:ext uri="{BB962C8B-B14F-4D97-AF65-F5344CB8AC3E}">
        <p14:creationId xmlns:p14="http://schemas.microsoft.com/office/powerpoint/2010/main" val="3914470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8</a:t>
            </a:r>
            <a:endParaRPr lang="ru-RU" sz="2800" dirty="0">
              <a:solidFill>
                <a:schemeClr val="tx1"/>
              </a:solidFill>
              <a:latin typeface="Palatino Linotype" panose="02040502050505030304" pitchFamily="18" charset="0"/>
            </a:endParaRPr>
          </a:p>
        </p:txBody>
      </p:sp>
      <p:pic>
        <p:nvPicPr>
          <p:cNvPr id="5122" name="Picture 2" descr="Виды средства измерений различия и и преобразователи"/>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344" y="319903"/>
            <a:ext cx="10280468" cy="580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069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11593830" y="6324600"/>
            <a:ext cx="455295" cy="53340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2800" dirty="0" smtClean="0">
                <a:solidFill>
                  <a:schemeClr val="tx1"/>
                </a:solidFill>
                <a:latin typeface="Palatino Linotype" panose="02040502050505030304" pitchFamily="18" charset="0"/>
              </a:rPr>
              <a:t>9</a:t>
            </a:r>
            <a:endParaRPr lang="ru-RU" sz="2800" dirty="0">
              <a:solidFill>
                <a:schemeClr val="tx1"/>
              </a:solidFill>
              <a:latin typeface="Palatino Linotype" panose="02040502050505030304" pitchFamily="18" charset="0"/>
            </a:endParaRPr>
          </a:p>
        </p:txBody>
      </p:sp>
      <p:sp>
        <p:nvSpPr>
          <p:cNvPr id="3" name="Прямоугольник 2"/>
          <p:cNvSpPr/>
          <p:nvPr/>
        </p:nvSpPr>
        <p:spPr>
          <a:xfrm>
            <a:off x="1358537" y="2405300"/>
            <a:ext cx="9797143" cy="2862322"/>
          </a:xfrm>
          <a:prstGeom prst="rect">
            <a:avLst/>
          </a:prstGeom>
        </p:spPr>
        <p:txBody>
          <a:bodyPr wrap="square">
            <a:spAutoFit/>
          </a:bodyPr>
          <a:lstStyle/>
          <a:p>
            <a:pPr algn="just"/>
            <a:r>
              <a:rPr lang="ru-RU" sz="2000" dirty="0">
                <a:solidFill>
                  <a:srgbClr val="000000"/>
                </a:solidFill>
                <a:latin typeface="Palatino Linotype" panose="02040502050505030304" pitchFamily="18" charset="0"/>
              </a:rPr>
              <a:t>Основой измерений являются наблюдения, которые  осуществляются персоналом или автоматическими устройствами. Если для проведения одного измерения производят одно  наблюдение, то такой метод измерений называется методом  однократных наблюдений. При однократных наблюдениях  результат измерения равен результату наблюдения. Измерение дополняется оценкой точности, которая должна быть не хуже, чем определено требованиями. В практике испытаний и исследований, где требуется более  высокая точность, прибегают к нескольким наблюдениям для  проведения одного измерения.</a:t>
            </a:r>
            <a:endParaRPr lang="ru-RU" sz="2000" dirty="0">
              <a:latin typeface="Palatino Linotype" panose="02040502050505030304" pitchFamily="18" charset="0"/>
            </a:endParaRPr>
          </a:p>
        </p:txBody>
      </p:sp>
    </p:spTree>
    <p:extLst>
      <p:ext uri="{BB962C8B-B14F-4D97-AF65-F5344CB8AC3E}">
        <p14:creationId xmlns:p14="http://schemas.microsoft.com/office/powerpoint/2010/main" val="1286368999"/>
      </p:ext>
    </p:extLst>
  </p:cSld>
  <p:clrMapOvr>
    <a:masterClrMapping/>
  </p:clrMapOvr>
  <p:timing>
    <p:tnLst>
      <p:par>
        <p:cTn id="1" dur="indefinite" restart="never" nodeType="tmRoot"/>
      </p:par>
    </p:tnLst>
  </p:timing>
</p:sld>
</file>

<file path=ppt/theme/theme1.xml><?xml version="1.0" encoding="utf-8"?>
<a:theme xmlns:a="http://schemas.openxmlformats.org/drawingml/2006/main" name="Ретро">
  <a:themeElements>
    <a:clrScheme name="Другая 5">
      <a:dk1>
        <a:sysClr val="windowText" lastClr="000000"/>
      </a:dk1>
      <a:lt1>
        <a:sysClr val="window" lastClr="FFFFFF"/>
      </a:lt1>
      <a:dk2>
        <a:srgbClr val="344068"/>
      </a:dk2>
      <a:lt2>
        <a:srgbClr val="D9E0E6"/>
      </a:lt2>
      <a:accent1>
        <a:srgbClr val="7181B8"/>
      </a:accent1>
      <a:accent2>
        <a:srgbClr val="28C4CC"/>
      </a:accent2>
      <a:accent3>
        <a:srgbClr val="28C4CC"/>
      </a:accent3>
      <a:accent4>
        <a:srgbClr val="42BA97"/>
      </a:accent4>
      <a:accent5>
        <a:srgbClr val="3E8853"/>
      </a:accent5>
      <a:accent6>
        <a:srgbClr val="62A39F"/>
      </a:accent6>
      <a:hlink>
        <a:srgbClr val="6EAC1C"/>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docProps/app.xml><?xml version="1.0" encoding="utf-8"?>
<Properties xmlns="http://schemas.openxmlformats.org/officeDocument/2006/extended-properties" xmlns:vt="http://schemas.openxmlformats.org/officeDocument/2006/docPropsVTypes">
  <Template>Retrospect</Template>
  <TotalTime>228</TotalTime>
  <Words>728</Words>
  <Application>Microsoft Office PowerPoint</Application>
  <PresentationFormat>Широкоэкранный</PresentationFormat>
  <Paragraphs>38</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Calibri Light</vt:lpstr>
      <vt:lpstr>Palatino Linotype</vt:lpstr>
      <vt:lpstr>Ретро</vt:lpstr>
      <vt:lpstr>Дисциплина «Современные аспекты развития метрологии»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 </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Современные аспекты развития метрологии</dc:title>
  <dc:creator>Darkhan Yerezhep</dc:creator>
  <cp:lastModifiedBy>Darkhan Yerezhep</cp:lastModifiedBy>
  <cp:revision>27</cp:revision>
  <dcterms:created xsi:type="dcterms:W3CDTF">2023-10-17T14:13:00Z</dcterms:created>
  <dcterms:modified xsi:type="dcterms:W3CDTF">2023-10-18T14:48:33Z</dcterms:modified>
</cp:coreProperties>
</file>