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5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8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6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8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41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2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0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0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1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8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7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80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B%D1%83%D1%87%D0%B0%D0%B9%D0%BD%D0%B0%D1%8F_%D0%B2%D0%B5%D0%BB%D0%B8%D1%87%D0%B8%D0%BD%D0%B0" TargetMode="External"/><Relationship Id="rId2" Type="http://schemas.openxmlformats.org/officeDocument/2006/relationships/hyperlink" Target="https://ru.wikipedia.org/wiki/%D0%A1%D1%80%D0%B5%D0%B4%D0%BD%D0%B5%D0%BA%D0%B2%D0%B0%D0%B4%D1%80%D0%B0%D1%82%D0%B8%D1%87%D0%B5%D1%81%D0%BA%D0%BE%D0%B5_%D0%BE%D1%82%D0%BA%D0%BB%D0%BE%D0%BD%D0%B5%D0%BD%D0%B8%D0%B5#cite_note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4%D0%B8%D1%81%D0%BF%D0%B5%D1%80%D1%81%D0%B8%D1%8F_%D1%81%D0%BB%D1%83%D1%87%D0%B0%D0%B9%D0%BD%D0%BE%D0%B9_%D0%B2%D0%B5%D0%BB%D0%B8%D1%87%D0%B8%D0%BD%D1%8B" TargetMode="External"/><Relationship Id="rId5" Type="http://schemas.openxmlformats.org/officeDocument/2006/relationships/hyperlink" Target="https://ru.wikipedia.org/wiki/%D0%A1%D1%80%D0%B5%D0%B4%D0%BD%D0%B5%D0%B5_%D0%B0%D1%80%D0%B8%D1%84%D0%BC%D0%B5%D1%82%D0%B8%D1%87%D0%B5%D1%81%D0%BA%D0%BE%D0%B5" TargetMode="External"/><Relationship Id="rId4" Type="http://schemas.openxmlformats.org/officeDocument/2006/relationships/hyperlink" Target="https://ru.wikipedia.org/wiki/%D0%9C%D0%B0%D1%82%D0%B5%D0%BC%D0%B0%D1%82%D0%B8%D1%87%D0%B5%D1%81%D0%BA%D0%BE%D0%B5_%D0%BE%D0%B6%D0%B8%D0%B4%D0%B0%D0%BD%D0%B8%D0%B5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251" y="1727067"/>
            <a:ext cx="9144000" cy="1300163"/>
          </a:xfrm>
        </p:spPr>
        <p:txBody>
          <a:bodyPr>
            <a:noAutofit/>
          </a:bodyPr>
          <a:lstStyle/>
          <a:p>
            <a:pPr algn="ctr"/>
            <a:r>
              <a:rPr lang="ru-RU" sz="28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Дисциплина «Современные </a:t>
            </a:r>
            <a:r>
              <a:rPr lang="ru-RU" sz="28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аспекты развития </a:t>
            </a:r>
            <a:r>
              <a:rPr lang="ru-RU" sz="28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метрологии»</a:t>
            </a:r>
            <a:endParaRPr lang="ru-RU" sz="28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5776" y="5019350"/>
            <a:ext cx="6424699" cy="495625"/>
          </a:xfrm>
        </p:spPr>
        <p:txBody>
          <a:bodyPr>
            <a:normAutofit/>
          </a:bodyPr>
          <a:lstStyle/>
          <a:p>
            <a:r>
              <a:rPr lang="ru-RU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753" t="57868" r="61514" b="32725"/>
          <a:stretch/>
        </p:blipFill>
        <p:spPr bwMode="auto">
          <a:xfrm>
            <a:off x="3969251" y="157786"/>
            <a:ext cx="4320000" cy="963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85776" y="3418084"/>
            <a:ext cx="10136777" cy="847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Лекция </a:t>
            </a:r>
            <a:r>
              <a:rPr lang="ru-RU" sz="18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6</a:t>
            </a:r>
            <a:r>
              <a:rPr lang="ru-RU" sz="18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. Критерии качества измерений. Планирование измерений</a:t>
            </a:r>
            <a:endParaRPr lang="ru-RU" sz="1800" cap="all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1251" y="112082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Институт Энергетики 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Машиностроения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Кафедра Стандартизации</a:t>
            </a:r>
            <a:r>
              <a:rPr lang="ru-RU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,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С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ертификации 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Метрологии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131177" y="5905829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468100" y="6324600"/>
            <a:ext cx="58102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10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8940" y="207780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4E4E4E"/>
                </a:solidFill>
                <a:latin typeface="Palatino Linotype" panose="02040502050505030304" pitchFamily="18" charset="0"/>
              </a:rPr>
              <a:t>Это наиболее распространенный показатель в теории вероятности и статистике. Стандартное отклонение (СО) это среднеквадратичный разброс случайной величины (x) относительно ее математического ожидания на основе несмещенной оценки ее дисперсии. Измеряется в единицах измерения самой случайной величины. Стандартное отклонение равно корню квадратному из дисперсии случайной величины.</a:t>
            </a:r>
            <a:endParaRPr lang="ru-RU" sz="2000" dirty="0">
              <a:latin typeface="Palatino Linotype" panose="02040502050505030304" pitchFamily="18" charset="0"/>
            </a:endParaRPr>
          </a:p>
        </p:txBody>
      </p:sp>
      <p:pic>
        <p:nvPicPr>
          <p:cNvPr id="8194" name="Picture 2" descr="Стандартное отклон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587" y="2639509"/>
            <a:ext cx="3216849" cy="171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142" y="2367468"/>
            <a:ext cx="6897189" cy="1450757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119499" y="5109758"/>
            <a:ext cx="6424699" cy="49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86099" y="5605383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2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tx1"/>
                </a:solidFill>
                <a:latin typeface="Palatino Linotype" panose="02040502050505030304" pitchFamily="18" charset="0"/>
              </a:rPr>
              <a:t>2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3257" y="729442"/>
            <a:ext cx="544285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Качество измерений характеризуется точностью, достоверностью, правильностью, сходимостью и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воспроизводимостью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измерений, а также размером допустимых погрешностей.</a:t>
            </a:r>
          </a:p>
          <a:p>
            <a:pPr algn="just"/>
            <a:r>
              <a:rPr lang="ru-RU" sz="2000" b="1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Точность</a:t>
            </a:r>
            <a:r>
              <a:rPr lang="ru-RU" sz="20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 - это качество измерений, отражающее близость их результатов к истинному значению измеряемой величины.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 Высокая точность измерений соответствует малым погрешностям как систематическим, так и случайным.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Точность количественно оценивают обратной величиной модуля относительной погрешности. Например, если погрешность измерений равна 10</a:t>
            </a:r>
            <a:r>
              <a:rPr lang="ru-RU" sz="2000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-6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, то точность равна 10</a:t>
            </a:r>
            <a:r>
              <a:rPr lang="ru-RU" sz="2000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6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Palatino Linotype" panose="02040502050505030304" pitchFamily="18" charset="0"/>
            </a:endParaRPr>
          </a:p>
        </p:txBody>
      </p:sp>
      <p:pic>
        <p:nvPicPr>
          <p:cNvPr id="5" name="Picture 2" descr="Кейс: как с помощью машинного обучения улучшить точность прогнозирования  ТВ-аффинити и показателей в dig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491" y="1173579"/>
            <a:ext cx="4277786" cy="2851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6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3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1634" y="1739094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Достоверность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 измерений характеризует степень доверия к результатам измерений. Достоверность оценки погрешностей определяют на основе законов теории вероятностей и математической статистики. Это даёт возможность для каждого конкретного случая выбирать средства и методы измерений, обеспечивающие получение результата, погрешности которого не превышают заданных границ с необходимой достоверностью.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Под </a:t>
            </a:r>
            <a:r>
              <a:rPr lang="ru-RU" sz="2000" b="1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правильностью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 измерений понимают качество измерений, отражающее близость к нулю систематических погрешностей в результатах измерений.</a:t>
            </a:r>
            <a:endParaRPr lang="ru-RU" sz="2000" b="0" i="0" dirty="0">
              <a:solidFill>
                <a:srgbClr val="000000"/>
              </a:solidFill>
              <a:effectLst/>
              <a:latin typeface="Palatino Linotype" panose="02040502050505030304" pitchFamily="18" charset="0"/>
            </a:endParaRPr>
          </a:p>
        </p:txBody>
      </p:sp>
      <p:pic>
        <p:nvPicPr>
          <p:cNvPr id="5" name="Picture 2" descr="Управленческая теория измерений. Часть 6. Надёжность и достоверность  измерен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117" y="1267097"/>
            <a:ext cx="4781008" cy="2390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7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4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87737" y="1945588"/>
            <a:ext cx="50161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Сходимость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 - это качество измерений, отражающее близость друг к другу результатов измерений, выполняемых в одинаковых условиях. Сходимость измерений отражает влияние случайных погрешностей.</a:t>
            </a:r>
          </a:p>
          <a:p>
            <a:pPr algn="just"/>
            <a:r>
              <a:rPr lang="ru-RU" sz="2000" b="1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Воспроизводимость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 - это такое качество измерений, которое отражает близость друг к другу результатов измерений, выполняемых в различных условиях (в различное время, в различных местах, различными методами и средствами).</a:t>
            </a:r>
            <a:endParaRPr lang="ru-RU" sz="2000" b="0" i="0" dirty="0">
              <a:solidFill>
                <a:srgbClr val="000000"/>
              </a:solidFill>
              <a:effectLst/>
              <a:latin typeface="Palatino Linotype" panose="02040502050505030304" pitchFamily="18" charset="0"/>
            </a:endParaRPr>
          </a:p>
        </p:txBody>
      </p:sp>
      <p:pic>
        <p:nvPicPr>
          <p:cNvPr id="5" name="Picture 2" descr="Узнаем чем наблюдение отличается от эксперимента в шко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17" y="1240973"/>
            <a:ext cx="5405300" cy="2834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4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5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" name="Picture 2" descr="математическая-статистика / Доверительный интервал для ожидания / Математи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"/>
          <a:stretch/>
        </p:blipFill>
        <p:spPr bwMode="auto">
          <a:xfrm>
            <a:off x="2258695" y="535576"/>
            <a:ext cx="7429500" cy="5287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6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122" name="Picture 2" descr="Как найти среднеквадратическое отклонение | Репетитор по математике и  физике | Мобильная верс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0"/>
          <a:stretch/>
        </p:blipFill>
        <p:spPr bwMode="auto">
          <a:xfrm>
            <a:off x="1444685" y="640081"/>
            <a:ext cx="9844797" cy="512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0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7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146" name="Picture 2" descr="Стандартное отклонение — что это, расчёт, использование, дисперсия - Узнай  Что Тако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359864"/>
            <a:ext cx="10352859" cy="543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4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8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8286" y="2376662"/>
            <a:ext cx="81468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rgbClr val="202122"/>
                </a:solidFill>
                <a:latin typeface="Palatino Linotype" panose="02040502050505030304" pitchFamily="18" charset="0"/>
              </a:rPr>
              <a:t>Среднеквадрати́ческое</a:t>
            </a:r>
            <a:r>
              <a:rPr lang="ru-RU" sz="2000" b="1" dirty="0">
                <a:solidFill>
                  <a:srgbClr val="202122"/>
                </a:solidFill>
                <a:latin typeface="Palatino Linotype" panose="02040502050505030304" pitchFamily="18" charset="0"/>
              </a:rPr>
              <a:t> отклонение</a:t>
            </a:r>
            <a:r>
              <a:rPr lang="ru-RU" sz="2000" dirty="0">
                <a:solidFill>
                  <a:srgbClr val="202122"/>
                </a:solidFill>
                <a:latin typeface="Palatino Linotype" panose="02040502050505030304" pitchFamily="18" charset="0"/>
              </a:rPr>
              <a:t> (</a:t>
            </a:r>
            <a:r>
              <a:rPr lang="ru-RU" sz="2000" i="1" dirty="0" err="1">
                <a:solidFill>
                  <a:srgbClr val="202122"/>
                </a:solidFill>
                <a:latin typeface="Palatino Linotype" panose="02040502050505030304" pitchFamily="18" charset="0"/>
              </a:rPr>
              <a:t>среднеквадрати́чное</a:t>
            </a:r>
            <a:r>
              <a:rPr lang="ru-RU" sz="2000" i="1" dirty="0">
                <a:solidFill>
                  <a:srgbClr val="202122"/>
                </a:solidFill>
                <a:latin typeface="Palatino Linotype" panose="02040502050505030304" pitchFamily="18" charset="0"/>
              </a:rPr>
              <a:t> отклонение</a:t>
            </a:r>
            <a:r>
              <a:rPr lang="ru-RU" sz="2000" dirty="0">
                <a:solidFill>
                  <a:srgbClr val="202122"/>
                </a:solidFill>
                <a:latin typeface="Palatino Linotype" panose="02040502050505030304" pitchFamily="18" charset="0"/>
              </a:rPr>
              <a:t>, </a:t>
            </a:r>
            <a:r>
              <a:rPr lang="ru-RU" sz="2000" i="1" dirty="0">
                <a:solidFill>
                  <a:srgbClr val="202122"/>
                </a:solidFill>
                <a:latin typeface="Palatino Linotype" panose="02040502050505030304" pitchFamily="18" charset="0"/>
              </a:rPr>
              <a:t>стандартное отклонение</a:t>
            </a:r>
            <a:r>
              <a:rPr lang="ru-RU" sz="2000" baseline="30000" dirty="0">
                <a:solidFill>
                  <a:srgbClr val="0645AD"/>
                </a:solidFill>
                <a:latin typeface="Palatino Linotype" panose="02040502050505030304" pitchFamily="18" charset="0"/>
                <a:hlinkClick r:id="rId2"/>
              </a:rPr>
              <a:t>[1]</a:t>
            </a:r>
            <a:r>
              <a:rPr lang="ru-RU" sz="2000" dirty="0">
                <a:solidFill>
                  <a:srgbClr val="202122"/>
                </a:solidFill>
                <a:latin typeface="Palatino Linotype" panose="02040502050505030304" pitchFamily="18" charset="0"/>
              </a:rPr>
              <a:t>) — наиболее распространённый показатель рассеивания значений </a:t>
            </a:r>
            <a:r>
              <a:rPr lang="ru-RU" sz="2000" dirty="0">
                <a:solidFill>
                  <a:srgbClr val="0645AD"/>
                </a:solidFill>
                <a:latin typeface="Palatino Linotype" panose="02040502050505030304" pitchFamily="18" charset="0"/>
                <a:hlinkClick r:id="rId3" tooltip="Случайная величина"/>
              </a:rPr>
              <a:t>случайной величины</a:t>
            </a:r>
            <a:r>
              <a:rPr lang="ru-RU" sz="2000" dirty="0">
                <a:solidFill>
                  <a:srgbClr val="202122"/>
                </a:solidFill>
                <a:latin typeface="Palatino Linotype" panose="02040502050505030304" pitchFamily="18" charset="0"/>
              </a:rPr>
              <a:t> относительно её </a:t>
            </a:r>
            <a:r>
              <a:rPr lang="ru-RU" sz="2000" dirty="0">
                <a:solidFill>
                  <a:srgbClr val="0645AD"/>
                </a:solidFill>
                <a:latin typeface="Palatino Linotype" panose="02040502050505030304" pitchFamily="18" charset="0"/>
                <a:hlinkClick r:id="rId4" tooltip="Математическое ожидание"/>
              </a:rPr>
              <a:t>математического ожидания</a:t>
            </a:r>
            <a:r>
              <a:rPr lang="ru-RU" sz="2000" dirty="0">
                <a:solidFill>
                  <a:srgbClr val="202122"/>
                </a:solidFill>
                <a:latin typeface="Palatino Linotype" panose="02040502050505030304" pitchFamily="18" charset="0"/>
              </a:rPr>
              <a:t> (аналога </a:t>
            </a:r>
            <a:r>
              <a:rPr lang="ru-RU" sz="2000" dirty="0">
                <a:solidFill>
                  <a:srgbClr val="0645AD"/>
                </a:solidFill>
                <a:latin typeface="Palatino Linotype" panose="02040502050505030304" pitchFamily="18" charset="0"/>
                <a:hlinkClick r:id="rId5" tooltip="Среднее арифметическое"/>
              </a:rPr>
              <a:t>среднего арифметического</a:t>
            </a:r>
            <a:r>
              <a:rPr lang="ru-RU" sz="2000" dirty="0">
                <a:solidFill>
                  <a:srgbClr val="202122"/>
                </a:solidFill>
                <a:latin typeface="Palatino Linotype" panose="02040502050505030304" pitchFamily="18" charset="0"/>
              </a:rPr>
              <a:t> с бесконечным числом исходов). Обычно означает квадратный корень из </a:t>
            </a:r>
            <a:r>
              <a:rPr lang="ru-RU" sz="2000" dirty="0">
                <a:solidFill>
                  <a:srgbClr val="0645AD"/>
                </a:solidFill>
                <a:latin typeface="Palatino Linotype" panose="02040502050505030304" pitchFamily="18" charset="0"/>
                <a:hlinkClick r:id="rId6" tooltip="Дисперсия случайной величины"/>
              </a:rPr>
              <a:t>дисперсии</a:t>
            </a:r>
            <a:r>
              <a:rPr lang="ru-RU" sz="2000" dirty="0">
                <a:solidFill>
                  <a:srgbClr val="202122"/>
                </a:solidFill>
                <a:latin typeface="Palatino Linotype" panose="02040502050505030304" pitchFamily="18" charset="0"/>
              </a:rPr>
              <a:t> случайной величины, но иногда может означать тот или иной вариант оценки этого значения.</a:t>
            </a:r>
            <a:endParaRPr lang="ru-RU" sz="2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0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9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8571" y="2368956"/>
            <a:ext cx="47374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202122"/>
                </a:solidFill>
                <a:latin typeface="Palatino Linotype" panose="02040502050505030304" pitchFamily="18" charset="0"/>
              </a:rPr>
              <a:t>Большее значение среднеквадратического отклонения показывает больший разброс значений в представленном множестве со средней величиной множества; меньшее значение, соответственно, показывает, что значения в множестве сгруппированы вокруг среднего значения.</a:t>
            </a:r>
            <a:endParaRPr lang="ru-RU" sz="2000" dirty="0">
              <a:latin typeface="Palatino Linotype" panose="02040502050505030304" pitchFamily="18" charset="0"/>
            </a:endParaRPr>
          </a:p>
        </p:txBody>
      </p:sp>
      <p:pic>
        <p:nvPicPr>
          <p:cNvPr id="7172" name="Picture 4" descr="Стандартное отклонение — что это, расчёт, использование, дисперсия - Узнай  Что Тако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789" y="2530261"/>
            <a:ext cx="4194898" cy="2198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3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Другая 5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7181B8"/>
      </a:accent1>
      <a:accent2>
        <a:srgbClr val="28C4CC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245</TotalTime>
  <Words>411</Words>
  <Application>Microsoft Office PowerPoint</Application>
  <PresentationFormat>Широкоэкранный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Palatino Linotype</vt:lpstr>
      <vt:lpstr>Ретро</vt:lpstr>
      <vt:lpstr>Дисциплина «Современные аспекты развития метрологии»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аспекты развития метрологии</dc:title>
  <dc:creator>Darkhan Yerezhep</dc:creator>
  <cp:lastModifiedBy>Darkhan Yerezhep</cp:lastModifiedBy>
  <cp:revision>29</cp:revision>
  <dcterms:created xsi:type="dcterms:W3CDTF">2023-10-17T14:13:00Z</dcterms:created>
  <dcterms:modified xsi:type="dcterms:W3CDTF">2023-10-18T15:06:45Z</dcterms:modified>
</cp:coreProperties>
</file>