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5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28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6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48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41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2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0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90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1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8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07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E6523B-9C53-49FA-9406-AE4AF3779993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A8A0A15-7A07-4743-A314-584D0619BFF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80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0%B5%D0%BE%D0%BF%D1%80%D0%B5%D0%B4%D0%B5%D0%BB%D1%91%D0%BD%D0%BD%D0%BE%D1%81%D1%82%D1%8C_%D0%B8%D0%B7%D0%BC%D0%B5%D1%80%D0%B5%D0%BD%D0%B8%D1%8F" TargetMode="External"/><Relationship Id="rId2" Type="http://schemas.openxmlformats.org/officeDocument/2006/relationships/hyperlink" Target="https://ru.wikipedia.org/wiki/%D0%9F%D0%BE%D0%B3%D1%80%D0%B5%D1%88%D0%BD%D0%BE%D1%81%D1%82%D1%8C_%D0%B8%D0%B7%D0%BC%D0%B5%D1%80%D0%B5%D0%BD%D0%B8%D1%8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1%80%D0%B5%D0%B4%D1%81%D1%82%D0%B2%D0%BE_%D0%B8%D0%B7%D0%BC%D0%B5%D1%80%D0%B5%D0%BD%D0%B8%D0%B9" TargetMode="External"/><Relationship Id="rId2" Type="http://schemas.openxmlformats.org/officeDocument/2006/relationships/hyperlink" Target="https://ru.wikipedia.org/wiki/%D0%A4%D0%B8%D0%B7%D0%B8%D1%87%D0%B5%D1%81%D0%BA%D0%B0%D1%8F_%D0%B2%D0%B5%D0%BB%D0%B8%D1%87%D0%B8%D0%BD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7251" y="1727067"/>
            <a:ext cx="9144000" cy="1300163"/>
          </a:xfrm>
        </p:spPr>
        <p:txBody>
          <a:bodyPr>
            <a:noAutofit/>
          </a:bodyPr>
          <a:lstStyle/>
          <a:p>
            <a:pPr algn="ctr"/>
            <a:r>
              <a:rPr lang="ru-RU" sz="28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Дисциплина «Современные </a:t>
            </a:r>
            <a:r>
              <a:rPr lang="ru-RU" sz="28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аспекты развития </a:t>
            </a:r>
            <a:r>
              <a:rPr lang="ru-RU" sz="28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метрологии»</a:t>
            </a:r>
            <a:endParaRPr lang="ru-RU" sz="28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5776" y="5019350"/>
            <a:ext cx="6424699" cy="495625"/>
          </a:xfrm>
        </p:spPr>
        <p:txBody>
          <a:bodyPr>
            <a:normAutofit/>
          </a:bodyPr>
          <a:lstStyle/>
          <a:p>
            <a:r>
              <a:rPr lang="ru-RU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Ассоц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проф., к.т.н., </a:t>
            </a:r>
            <a:r>
              <a:rPr lang="en-US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PhD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kk-KZ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Ережеп Д.Е.</a:t>
            </a:r>
            <a:r>
              <a:rPr lang="ru-RU" i="1" cap="none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753" t="57868" r="61514" b="32725"/>
          <a:stretch/>
        </p:blipFill>
        <p:spPr bwMode="auto">
          <a:xfrm>
            <a:off x="3969251" y="157786"/>
            <a:ext cx="4320000" cy="963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85776" y="3418084"/>
            <a:ext cx="10136777" cy="847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Лекция </a:t>
            </a:r>
            <a:r>
              <a:rPr lang="ru-RU" sz="18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7</a:t>
            </a:r>
            <a:r>
              <a:rPr lang="ru-RU" sz="18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. Цена деления шкалы </a:t>
            </a:r>
            <a:r>
              <a:rPr lang="ru-RU" sz="1800" cap="all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прибора</a:t>
            </a:r>
            <a:r>
              <a:rPr lang="ru-RU" sz="1800" cap="all" dirty="0">
                <a:solidFill>
                  <a:srgbClr val="002060"/>
                </a:solidFill>
                <a:latin typeface="Palatino Linotype" panose="02040502050505030304" pitchFamily="18" charset="0"/>
              </a:rPr>
              <a:t>. Меры длины . измерения </a:t>
            </a:r>
            <a:endParaRPr lang="ru-RU" sz="1800" cap="all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1251" y="112082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Институт Энергетики и 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Машиностроения</a:t>
            </a:r>
            <a:endParaRPr lang="ru-RU" sz="1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Кафедра Стандартизации</a:t>
            </a:r>
            <a:r>
              <a:rPr lang="ru-RU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,</a:t>
            </a:r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 С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ертификации </a:t>
            </a:r>
            <a:r>
              <a:rPr lang="kk-KZ" sz="1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 </a:t>
            </a:r>
            <a:r>
              <a:rPr lang="kk-KZ" sz="1400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Метрологии</a:t>
            </a:r>
            <a:endParaRPr lang="ru-RU" sz="14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131177" y="5905829"/>
            <a:ext cx="4803274" cy="49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d.yerezhep@satbayev.university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468100" y="6324600"/>
            <a:ext cx="58102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10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15589" y="2470616"/>
            <a:ext cx="88130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Характеристикой точности измерения является его </a:t>
            </a:r>
            <a:r>
              <a:rPr lang="ru-RU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Погрешность измерения"/>
              </a:rPr>
              <a:t>погрешность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или </a:t>
            </a:r>
            <a:r>
              <a:rPr lang="ru-RU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Неопределённость измерения"/>
              </a:rPr>
              <a:t>неопределённость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Примеры измерений: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простейшем случае, прикладывая линейку с делениями к какой-либо детали, по сути сравнивают её размер с единицей, хранимой линейкой, и, произведя отсчёт, получают значение величины (длины, высоты, толщины и других параметров детали).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измерительного прибора сравнивают размер величины, преобразованной в перемещение указателя, с единицей, хранимой шкалой этого прибора, и проводят отсчёт.</a:t>
            </a:r>
            <a:endParaRPr lang="ru-RU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2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9142" y="2367468"/>
            <a:ext cx="6897189" cy="1450757"/>
          </a:xfrm>
        </p:spPr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119499" y="5109758"/>
            <a:ext cx="6424699" cy="4956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Ассоц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 проф., к.т.н., </a:t>
            </a:r>
            <a:r>
              <a:rPr lang="en-US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PhD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kk-KZ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Ережеп Д.Е.</a:t>
            </a:r>
            <a:r>
              <a:rPr lang="ru-RU" i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86099" y="5605383"/>
            <a:ext cx="4803274" cy="495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cap="none" dirty="0" err="1" smtClean="0">
                <a:solidFill>
                  <a:srgbClr val="002060"/>
                </a:solidFill>
                <a:latin typeface="Palatino Linotype" panose="02040502050505030304" pitchFamily="18" charset="0"/>
              </a:rPr>
              <a:t>d.yerezhep@satbayev.university</a:t>
            </a:r>
            <a:endParaRPr lang="ru-RU" cap="none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22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chemeClr val="tx1"/>
                </a:solidFill>
                <a:latin typeface="Palatino Linotype" panose="02040502050505030304" pitchFamily="18" charset="0"/>
              </a:rPr>
              <a:t>2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3971108" y="580096"/>
            <a:ext cx="684053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Чтобы измерить любую физическую величину, надо правильно определить цену деления шкалы измерительного прибора (инструмента).  </a:t>
            </a:r>
          </a:p>
          <a:p>
            <a:pPr algn="just" eaLnBrk="1" hangingPunct="1"/>
            <a:endParaRPr lang="ru-RU" alt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Цена деления шкалы прибора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разность величин, соответствующих двум соседним отметкам шкалы. Она всегда указывается на шкале прибора. </a:t>
            </a:r>
          </a:p>
        </p:txBody>
      </p:sp>
      <p:pic>
        <p:nvPicPr>
          <p:cNvPr id="8" name="Picture 4" descr="termomet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" y="372987"/>
            <a:ext cx="2798944" cy="558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666931" y="3611800"/>
            <a:ext cx="67691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подсчитать цену делений шкалы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нужно: </a:t>
            </a:r>
          </a:p>
          <a:p>
            <a:pPr algn="r" eaLnBrk="1" hangingPunct="1"/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выбрать на шкале два ближайших оцифрованных штриха; </a:t>
            </a:r>
          </a:p>
          <a:p>
            <a:pPr algn="r" eaLnBrk="1" hangingPunct="1"/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сосчитать количество делений между ними; </a:t>
            </a:r>
          </a:p>
          <a:p>
            <a:pPr algn="r" eaLnBrk="1" hangingPunct="1"/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разность значений около выбранных штрихов разделить на количество делений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3861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3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1642877" y="1744743"/>
            <a:ext cx="8501062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Погрешность измерения Δ</a:t>
            </a: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altLang="ru-RU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изм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отклонение результата измерения </a:t>
            </a: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от истинного (действительного) </a:t>
            </a: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altLang="ru-RU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altLang="ru-RU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значения измеряемой величины:</a:t>
            </a:r>
          </a:p>
          <a:p>
            <a:pPr algn="ctr" eaLnBrk="1" hangingPunct="1"/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l-GR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ru-RU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altLang="ru-RU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изм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altLang="ru-RU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</a:p>
          <a:p>
            <a:pPr algn="just" eaLnBrk="1" hangingPunct="1"/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Под истинным значением физической величины понимается значение,</a:t>
            </a:r>
          </a:p>
          <a:p>
            <a:pPr algn="just"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идеальным образом отражало бы в качественном и количественном</a:t>
            </a:r>
          </a:p>
          <a:p>
            <a:pPr algn="just"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отношениях соответствующие свойства технических систем (ТС) через ее выходной параметр.</a:t>
            </a:r>
          </a:p>
          <a:p>
            <a:pPr algn="just" eaLnBrk="1" hangingPunct="1"/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зависимости от формы выражения различают абсолютную, относительную и приведенную погрешности измерения.</a:t>
            </a:r>
          </a:p>
        </p:txBody>
      </p:sp>
    </p:spTree>
    <p:extLst>
      <p:ext uri="{BB962C8B-B14F-4D97-AF65-F5344CB8AC3E}">
        <p14:creationId xmlns:p14="http://schemas.microsoft.com/office/powerpoint/2010/main" val="194971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4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603240" y="136661"/>
            <a:ext cx="8785225" cy="31686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            Номинальными размерами проходных и непроходных калибров являются предельные размеры проверяемой поверхности детали. Например, для проходного калибра гладкой пробки номинальным размером устанавливается наименьший предельный размер отверстия, а непроходного - наибольший предельный размер отверстия</a:t>
            </a:r>
            <a:endParaRPr lang="ru-RU" altLang="ru-RU" sz="1800" dirty="0" smtClean="0">
              <a:latin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352" y="1876561"/>
            <a:ext cx="58578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892165" y="4953136"/>
            <a:ext cx="83518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>
                <a:latin typeface="Times New Roman" panose="02020603050405020304" pitchFamily="18" charset="0"/>
              </a:rPr>
              <a:t>       Кроме того, измерения, проводимые после изготовления детали, относятся к </a:t>
            </a:r>
            <a:r>
              <a:rPr lang="ru-RU" altLang="ru-RU" b="1">
                <a:latin typeface="Times New Roman" panose="02020603050405020304" pitchFamily="18" charset="0"/>
              </a:rPr>
              <a:t>пассивным</a:t>
            </a:r>
            <a:r>
              <a:rPr lang="ru-RU" altLang="ru-RU">
                <a:latin typeface="Times New Roman" panose="02020603050405020304" pitchFamily="18" charset="0"/>
              </a:rPr>
              <a:t> методам, а измерения, выполняемые непосредственно при изготовлении детали на обрабатывающем станке, когда станку дается команда по введению поправки на износ инструмента (например, абразивного), - к </a:t>
            </a:r>
            <a:r>
              <a:rPr lang="ru-RU" altLang="ru-RU" b="1">
                <a:latin typeface="Times New Roman" panose="02020603050405020304" pitchFamily="18" charset="0"/>
              </a:rPr>
              <a:t>активным</a:t>
            </a:r>
            <a:r>
              <a:rPr lang="ru-RU" altLang="ru-RU"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2148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5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82604" y="1111727"/>
            <a:ext cx="8713788" cy="25193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           Основными средствами измерения являются: </a:t>
            </a:r>
            <a:r>
              <a:rPr lang="ru-RU" altLang="ru-RU" sz="1800" b="1" dirty="0" smtClean="0">
                <a:latin typeface="Times New Roman" panose="02020603050405020304" pitchFamily="18" charset="0"/>
              </a:rPr>
              <a:t>меры универсальные, измерительные средства и специальные измерительные средства</a:t>
            </a:r>
          </a:p>
          <a:p>
            <a:pPr algn="just">
              <a:buFontTx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</a:rPr>
              <a:t>           Меры длины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 выпускаются в виде плоскопараллельных концевых мер (прямоугольных параллелепипедов и цилиндров) по четырем классам точности. Их погрешности очень малы. Например, срединное отклонение длины концевой меры номинального размера, равного 100 мм составляет 0.0005 мм для 1-го класса и 0,0003</a:t>
            </a:r>
            <a:r>
              <a:rPr lang="ru-RU" altLang="ru-RU" sz="1800" b="1" dirty="0" smtClean="0">
                <a:latin typeface="Times New Roman" panose="02020603050405020304" pitchFamily="18" charset="0"/>
              </a:rPr>
              <a:t> мм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для 0-го класса. Для измерения углов применяют угловые меры (плитки), изготовляемые по двум классам - 1 и 2.</a:t>
            </a:r>
            <a:endParaRPr lang="ru-RU" altLang="ru-RU" sz="1800" dirty="0" smtClean="0">
              <a:latin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574" y="3631089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489" y="3552825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57" y="4210050"/>
            <a:ext cx="19367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105" y="4464050"/>
            <a:ext cx="27527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6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84053" y="638403"/>
            <a:ext cx="8928100" cy="260118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r>
              <a:rPr lang="ru-RU" altLang="ru-RU" sz="1800" smtClean="0">
                <a:latin typeface="Times New Roman" panose="02020603050405020304" pitchFamily="18" charset="0"/>
              </a:rPr>
              <a:t>          Абсолютные измерения можно выполнять следующими инструментами: штангенциркулем, штангенглубиномером, микрометром, угломером и др., которые относятся к универсальным измерительным средствам. Все эти инструменты имеют штриховые шкалы (линейки или лимбы). </a:t>
            </a:r>
          </a:p>
          <a:p>
            <a:pPr algn="just">
              <a:buFontTx/>
              <a:buNone/>
            </a:pPr>
            <a:r>
              <a:rPr lang="ru-RU" altLang="ru-RU" sz="1800" smtClean="0">
                <a:latin typeface="Times New Roman" panose="02020603050405020304" pitchFamily="18" charset="0"/>
              </a:rPr>
              <a:t>          Повышение точности отсчета, связанное с оценкой доли деления шкалы, осуществляется с помощью специальных устройств — нониусов. Специальные измерительные средства изготовляют для определенных, конкретных контрольных операций.</a:t>
            </a:r>
            <a:endParaRPr lang="ru-RU" altLang="ru-RU" sz="1800" dirty="0" smtClean="0">
              <a:latin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959" y="287609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65" y="443166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241" y="2664052"/>
            <a:ext cx="2495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603" y="4492852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004" y="2774315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097" y="4730115"/>
            <a:ext cx="29924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0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7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61039" y="268287"/>
            <a:ext cx="8856662" cy="6553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               К приборам для </a:t>
            </a:r>
            <a:r>
              <a:rPr lang="ru-RU" altLang="ru-RU" sz="1800" i="1" dirty="0" smtClean="0">
                <a:latin typeface="Times New Roman" panose="02020603050405020304" pitchFamily="18" charset="0"/>
              </a:rPr>
              <a:t>абсолютного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измерения относятся универсальные и инструментальные микроскопы, проекторы. </a:t>
            </a:r>
          </a:p>
          <a:p>
            <a:pPr algn="just"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               Для </a:t>
            </a:r>
            <a:r>
              <a:rPr lang="ru-RU" altLang="ru-RU" sz="1800" i="1" dirty="0" smtClean="0">
                <a:latin typeface="Times New Roman" panose="02020603050405020304" pitchFamily="18" charset="0"/>
              </a:rPr>
              <a:t>относительных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 (сравнительных) измерений используются индикаторы часового типа, миниметры, микромеры (МКМ), </a:t>
            </a:r>
            <a:r>
              <a:rPr lang="ru-RU" altLang="ru-RU" sz="1800" dirty="0" err="1" smtClean="0">
                <a:latin typeface="Times New Roman" panose="02020603050405020304" pitchFamily="18" charset="0"/>
              </a:rPr>
              <a:t>микрокаторы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, оптиметры, контактные интерферометры, пневматические приборы и др.</a:t>
            </a:r>
            <a:endParaRPr lang="ru-RU" altLang="ru-RU" sz="1800" dirty="0" smtClean="0">
              <a:latin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036762"/>
            <a:ext cx="2011362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481" y="2283729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2" y="4088605"/>
            <a:ext cx="22479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2134098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6" y="4688500"/>
            <a:ext cx="2286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902" y="4080871"/>
            <a:ext cx="7905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74" y="4366690"/>
            <a:ext cx="2232025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917" y="4769643"/>
            <a:ext cx="18002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4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8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7538" y="377825"/>
            <a:ext cx="10976292" cy="648017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</a:rPr>
              <a:t>             В настоящее время получают широкое распространение различные контрольные автоматы (электрические автоматы для рассортировки деталей по размерам, автоматические устройства, определяющие годность детали одновременно по всем контролируемым размерам, и т. д.). В основу проектируемых автоматов и автоматических устройств для контроля размеров и формы деталей закладываются различные конструкции электроконтактных датчиков.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mtClean="0">
                <a:latin typeface="Times New Roman" panose="02020603050405020304" pitchFamily="18" charset="0"/>
              </a:rPr>
              <a:t>             На современном этапе развития науки и производства непрерывно расширяется область применения неразрушающих методов контроля, совершенствуются средства неразрушающего контроля. К таким методам относятся: оптические (оптическая голография, электронная микроскопия, ультразвуковой контроль). </a:t>
            </a:r>
            <a:endParaRPr lang="ru-RU" altLang="ru-RU" dirty="0" smtClean="0">
              <a:latin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19" y="3096396"/>
            <a:ext cx="21717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743" y="309639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62" y="435369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06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93830" y="6324600"/>
            <a:ext cx="455295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9</a:t>
            </a:r>
            <a:endParaRPr lang="ru-RU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6949" y="1841085"/>
            <a:ext cx="39076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Измере́ние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совокупность действий для определения отношения одной (измеряемой) </a:t>
            </a:r>
            <a:r>
              <a:rPr lang="ru-RU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Физическая величина"/>
              </a:rPr>
              <a:t>величины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 другой однородной величине, принятой всеми участниками за единицу, хранящуюся в техническом средстве (</a:t>
            </a:r>
            <a:r>
              <a:rPr lang="ru-RU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Средство измерений"/>
              </a:rPr>
              <a:t>средстве измерений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Числовым значением измеряемой величины называется число, получившееся в результате измерения, а значением физической величины — числовое значение совместно с обозначением используемой единицы.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845" y="809119"/>
            <a:ext cx="5712824" cy="3732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3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Другая 5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7181B8"/>
      </a:accent1>
      <a:accent2>
        <a:srgbClr val="28C4CC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252</TotalTime>
  <Words>729</Words>
  <Application>Microsoft Office PowerPoint</Application>
  <PresentationFormat>Широкоэкранный</PresentationFormat>
  <Paragraphs>49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Palatino Linotype</vt:lpstr>
      <vt:lpstr>Times New Roman</vt:lpstr>
      <vt:lpstr>Ретро</vt:lpstr>
      <vt:lpstr>Дисциплина «Современные аспекты развития метрологии»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аспекты развития метрологии</dc:title>
  <dc:creator>Darkhan Yerezhep</dc:creator>
  <cp:lastModifiedBy>Darkhan Yerezhep</cp:lastModifiedBy>
  <cp:revision>30</cp:revision>
  <dcterms:created xsi:type="dcterms:W3CDTF">2023-10-17T14:13:00Z</dcterms:created>
  <dcterms:modified xsi:type="dcterms:W3CDTF">2023-10-18T15:15:13Z</dcterms:modified>
</cp:coreProperties>
</file>