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57" r:id="rId10"/>
    <p:sldId id="258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77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6523B-9C53-49FA-9406-AE4AF3779993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A0A15-7A07-4743-A314-584D0619BFF1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6282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6523B-9C53-49FA-9406-AE4AF3779993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A0A15-7A07-4743-A314-584D0619BF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4568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6523B-9C53-49FA-9406-AE4AF3779993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A0A15-7A07-4743-A314-584D0619BF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975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6523B-9C53-49FA-9406-AE4AF3779993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A0A15-7A07-4743-A314-584D0619BF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5489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6523B-9C53-49FA-9406-AE4AF3779993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A0A15-7A07-4743-A314-584D0619BFF1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4414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6523B-9C53-49FA-9406-AE4AF3779993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A0A15-7A07-4743-A314-584D0619BF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7929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6523B-9C53-49FA-9406-AE4AF3779993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A0A15-7A07-4743-A314-584D0619BF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9306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6523B-9C53-49FA-9406-AE4AF3779993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A0A15-7A07-4743-A314-584D0619BF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9904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6523B-9C53-49FA-9406-AE4AF3779993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A0A15-7A07-4743-A314-584D0619BF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1719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9E6523B-9C53-49FA-9406-AE4AF3779993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A8A0A15-7A07-4743-A314-584D0619BF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2383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6523B-9C53-49FA-9406-AE4AF3779993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A0A15-7A07-4743-A314-584D0619BF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8072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9E6523B-9C53-49FA-9406-AE4AF3779993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A8A0A15-7A07-4743-A314-584D0619BFF1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3807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57251" y="1727067"/>
            <a:ext cx="9144000" cy="1300163"/>
          </a:xfrm>
        </p:spPr>
        <p:txBody>
          <a:bodyPr>
            <a:noAutofit/>
          </a:bodyPr>
          <a:lstStyle/>
          <a:p>
            <a:pPr algn="ctr"/>
            <a:r>
              <a:rPr lang="ru-RU" sz="2800" cap="all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Дисциплина «Современные </a:t>
            </a:r>
            <a:r>
              <a:rPr lang="ru-RU" sz="2800" cap="all" dirty="0">
                <a:solidFill>
                  <a:srgbClr val="002060"/>
                </a:solidFill>
                <a:latin typeface="Palatino Linotype" panose="02040502050505030304" pitchFamily="18" charset="0"/>
              </a:rPr>
              <a:t>аспекты развития </a:t>
            </a:r>
            <a:r>
              <a:rPr lang="ru-RU" sz="2800" cap="all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метрологии»</a:t>
            </a:r>
            <a:endParaRPr lang="ru-RU" sz="2800" dirty="0">
              <a:solidFill>
                <a:srgbClr val="00206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5776" y="5019350"/>
            <a:ext cx="6424699" cy="495625"/>
          </a:xfrm>
        </p:spPr>
        <p:txBody>
          <a:bodyPr>
            <a:normAutofit/>
          </a:bodyPr>
          <a:lstStyle/>
          <a:p>
            <a:r>
              <a:rPr lang="ru-RU" i="1" cap="none" dirty="0" err="1" smtClean="0">
                <a:solidFill>
                  <a:srgbClr val="002060"/>
                </a:solidFill>
                <a:latin typeface="Palatino Linotype" panose="02040502050505030304" pitchFamily="18" charset="0"/>
              </a:rPr>
              <a:t>Ассоц</a:t>
            </a:r>
            <a:r>
              <a:rPr lang="ru-RU" i="1" cap="none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. проф., к.т.н., </a:t>
            </a:r>
            <a:r>
              <a:rPr lang="en-US" i="1" cap="none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PhD</a:t>
            </a:r>
            <a:r>
              <a:rPr lang="ru-RU" i="1" cap="none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 </a:t>
            </a:r>
            <a:r>
              <a:rPr lang="kk-KZ" i="1" cap="none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Ережеп Д.Е.</a:t>
            </a:r>
            <a:r>
              <a:rPr lang="ru-RU" i="1" cap="none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 </a:t>
            </a:r>
            <a:endParaRPr lang="ru-RU" cap="none" dirty="0">
              <a:solidFill>
                <a:srgbClr val="002060"/>
              </a:solidFill>
              <a:latin typeface="Palatino Linotype" panose="0204050205050503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l="14753" t="57868" r="61514" b="32725"/>
          <a:stretch/>
        </p:blipFill>
        <p:spPr bwMode="auto">
          <a:xfrm>
            <a:off x="3969251" y="157786"/>
            <a:ext cx="4320000" cy="96304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1185776" y="3418084"/>
            <a:ext cx="10136777" cy="847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cap="all" dirty="0">
                <a:solidFill>
                  <a:srgbClr val="002060"/>
                </a:solidFill>
                <a:latin typeface="Palatino Linotype" panose="02040502050505030304" pitchFamily="18" charset="0"/>
              </a:rPr>
              <a:t>Лекция 7. </a:t>
            </a:r>
            <a:r>
              <a:rPr lang="ru-RU" sz="1800" cap="all" dirty="0">
                <a:solidFill>
                  <a:srgbClr val="002060"/>
                </a:solidFill>
                <a:latin typeface="Palatino Linotype" panose="02040502050505030304" pitchFamily="18" charset="0"/>
              </a:rPr>
              <a:t>Поверка средств измерений . Цели сертификации</a:t>
            </a:r>
            <a:endParaRPr lang="ru-RU" sz="1800" cap="all" dirty="0">
              <a:solidFill>
                <a:srgbClr val="00206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081251" y="1120828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kk-KZ" sz="1400" b="1" dirty="0">
                <a:solidFill>
                  <a:srgbClr val="002060"/>
                </a:solidFill>
                <a:latin typeface="Palatino Linotype" panose="02040502050505030304" pitchFamily="18" charset="0"/>
              </a:rPr>
              <a:t>Институт Энергетики и </a:t>
            </a:r>
            <a:r>
              <a:rPr lang="kk-KZ" sz="1400" b="1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Машиностроения</a:t>
            </a:r>
            <a:endParaRPr lang="ru-RU" sz="1400" dirty="0">
              <a:solidFill>
                <a:srgbClr val="002060"/>
              </a:solidFill>
              <a:latin typeface="Palatino Linotype" panose="02040502050505030304" pitchFamily="18" charset="0"/>
            </a:endParaRPr>
          </a:p>
          <a:p>
            <a:pPr algn="ctr"/>
            <a:r>
              <a:rPr lang="kk-KZ" sz="1400" b="1" dirty="0">
                <a:solidFill>
                  <a:srgbClr val="002060"/>
                </a:solidFill>
                <a:latin typeface="Palatino Linotype" panose="02040502050505030304" pitchFamily="18" charset="0"/>
              </a:rPr>
              <a:t>Кафедра Стандартизации</a:t>
            </a:r>
            <a:r>
              <a:rPr lang="ru-RU" sz="1400" b="1" dirty="0">
                <a:solidFill>
                  <a:srgbClr val="002060"/>
                </a:solidFill>
                <a:latin typeface="Palatino Linotype" panose="02040502050505030304" pitchFamily="18" charset="0"/>
              </a:rPr>
              <a:t>,</a:t>
            </a:r>
            <a:r>
              <a:rPr lang="kk-KZ" sz="1400" b="1" dirty="0">
                <a:solidFill>
                  <a:srgbClr val="002060"/>
                </a:solidFill>
                <a:latin typeface="Palatino Linotype" panose="02040502050505030304" pitchFamily="18" charset="0"/>
              </a:rPr>
              <a:t> С</a:t>
            </a:r>
            <a:r>
              <a:rPr lang="kk-KZ" sz="1400" b="1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ертификации </a:t>
            </a:r>
            <a:r>
              <a:rPr lang="kk-KZ" sz="1400" b="1" dirty="0">
                <a:solidFill>
                  <a:srgbClr val="002060"/>
                </a:solidFill>
                <a:latin typeface="Palatino Linotype" panose="02040502050505030304" pitchFamily="18" charset="0"/>
              </a:rPr>
              <a:t>и </a:t>
            </a:r>
            <a:r>
              <a:rPr lang="kk-KZ" sz="1400" b="1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Метрологии</a:t>
            </a:r>
            <a:endParaRPr lang="ru-RU" sz="1400" dirty="0">
              <a:solidFill>
                <a:srgbClr val="00206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7" name="Подзаголовок 2"/>
          <p:cNvSpPr txBox="1">
            <a:spLocks/>
          </p:cNvSpPr>
          <p:nvPr/>
        </p:nvSpPr>
        <p:spPr>
          <a:xfrm>
            <a:off x="4131177" y="5905829"/>
            <a:ext cx="4803274" cy="49562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i="1" cap="none" dirty="0" err="1" smtClean="0">
                <a:solidFill>
                  <a:srgbClr val="002060"/>
                </a:solidFill>
                <a:latin typeface="Palatino Linotype" panose="02040502050505030304" pitchFamily="18" charset="0"/>
              </a:rPr>
              <a:t>d.yerezhep@satbayev.university</a:t>
            </a:r>
            <a:endParaRPr lang="ru-RU" cap="none" dirty="0">
              <a:solidFill>
                <a:srgbClr val="002060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8189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1468100" y="6324600"/>
            <a:ext cx="581025" cy="533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10</a:t>
            </a:r>
            <a:endParaRPr lang="ru-RU" sz="28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5" name="Прямоугольник 3"/>
          <p:cNvSpPr>
            <a:spLocks noChangeArrowheads="1"/>
          </p:cNvSpPr>
          <p:nvPr/>
        </p:nvSpPr>
        <p:spPr bwMode="auto">
          <a:xfrm>
            <a:off x="895622" y="143691"/>
            <a:ext cx="10771550" cy="6001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Объекты обязательной сертификации</a:t>
            </a:r>
          </a:p>
          <a:p>
            <a:pPr algn="just" eaLnBrk="1" hangingPunct="1"/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alt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Продукция: </a:t>
            </a:r>
          </a:p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товары машиностроительного комплекса; </a:t>
            </a:r>
          </a:p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товары электротехнической, электронной и приборостроительной промышленности;</a:t>
            </a:r>
          </a:p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медицинская техника; </a:t>
            </a:r>
          </a:p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товары с/х производства и пищевой промышленности;</a:t>
            </a:r>
          </a:p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товары легкой промышленности; </a:t>
            </a:r>
          </a:p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товары сырьевых отраслей и деревообработки; </a:t>
            </a:r>
          </a:p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средства индивидуальной защиты органов дыхания; </a:t>
            </a:r>
          </a:p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тара;</a:t>
            </a:r>
          </a:p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изделия пиротехники; </a:t>
            </a:r>
          </a:p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ветеринарные биологические препараты.</a:t>
            </a:r>
          </a:p>
          <a:p>
            <a:pPr algn="just" eaLnBrk="1" hangingPunct="1"/>
            <a:endParaRPr lang="ru-RU" alt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alt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Услуги: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бытовые; пассажирского транспорта; связи; туристские и экскурсионные; торговли; общественного питания; прочие.</a:t>
            </a:r>
          </a:p>
        </p:txBody>
      </p:sp>
    </p:spTree>
    <p:extLst>
      <p:ext uri="{BB962C8B-B14F-4D97-AF65-F5344CB8AC3E}">
        <p14:creationId xmlns:p14="http://schemas.microsoft.com/office/powerpoint/2010/main" val="4098213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39142" y="2367468"/>
            <a:ext cx="6897189" cy="1450757"/>
          </a:xfrm>
        </p:spPr>
        <p:txBody>
          <a:bodyPr/>
          <a:lstStyle/>
          <a:p>
            <a:r>
              <a:rPr lang="ru-RU" dirty="0" smtClean="0"/>
              <a:t>СПАСИБО ЗА ВНИМАНИЕ! </a:t>
            </a:r>
            <a:endParaRPr lang="ru-RU" dirty="0"/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4119499" y="5109758"/>
            <a:ext cx="6424699" cy="495625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i="1" dirty="0" err="1" smtClean="0">
                <a:solidFill>
                  <a:srgbClr val="002060"/>
                </a:solidFill>
                <a:latin typeface="Palatino Linotype" panose="02040502050505030304" pitchFamily="18" charset="0"/>
              </a:rPr>
              <a:t>Ассоц</a:t>
            </a:r>
            <a:r>
              <a:rPr lang="ru-RU" i="1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. проф., к.т.н., </a:t>
            </a:r>
            <a:r>
              <a:rPr lang="en-US" i="1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PhD</a:t>
            </a:r>
            <a:r>
              <a:rPr lang="ru-RU" i="1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 </a:t>
            </a:r>
            <a:r>
              <a:rPr lang="kk-KZ" i="1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Ережеп Д.Е.</a:t>
            </a:r>
            <a:r>
              <a:rPr lang="ru-RU" i="1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 </a:t>
            </a:r>
            <a:endParaRPr lang="ru-RU" dirty="0">
              <a:solidFill>
                <a:srgbClr val="00206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3986099" y="5605383"/>
            <a:ext cx="4803274" cy="49562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i="1" cap="none" dirty="0" err="1" smtClean="0">
                <a:solidFill>
                  <a:srgbClr val="002060"/>
                </a:solidFill>
                <a:latin typeface="Palatino Linotype" panose="02040502050505030304" pitchFamily="18" charset="0"/>
              </a:rPr>
              <a:t>d.yerezhep@satbayev.university</a:t>
            </a:r>
            <a:endParaRPr lang="ru-RU" cap="none" dirty="0">
              <a:solidFill>
                <a:srgbClr val="002060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8022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1593830" y="6324600"/>
            <a:ext cx="455295" cy="533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smtClean="0">
                <a:solidFill>
                  <a:schemeClr val="tx1"/>
                </a:solidFill>
                <a:latin typeface="Palatino Linotype" panose="02040502050505030304" pitchFamily="18" charset="0"/>
              </a:rPr>
              <a:t>2</a:t>
            </a:r>
            <a:endParaRPr lang="ru-RU" sz="28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7" name="Прямоугольник 3"/>
          <p:cNvSpPr>
            <a:spLocks noChangeArrowheads="1"/>
          </p:cNvSpPr>
          <p:nvPr/>
        </p:nvSpPr>
        <p:spPr bwMode="auto">
          <a:xfrm>
            <a:off x="1831431" y="1041762"/>
            <a:ext cx="8642350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alt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Поверка средств измерений 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совокупность операций выполняемых государственной метрологической службой с целью определения и подтверждения соответствия средств измерений установленным техническим требованиям. </a:t>
            </a:r>
          </a:p>
          <a:p>
            <a:pPr algn="just" eaLnBrk="1" hangingPunct="1"/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Поверка носит обязательный характер, и проводится в отношении средств измерений, которые применяются в установленных законом сферах  (здравоохранение, охрана окружающей среды, обеспечение обороноспособности страны и т.д.) </a:t>
            </a:r>
          </a:p>
          <a:p>
            <a:pPr algn="just" eaLnBrk="1" hangingPunct="1"/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Суть поверки и калибровки средств измерений заключается в нахождении погрешности средства измерения и установлении его пригодности к использованию . </a:t>
            </a:r>
          </a:p>
        </p:txBody>
      </p:sp>
    </p:spTree>
    <p:extLst>
      <p:ext uri="{BB962C8B-B14F-4D97-AF65-F5344CB8AC3E}">
        <p14:creationId xmlns:p14="http://schemas.microsoft.com/office/powerpoint/2010/main" val="2438616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1593830" y="6324600"/>
            <a:ext cx="455295" cy="533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>
                <a:solidFill>
                  <a:schemeClr val="tx1"/>
                </a:solidFill>
                <a:latin typeface="Palatino Linotype" panose="02040502050505030304" pitchFamily="18" charset="0"/>
              </a:rPr>
              <a:t>3</a:t>
            </a:r>
            <a:endParaRPr lang="ru-RU" sz="28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5" name="Прямоугольник 3"/>
          <p:cNvSpPr>
            <a:spLocks noChangeArrowheads="1"/>
          </p:cNvSpPr>
          <p:nvPr/>
        </p:nvSpPr>
        <p:spPr bwMode="auto">
          <a:xfrm>
            <a:off x="230685" y="300446"/>
            <a:ext cx="11818440" cy="5909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поверок средств измерения </a:t>
            </a:r>
          </a:p>
          <a:p>
            <a:pPr algn="ctr" eaLnBrk="1" hangingPunct="1"/>
            <a:endParaRPr lang="ru-RU" alt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r>
              <a:rPr lang="ru-RU" alt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применяются </a:t>
            </a:r>
            <a:r>
              <a:rPr lang="ru-RU" alt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следующие виды поверки средств измерения: </a:t>
            </a:r>
          </a:p>
          <a:p>
            <a:pPr algn="just" eaLnBrk="1" hangingPunct="1"/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а) первичная поверка, ей подлежат средства измерений при выпуске из производства после ремонта, а также средства измерений ввозимые по импорту. </a:t>
            </a:r>
          </a:p>
          <a:p>
            <a:pPr algn="just" eaLnBrk="1" hangingPunct="1"/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б) периодическая поверка, такой поверке подлежат средства измерения находящиеся в эксплуатации или на хранении. </a:t>
            </a:r>
          </a:p>
          <a:p>
            <a:pPr algn="just" eaLnBrk="1" hangingPunct="1"/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в) внеочередная поверка, осуществляется при эксплуатации и хранении в следующих случаях: </a:t>
            </a:r>
          </a:p>
          <a:p>
            <a:pPr algn="just" eaLnBrk="1" hangingPunct="1"/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повреждение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поверительного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клейма; </a:t>
            </a:r>
          </a:p>
          <a:p>
            <a:pPr algn="just" eaLnBrk="1" hangingPunct="1"/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утрата свидетельства о поверке; </a:t>
            </a:r>
          </a:p>
          <a:p>
            <a:pPr algn="just" eaLnBrk="1" hangingPunct="1"/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ввод в эксплуатацию средства измерения, длительное время находящегося на хранении; </a:t>
            </a:r>
          </a:p>
          <a:p>
            <a:pPr algn="just" eaLnBrk="1" hangingPunct="1"/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неудовлетворительная работа прибора. </a:t>
            </a:r>
          </a:p>
          <a:p>
            <a:pPr algn="just" eaLnBrk="1" hangingPunct="1"/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г) инспекционная поверка, ее проводят для подтверждения пригодности к применению средств измерений. При проведении государственного метрологического надзора. </a:t>
            </a:r>
          </a:p>
          <a:p>
            <a:pPr algn="just" eaLnBrk="1" hangingPunct="1"/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algn="just" eaLnBrk="1" hangingPunct="1"/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д) экспертная поверка, производиться при возникновении спорных вопросов по метрологическим характеристикам средств измерений, их исправности и пригодности к применению . </a:t>
            </a:r>
          </a:p>
        </p:txBody>
      </p:sp>
    </p:spTree>
    <p:extLst>
      <p:ext uri="{BB962C8B-B14F-4D97-AF65-F5344CB8AC3E}">
        <p14:creationId xmlns:p14="http://schemas.microsoft.com/office/powerpoint/2010/main" val="1949717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1593830" y="6324600"/>
            <a:ext cx="455295" cy="533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>
                <a:solidFill>
                  <a:schemeClr val="tx1"/>
                </a:solidFill>
                <a:latin typeface="Palatino Linotype" panose="02040502050505030304" pitchFamily="18" charset="0"/>
              </a:rPr>
              <a:t>4</a:t>
            </a:r>
            <a:endParaRPr lang="ru-RU" sz="28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9" name="Прямоугольник 4"/>
          <p:cNvSpPr>
            <a:spLocks noChangeArrowheads="1"/>
          </p:cNvSpPr>
          <p:nvPr/>
        </p:nvSpPr>
        <p:spPr bwMode="auto">
          <a:xfrm>
            <a:off x="1191351" y="508544"/>
            <a:ext cx="10003518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ru-RU" alt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Государственный метрологический контроль и надзор 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деятельность,  осуществляемая органами государственной метрологической службы по проверке юридических лиц на соответствие Закону «Об обеспечении единства измерений» и требованиям государственных стандартов и другим нормативным документам в области метрологии . </a:t>
            </a:r>
          </a:p>
          <a:p>
            <a:pPr algn="just" eaLnBrk="1" hangingPunct="1"/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r>
              <a:rPr lang="ru-RU" alt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Государственный метрологический контроль включает: </a:t>
            </a:r>
          </a:p>
          <a:p>
            <a:pPr algn="just" eaLnBrk="1" hangingPunct="1"/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1. Утверждение типа средств измерений необходимо для постановки на производство и выпусков в обращение новых типов средств измерений или при их ввозе по импорту .</a:t>
            </a:r>
          </a:p>
          <a:p>
            <a:pPr algn="just" eaLnBrk="1" hangingPunct="1"/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2. Поверка средств измерения, в том числе эталонов осуществляется органами государственного метрологического контроля и 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надзора.  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3. Согласно закону об обеспечении единства измерений деятельность по изготовлению, ремонту, продаже и прокату средств измерений должна подвергаться лицензированию органами государственной метрологической службы.</a:t>
            </a:r>
          </a:p>
        </p:txBody>
      </p:sp>
    </p:spTree>
    <p:extLst>
      <p:ext uri="{BB962C8B-B14F-4D97-AF65-F5344CB8AC3E}">
        <p14:creationId xmlns:p14="http://schemas.microsoft.com/office/powerpoint/2010/main" val="821485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1593830" y="6324600"/>
            <a:ext cx="455295" cy="533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>
                <a:solidFill>
                  <a:schemeClr val="tx1"/>
                </a:solidFill>
                <a:latin typeface="Palatino Linotype" panose="02040502050505030304" pitchFamily="18" charset="0"/>
              </a:rPr>
              <a:t>5</a:t>
            </a:r>
            <a:endParaRPr lang="ru-RU" sz="28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10" name="Прямоугольник 4"/>
          <p:cNvSpPr>
            <a:spLocks noChangeArrowheads="1"/>
          </p:cNvSpPr>
          <p:nvPr/>
        </p:nvSpPr>
        <p:spPr bwMode="auto">
          <a:xfrm>
            <a:off x="729887" y="518432"/>
            <a:ext cx="10713176" cy="5324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Важнейшим видом маркировки товара являются штриховые коды (ШК), представляющие собой по внешнему виду прямоугольник с комбинацией темных и светлых полос и цифровых обозначений. ШК стали неотъемлемым элементом маркировки товаров импортного и отечественного происхождения.</a:t>
            </a:r>
          </a:p>
          <a:p>
            <a:pPr algn="just" eaLnBrk="1" hangingPunct="1"/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Штриховой код 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товарный знак, наносимый на товар или его упаковку в виде штрихового или цифрового символа, считываемого сканером.</a:t>
            </a:r>
          </a:p>
          <a:p>
            <a:pPr eaLnBrk="1" hangingPunct="1"/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Штриховой код предназначен:</a:t>
            </a:r>
          </a:p>
          <a:p>
            <a:pPr eaLnBrk="1" hangingPunct="1"/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● для оперативной идентификации товара и производителя;</a:t>
            </a:r>
          </a:p>
          <a:p>
            <a:pPr algn="just" eaLnBrk="1" hangingPunct="1"/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● проведения торговых сделок «без бумаг»: ШК сокращает издержки на делопроизводство от 15 до 0,5–3% стоимости товара;</a:t>
            </a:r>
          </a:p>
          <a:p>
            <a:pPr eaLnBrk="1" hangingPunct="1"/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● автоматизированного учета и контроля товарных запасов;</a:t>
            </a:r>
          </a:p>
          <a:p>
            <a:pPr algn="just" eaLnBrk="1" hangingPunct="1"/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● оперативного управления процессом товародвижения: отгрузки, транспортировки и складирования товаров (производительность труда по обеспечению товародвижения повышается на 30 %, в некоторых случаях – до 80 %);</a:t>
            </a:r>
          </a:p>
          <a:p>
            <a:pPr eaLnBrk="1" hangingPunct="1"/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● информационного обеспечения маркетинговых исследований.</a:t>
            </a:r>
          </a:p>
        </p:txBody>
      </p:sp>
    </p:spTree>
    <p:extLst>
      <p:ext uri="{BB962C8B-B14F-4D97-AF65-F5344CB8AC3E}">
        <p14:creationId xmlns:p14="http://schemas.microsoft.com/office/powerpoint/2010/main" val="296088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1593830" y="6324600"/>
            <a:ext cx="455295" cy="533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6</a:t>
            </a:r>
            <a:endParaRPr lang="ru-RU" sz="28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38447" y="487816"/>
            <a:ext cx="11065873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        Существует 2 варианта нанесения ШК на товар или его упаковку:</a:t>
            </a:r>
          </a:p>
          <a:p>
            <a:pPr algn="just">
              <a:defRPr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Tx/>
              <a:buAutoNum type="arabicParenR"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полиграфическим способом: высокое качество печати обеспечивают оригинал-макеты, изготавливаемые специализированными фирмами;</a:t>
            </a:r>
          </a:p>
          <a:p>
            <a:pPr marL="457200" indent="-457200" algn="just">
              <a:buFontTx/>
              <a:buAutoNum type="arabicParenR"/>
              <a:defRPr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2) в виде самоклеющихся этикеток, ярлыков и т. д.</a:t>
            </a:r>
          </a:p>
          <a:p>
            <a:pPr algn="just">
              <a:defRPr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         Для считывания ШК применяют:</a:t>
            </a:r>
          </a:p>
          <a:p>
            <a:pPr algn="just">
              <a:defRPr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· стационарные и портативные лазерные сканеры, позволяющие считывать ШК на различных расстояниях от товара: от 60 см до 5–6 м;</a:t>
            </a:r>
          </a:p>
          <a:p>
            <a:pPr algn="just">
              <a:defRPr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· кассовые терминалы, оснащенные системами считывания ШК;</a:t>
            </a:r>
          </a:p>
          <a:p>
            <a:pPr algn="just">
              <a:defRPr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· оптические контактные считыватели в виде ручек, карандашей, лазерных пистолетов 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др.с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1046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1593830" y="6324600"/>
            <a:ext cx="455295" cy="533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>
                <a:solidFill>
                  <a:schemeClr val="tx1"/>
                </a:solidFill>
                <a:latin typeface="Palatino Linotype" panose="02040502050505030304" pitchFamily="18" charset="0"/>
              </a:rPr>
              <a:t>7</a:t>
            </a:r>
            <a:endParaRPr lang="ru-RU" sz="28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53745" y="738233"/>
            <a:ext cx="1106773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        Сертификация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– процедура подтверждения соответствия результатов производственной деятельности, товаров, услуг нормативным требованиям на основании которой третья сторона удостоверяет документально, что данная продукция соответствует заданным требованиям.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        Под 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первой стороной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понимается производитель или продавец.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        В качестве 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второй стороны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выступает покупатель или потребитель.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        Под 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третьей стороной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 процедуре сертификации подразумевается независимо компетентная организация, осуществляющая оценку качества продукции.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       Для подтверждения своей компетентности третья сторона проходит процедуру аккредитации, то есть официальное подтверждение ее возможностей осуществлять соответствующие виды контроля.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       Сертификация базируется на стандартах и в ее основе лежат испытания по нормам сертификации. Базовым понятием сертификации является сертификация соответствия.</a:t>
            </a:r>
          </a:p>
        </p:txBody>
      </p:sp>
    </p:spTree>
    <p:extLst>
      <p:ext uri="{BB962C8B-B14F-4D97-AF65-F5344CB8AC3E}">
        <p14:creationId xmlns:p14="http://schemas.microsoft.com/office/powerpoint/2010/main" val="3914470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1593830" y="6324600"/>
            <a:ext cx="455295" cy="533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8</a:t>
            </a:r>
            <a:endParaRPr lang="ru-RU" sz="28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9" name="Прямоугольник 3"/>
          <p:cNvSpPr>
            <a:spLocks noChangeArrowheads="1"/>
          </p:cNvSpPr>
          <p:nvPr/>
        </p:nvSpPr>
        <p:spPr bwMode="auto">
          <a:xfrm>
            <a:off x="664572" y="651510"/>
            <a:ext cx="11039747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Цели сертификации:</a:t>
            </a:r>
          </a:p>
          <a:p>
            <a:pPr eaLnBrk="1" hangingPunct="1"/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Tx/>
              <a:buChar char="-"/>
            </a:pP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Содействие потребителем в компетентном выборе продукции (услуг);</a:t>
            </a:r>
          </a:p>
          <a:p>
            <a:pPr eaLnBrk="1" hangingPunct="1">
              <a:buFontTx/>
              <a:buChar char="-"/>
            </a:pP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Tx/>
              <a:buChar char="-"/>
            </a:pP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Защита потребителя от недобросовестности изготовителя (продавца, исполнителя);</a:t>
            </a:r>
          </a:p>
          <a:p>
            <a:pPr algn="just" eaLnBrk="1" hangingPunct="1">
              <a:buFontTx/>
              <a:buChar char="-"/>
            </a:pP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Tx/>
              <a:buChar char="-"/>
            </a:pP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Контроль безопасности продукции (услуги, работы) для окружающей среды, жизни, здоровья и имущества;</a:t>
            </a:r>
          </a:p>
          <a:p>
            <a:pPr algn="just" eaLnBrk="1" hangingPunct="1">
              <a:buFontTx/>
              <a:buChar char="-"/>
            </a:pP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Tx/>
              <a:buChar char="-"/>
            </a:pP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Подтверждение показателей качества продукции (услуги, работы), заявленных изготовителем (исполнителем);</a:t>
            </a:r>
          </a:p>
          <a:p>
            <a:pPr algn="just" eaLnBrk="1" hangingPunct="1">
              <a:buFontTx/>
              <a:buChar char="-"/>
            </a:pP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Tx/>
              <a:buChar char="-"/>
            </a:pP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Создание условий для деятельности организаций и предпринимателей на едином товарном рынке России, а также для участия в международном экономическом научно-техническом сотрудничестве и международной торговле.</a:t>
            </a:r>
          </a:p>
          <a:p>
            <a:pPr algn="just" eaLnBrk="1" hangingPunct="1">
              <a:buFontTx/>
              <a:buChar char="-"/>
            </a:pP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0069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1593830" y="6324600"/>
            <a:ext cx="455295" cy="533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9</a:t>
            </a:r>
            <a:endParaRPr lang="ru-RU" sz="28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5" name="Прямоугольник 3"/>
          <p:cNvSpPr>
            <a:spLocks noChangeArrowheads="1"/>
          </p:cNvSpPr>
          <p:nvPr/>
        </p:nvSpPr>
        <p:spPr bwMode="auto">
          <a:xfrm>
            <a:off x="728028" y="554673"/>
            <a:ext cx="10688909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alt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Сертификат соответствия 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документ, выданный согласно правилам системы сертификации указывающий, что данная продукция соответствует определенным стандартам или каким-либо другим требованиям,  предъявляемым к данной продукции .  </a:t>
            </a:r>
          </a:p>
          <a:p>
            <a:pPr algn="just" eaLnBrk="1" hangingPunct="1"/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ru-RU" alt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Знак соответствия 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охраняемый законом знак (сочетание букв, цифр,  графических символов) подтверждающих, что данная продукция находится в соответствии с определенными стандартами или другими требованиями,  предъявляемыми к ней.</a:t>
            </a:r>
          </a:p>
          <a:p>
            <a:pPr algn="just" eaLnBrk="1" hangingPunct="1"/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ru-RU" alt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Декларация о соответствии 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документ, в котором изготовитель удостоверяет, что поставляемая им продукция соответствует заданным требованиям.</a:t>
            </a:r>
          </a:p>
        </p:txBody>
      </p:sp>
      <p:pic>
        <p:nvPicPr>
          <p:cNvPr id="2" name="Picture 2" descr="Сертификат ТР ТС, сертификат соответствия таможенного союз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1023" y="4246517"/>
            <a:ext cx="4102917" cy="1944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6368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Ретро">
  <a:themeElements>
    <a:clrScheme name="Другая 5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7181B8"/>
      </a:accent1>
      <a:accent2>
        <a:srgbClr val="28C4CC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260</TotalTime>
  <Words>992</Words>
  <Application>Microsoft Office PowerPoint</Application>
  <PresentationFormat>Широкоэкранный</PresentationFormat>
  <Paragraphs>112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Palatino Linotype</vt:lpstr>
      <vt:lpstr>Times New Roman</vt:lpstr>
      <vt:lpstr>Ретро</vt:lpstr>
      <vt:lpstr>Дисциплина «Современные аспекты развития метрологии»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 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Современные аспекты развития метрологии</dc:title>
  <dc:creator>Darkhan Yerezhep</dc:creator>
  <cp:lastModifiedBy>Darkhan Yerezhep</cp:lastModifiedBy>
  <cp:revision>31</cp:revision>
  <dcterms:created xsi:type="dcterms:W3CDTF">2023-10-17T14:13:00Z</dcterms:created>
  <dcterms:modified xsi:type="dcterms:W3CDTF">2023-10-18T15:27:27Z</dcterms:modified>
</cp:coreProperties>
</file>