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7" r:id="rId10"/>
    <p:sldId id="258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282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568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7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48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414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92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30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90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71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38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07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80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7251" y="1727067"/>
            <a:ext cx="9144000" cy="1300163"/>
          </a:xfrm>
        </p:spPr>
        <p:txBody>
          <a:bodyPr>
            <a:noAutofit/>
          </a:bodyPr>
          <a:lstStyle/>
          <a:p>
            <a:pPr algn="ctr"/>
            <a:r>
              <a:rPr lang="ru-RU" sz="2800" cap="all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Дисциплина «Современные </a:t>
            </a:r>
            <a:r>
              <a:rPr lang="ru-RU" sz="2800" cap="all" dirty="0">
                <a:solidFill>
                  <a:srgbClr val="002060"/>
                </a:solidFill>
                <a:latin typeface="Palatino Linotype" panose="02040502050505030304" pitchFamily="18" charset="0"/>
              </a:rPr>
              <a:t>аспекты развития </a:t>
            </a:r>
            <a:r>
              <a:rPr lang="ru-RU" sz="2800" cap="all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метрологии»</a:t>
            </a:r>
            <a:endParaRPr lang="ru-RU" sz="28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5776" y="5019350"/>
            <a:ext cx="6424699" cy="495625"/>
          </a:xfrm>
        </p:spPr>
        <p:txBody>
          <a:bodyPr>
            <a:normAutofit/>
          </a:bodyPr>
          <a:lstStyle/>
          <a:p>
            <a:r>
              <a:rPr lang="ru-RU" i="1" cap="none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Ассоц</a:t>
            </a:r>
            <a:r>
              <a:rPr lang="ru-RU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. проф., к.т.н., </a:t>
            </a:r>
            <a:r>
              <a:rPr lang="en-US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PhD</a:t>
            </a:r>
            <a:r>
              <a:rPr lang="ru-RU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r>
              <a:rPr lang="kk-KZ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Ережеп Д.Е.</a:t>
            </a:r>
            <a:r>
              <a:rPr lang="ru-RU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endParaRPr lang="ru-RU" cap="none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4753" t="57868" r="61514" b="32725"/>
          <a:stretch/>
        </p:blipFill>
        <p:spPr bwMode="auto">
          <a:xfrm>
            <a:off x="3969251" y="157786"/>
            <a:ext cx="4320000" cy="9630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185776" y="3418084"/>
            <a:ext cx="10136777" cy="847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cap="all" dirty="0">
                <a:solidFill>
                  <a:srgbClr val="002060"/>
                </a:solidFill>
                <a:latin typeface="Palatino Linotype" panose="02040502050505030304" pitchFamily="18" charset="0"/>
              </a:rPr>
              <a:t>Лекция 9. Объекты добровольной </a:t>
            </a:r>
            <a:r>
              <a:rPr lang="ru-RU" sz="1800" cap="all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сертификации</a:t>
            </a:r>
            <a:r>
              <a:rPr lang="ru-RU" sz="1800" cap="all" dirty="0">
                <a:solidFill>
                  <a:srgbClr val="002060"/>
                </a:solidFill>
                <a:latin typeface="Palatino Linotype" panose="02040502050505030304" pitchFamily="18" charset="0"/>
              </a:rPr>
              <a:t>. </a:t>
            </a:r>
            <a:r>
              <a:rPr lang="ru-RU" sz="1800" cap="all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протокол </a:t>
            </a:r>
            <a:r>
              <a:rPr lang="ru-RU" sz="1800" cap="all" dirty="0">
                <a:solidFill>
                  <a:srgbClr val="002060"/>
                </a:solidFill>
                <a:latin typeface="Palatino Linotype" panose="02040502050505030304" pitchFamily="18" charset="0"/>
              </a:rPr>
              <a:t>испытаний </a:t>
            </a:r>
            <a:endParaRPr lang="ru-RU" sz="1800" cap="all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81251" y="112082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k-KZ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Институт Энергетики и </a:t>
            </a:r>
            <a:r>
              <a:rPr lang="kk-KZ" sz="1400" b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Машиностроения</a:t>
            </a:r>
            <a:endParaRPr lang="ru-RU" sz="14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kk-KZ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Кафедра Стандартизации</a:t>
            </a:r>
            <a:r>
              <a:rPr lang="ru-RU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,</a:t>
            </a:r>
            <a:r>
              <a:rPr lang="kk-KZ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 С</a:t>
            </a:r>
            <a:r>
              <a:rPr lang="kk-KZ" sz="1400" b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ертификации </a:t>
            </a:r>
            <a:r>
              <a:rPr lang="kk-KZ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и </a:t>
            </a:r>
            <a:r>
              <a:rPr lang="kk-KZ" sz="1400" b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Метрологии</a:t>
            </a:r>
            <a:endParaRPr lang="ru-RU" sz="14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131177" y="5905829"/>
            <a:ext cx="4803274" cy="4956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i="1" cap="none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d.yerezhep@satbayev.university</a:t>
            </a:r>
            <a:endParaRPr lang="ru-RU" cap="none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1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468100" y="6324600"/>
            <a:ext cx="58102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10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Прямоугольник 3"/>
          <p:cNvSpPr>
            <a:spLocks noChangeArrowheads="1"/>
          </p:cNvSpPr>
          <p:nvPr/>
        </p:nvSpPr>
        <p:spPr bwMode="auto">
          <a:xfrm>
            <a:off x="1157957" y="2021306"/>
            <a:ext cx="10007349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Сертификация качества товара (изделия) проводится на основании </a:t>
            </a:r>
            <a:r>
              <a:rPr lang="ru-RU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протокола испытаний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специальной испытательной лаборатории, если это предусмотрено схемой сертификации. </a:t>
            </a:r>
          </a:p>
          <a:p>
            <a:pPr algn="just" eaLnBrk="1" hangingPunct="1"/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сертификации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ГОСТ Р зависит от размера партии товара, от производителя и некоторых других моментов.</a:t>
            </a:r>
          </a:p>
          <a:p>
            <a:pPr algn="just" eaLnBrk="1" hangingPunct="1"/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21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9142" y="2367468"/>
            <a:ext cx="6897189" cy="1450757"/>
          </a:xfrm>
        </p:spPr>
        <p:txBody>
          <a:bodyPr/>
          <a:lstStyle/>
          <a:p>
            <a:r>
              <a:rPr lang="ru-RU" dirty="0" smtClean="0"/>
              <a:t>СПАСИБО ЗА ВНИМАНИЕ! </a:t>
            </a:r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119499" y="5109758"/>
            <a:ext cx="6424699" cy="4956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Ассоц</a:t>
            </a:r>
            <a:r>
              <a:rPr lang="ru-RU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. проф., к.т.н., </a:t>
            </a:r>
            <a:r>
              <a:rPr lang="en-US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PhD</a:t>
            </a:r>
            <a:r>
              <a:rPr lang="ru-RU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r>
              <a:rPr lang="kk-KZ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Ережеп Д.Е.</a:t>
            </a:r>
            <a:r>
              <a:rPr lang="ru-RU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endParaRPr lang="ru-RU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86099" y="5605383"/>
            <a:ext cx="4803274" cy="4956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i="1" cap="none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d.yerezhep@satbayev.university</a:t>
            </a:r>
            <a:endParaRPr lang="ru-RU" cap="none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022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smtClean="0">
                <a:solidFill>
                  <a:schemeClr val="tx1"/>
                </a:solidFill>
                <a:latin typeface="Palatino Linotype" panose="02040502050505030304" pitchFamily="18" charset="0"/>
              </a:rPr>
              <a:t>2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1889961" y="1152024"/>
            <a:ext cx="85725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добровольной сертификации</a:t>
            </a:r>
          </a:p>
          <a:p>
            <a:pPr algn="ctr" eaLnBrk="1" hangingPunct="1"/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Продукция: 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производственно-технического назначения, социально-бытового назначения.</a:t>
            </a:r>
          </a:p>
          <a:p>
            <a:pPr algn="just" eaLnBrk="1" hangingPunct="1"/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Услуги: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материальные, нематериальные.</a:t>
            </a:r>
          </a:p>
          <a:p>
            <a:pPr algn="just" eaLnBrk="1" hangingPunct="1"/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Добровольной сертификации подлежит продукция, на которую отсутствуют обязательные к выполнению требования по безопасности.</a:t>
            </a:r>
          </a:p>
        </p:txBody>
      </p:sp>
    </p:spTree>
    <p:extLst>
      <p:ext uri="{BB962C8B-B14F-4D97-AF65-F5344CB8AC3E}">
        <p14:creationId xmlns:p14="http://schemas.microsoft.com/office/powerpoint/2010/main" val="243861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3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Прямоугольник 3"/>
          <p:cNvSpPr>
            <a:spLocks noChangeArrowheads="1"/>
          </p:cNvSpPr>
          <p:nvPr/>
        </p:nvSpPr>
        <p:spPr bwMode="auto">
          <a:xfrm>
            <a:off x="1847767" y="1069892"/>
            <a:ext cx="8785225" cy="477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сертификация</a:t>
            </a:r>
          </a:p>
          <a:p>
            <a:pPr algn="ctr" eaLnBrk="1" hangingPunct="1"/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Это система сертификации продукции, подтверждение безопасности которой является обязательным требованием законодательства в области технического регулирования. </a:t>
            </a:r>
          </a:p>
          <a:p>
            <a:pPr algn="just" eaLnBrk="1" hangingPunct="1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Применяется для подтверждения качества и безопасности как импортных так и отечественных товаров (которые, так или иначе могут повлиять на безопасность людей, их имущество и окружающую среду), а итоговым документом является обязательный сертификат соответствия.</a:t>
            </a:r>
          </a:p>
          <a:p>
            <a:pPr algn="just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На такие группы товаров оформляется обязательный сертификат. Данная процедура включает в себя различные схемы оформления сертификатов. Самые распространенные - это оформление сертификата соответствия на серийный выпуск и на определенную партию продукции. </a:t>
            </a:r>
          </a:p>
        </p:txBody>
      </p:sp>
    </p:spTree>
    <p:extLst>
      <p:ext uri="{BB962C8B-B14F-4D97-AF65-F5344CB8AC3E}">
        <p14:creationId xmlns:p14="http://schemas.microsoft.com/office/powerpoint/2010/main" val="194971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4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1" name="Прямоугольник 3"/>
          <p:cNvSpPr>
            <a:spLocks noChangeArrowheads="1"/>
          </p:cNvSpPr>
          <p:nvPr/>
        </p:nvSpPr>
        <p:spPr bwMode="auto">
          <a:xfrm>
            <a:off x="1639220" y="1087271"/>
            <a:ext cx="878522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 отличается обязательный сертификат от добровольного ? </a:t>
            </a:r>
          </a:p>
          <a:p>
            <a:pPr algn="just" eaLnBrk="1" hangingPunct="1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 прост</a:t>
            </a:r>
          </a:p>
          <a:p>
            <a:pPr algn="just" eaLnBrk="1" hangingPunct="1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Практически ничем данные сертификаты не отличаются, так как и в том и в другом случае документально подтверждается качество товаров или услуг, а это самый важный момент. </a:t>
            </a:r>
          </a:p>
          <a:p>
            <a:pPr algn="just" eaLnBrk="1" hangingPunct="1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Различаются документы бланками, на которых выдаются данные сертификаты. В том случае, если та или иная продукция подлежит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обязательной сертификации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на такой продукт выдается сертификат соответствия на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бланке желтого цвета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eaLnBrk="1" hangingPunct="1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Для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добровольной процедуры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применяется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 голубого цвета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148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5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1085013" y="734344"/>
            <a:ext cx="10080291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Сертификат соответствия ГОСТ Р оформляется в Федеральном агентстве по техническому регулированию и метрологии (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Росстандарт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Госстандарт). Поэтому сертификат соответствия ГОСТ Р также часто называют сертификат соответствия Госстандарта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  соответствия РСТ.</a:t>
            </a:r>
          </a:p>
          <a:p>
            <a:pPr algn="just" eaLnBrk="1" hangingPunct="1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Госстандартом определен список продукции, которая не может быть произведена или реализована на территории России без наличия обязательного сертификата соответствия РСТ (сертификат качества или сертификат безопасности). </a:t>
            </a:r>
          </a:p>
          <a:p>
            <a:pPr algn="just" eaLnBrk="1" hangingPunct="1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Добровольный сертификат качества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(сертификат безопасности) может быть оформлен на любую продукцию, если заказчик хочет подтвердить какие-либо дополнительные характеристики продукции или лишний раз заверить качество производимой или ввозимой продукции. При этом добровольная сертификация не освобождает от сертификации обязательной, если продукция входит в указанные выше перечни. </a:t>
            </a:r>
          </a:p>
        </p:txBody>
      </p:sp>
    </p:spTree>
    <p:extLst>
      <p:ext uri="{BB962C8B-B14F-4D97-AF65-F5344CB8AC3E}">
        <p14:creationId xmlns:p14="http://schemas.microsoft.com/office/powerpoint/2010/main" val="29608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6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805031" y="1793207"/>
            <a:ext cx="10504654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Необходимость добровольной сертификации объясняется, как правило,  не критериями безопасности как в обязательной сертификации, а теми показателями продукции,  которые интересуют потребителя (качество продукции является двигателем добровольной сертификации). </a:t>
            </a:r>
          </a:p>
          <a:p>
            <a:pPr algn="just" eaLnBrk="1" hangingPunct="1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Для производителя добровольная сертификация его продукции означает,  что вероятность покупки этой продукции будет выше, то есть продукция становится конкурентно-способной. </a:t>
            </a:r>
          </a:p>
          <a:p>
            <a:pPr algn="just" eaLnBrk="1" hangingPunct="1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Таким образом, добровольная сертификация является рыночным инструментом выгодным как потребителю, так и производителю.  </a:t>
            </a:r>
          </a:p>
          <a:p>
            <a:pPr algn="just" eaLnBrk="1" hangingPunct="1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 настоящее время в нашей стране действует порядка  90  систем по добровольной сертификации . </a:t>
            </a:r>
          </a:p>
        </p:txBody>
      </p:sp>
    </p:spTree>
    <p:extLst>
      <p:ext uri="{BB962C8B-B14F-4D97-AF65-F5344CB8AC3E}">
        <p14:creationId xmlns:p14="http://schemas.microsoft.com/office/powerpoint/2010/main" val="117104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7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058779" y="684798"/>
            <a:ext cx="10282989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После оформления одного из двух видов сертификата соответствия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Ростест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(обязательного или добровольного) на продукцию (товар) наносится знак сертификата качества или знак РСТ (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Росстандарт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 eaLnBrk="1" hangingPunct="1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Знак сертификации соответствия наносится на саму продукцию, упаковку или этикетку. Знаки сертификации при добровольном и обязательном подтверждении соответствия различаются отметкой «добровольная сертификация». </a:t>
            </a:r>
          </a:p>
          <a:p>
            <a:pPr algn="just" eaLnBrk="1" hangingPunct="1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При обязательной сертификации кроме того указывается две буквы и две цифры органа по сертификации  выдавшего сертификат. Буквенное и цифровое обозначение соответствует номеру органа по сертификации.</a:t>
            </a:r>
          </a:p>
          <a:p>
            <a:pPr algn="just" eaLnBrk="1" hangingPunct="1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Отличается знак маркировки, когда продукция проходит сертификацию на соответствие требованиям технических регламентов.</a:t>
            </a:r>
          </a:p>
        </p:txBody>
      </p:sp>
    </p:spTree>
    <p:extLst>
      <p:ext uri="{BB962C8B-B14F-4D97-AF65-F5344CB8AC3E}">
        <p14:creationId xmlns:p14="http://schemas.microsoft.com/office/powerpoint/2010/main" val="391447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8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5" name="Picture 2" descr="http://www.rospromsert.ru/images/st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979" y="1653885"/>
            <a:ext cx="1511300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http://www.rospromsert.ru/images/ea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979" y="4246683"/>
            <a:ext cx="1300162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3196222" y="789071"/>
            <a:ext cx="8126914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 соответствия техническому регламенту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Товар или определенное оборудование, подлежащее обязательной сертификации по техническому регламенту, маркируются знаком обращения на рынке. Знак соответствия техническому регламенту наносится на те товары, в отношении которых уже действует технический регламент и был получен сертификат соответствия техническому регламенту (ТР). </a:t>
            </a:r>
          </a:p>
        </p:txBody>
      </p:sp>
      <p:sp>
        <p:nvSpPr>
          <p:cNvPr id="8" name="Прямоугольник 6"/>
          <p:cNvSpPr>
            <a:spLocks noChangeArrowheads="1"/>
          </p:cNvSpPr>
          <p:nvPr/>
        </p:nvSpPr>
        <p:spPr bwMode="auto">
          <a:xfrm>
            <a:off x="3196222" y="3544880"/>
            <a:ext cx="8126914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 обращения продукции на рынке Таможенного союза (знак ЕАС)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Данным знаком соответствия маркируется продукция, которая полежит обязательной сертификации или декларированию соответствия по требованиям технических регламентов Таможенного Союза. Данный знак информирует потребителя, о том, что на продукцию был оформлен сертификат или декларация Таможенного Союза.</a:t>
            </a:r>
          </a:p>
        </p:txBody>
      </p:sp>
    </p:spTree>
    <p:extLst>
      <p:ext uri="{BB962C8B-B14F-4D97-AF65-F5344CB8AC3E}">
        <p14:creationId xmlns:p14="http://schemas.microsoft.com/office/powerpoint/2010/main" val="132006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9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Прямоугольник 3"/>
          <p:cNvSpPr>
            <a:spLocks noChangeArrowheads="1"/>
          </p:cNvSpPr>
          <p:nvPr/>
        </p:nvSpPr>
        <p:spPr bwMode="auto">
          <a:xfrm>
            <a:off x="975560" y="920166"/>
            <a:ext cx="10414334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сертификации продукции</a:t>
            </a:r>
          </a:p>
          <a:p>
            <a:pPr algn="ctr" eaLnBrk="1" hangingPunct="1"/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Сертификация продукции проходит по следующим основным этапам:</a:t>
            </a:r>
          </a:p>
          <a:p>
            <a:pPr algn="just" eaLnBrk="1" hangingPunct="1"/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заявки на сертификацию;</a:t>
            </a:r>
          </a:p>
          <a:p>
            <a:pPr algn="just" eaLnBrk="1" hangingPunct="1">
              <a:buFontTx/>
              <a:buChar char="-"/>
            </a:pPr>
            <a:endParaRPr lang="ru-RU" alt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и принятие решения по заявке;</a:t>
            </a:r>
          </a:p>
          <a:p>
            <a:pPr algn="just" eaLnBrk="1" hangingPunct="1">
              <a:buFontTx/>
              <a:buChar char="-"/>
            </a:pPr>
            <a:endParaRPr lang="ru-RU" alt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Отбор, идентификация образцов и их испытания;</a:t>
            </a:r>
          </a:p>
          <a:p>
            <a:pPr algn="just" eaLnBrk="1" hangingPunct="1">
              <a:buFontTx/>
              <a:buChar char="-"/>
            </a:pPr>
            <a:endParaRPr lang="ru-RU" alt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производства (если предусмотрена схема сертификации);</a:t>
            </a:r>
          </a:p>
          <a:p>
            <a:pPr algn="just" eaLnBrk="1" hangingPunct="1">
              <a:buFontTx/>
              <a:buChar char="-"/>
            </a:pPr>
            <a:endParaRPr lang="ru-RU" alt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полученных результатов, принятие решения о возможности выдачи сертификата;</a:t>
            </a:r>
          </a:p>
          <a:p>
            <a:pPr algn="just" eaLnBrk="1" hangingPunct="1">
              <a:buFontTx/>
              <a:buChar char="-"/>
            </a:pPr>
            <a:endParaRPr lang="ru-RU" alt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Выдача сертификата и лицензии (разрешения) на принятие знака соответствия;</a:t>
            </a:r>
          </a:p>
          <a:p>
            <a:pPr algn="just" eaLnBrk="1" hangingPunct="1">
              <a:buFontTx/>
              <a:buChar char="-"/>
            </a:pPr>
            <a:endParaRPr lang="ru-RU" alt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Инспекционный контроль за сертифицированной продукцией в соответствии со схемой сертификации.</a:t>
            </a:r>
          </a:p>
        </p:txBody>
      </p:sp>
    </p:spTree>
    <p:extLst>
      <p:ext uri="{BB962C8B-B14F-4D97-AF65-F5344CB8AC3E}">
        <p14:creationId xmlns:p14="http://schemas.microsoft.com/office/powerpoint/2010/main" val="128636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Ретро">
  <a:themeElements>
    <a:clrScheme name="Другая 5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7181B8"/>
      </a:accent1>
      <a:accent2>
        <a:srgbClr val="28C4CC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284</TotalTime>
  <Words>803</Words>
  <Application>Microsoft Office PowerPoint</Application>
  <PresentationFormat>Широкоэкранный</PresentationFormat>
  <Paragraphs>86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Palatino Linotype</vt:lpstr>
      <vt:lpstr>Times New Roman</vt:lpstr>
      <vt:lpstr>Ретро</vt:lpstr>
      <vt:lpstr>Дисциплина «Современные аспекты развития метрологии»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аспекты развития метрологии</dc:title>
  <dc:creator>Darkhan Yerezhep</dc:creator>
  <cp:lastModifiedBy>Darkhan Yerezhep</cp:lastModifiedBy>
  <cp:revision>33</cp:revision>
  <dcterms:created xsi:type="dcterms:W3CDTF">2023-10-17T14:13:00Z</dcterms:created>
  <dcterms:modified xsi:type="dcterms:W3CDTF">2023-10-18T15:52:29Z</dcterms:modified>
</cp:coreProperties>
</file>