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7" r:id="rId10"/>
    <p:sldId id="258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282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6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7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48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41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92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30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90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71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9E6523B-9C53-49FA-9406-AE4AF377999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38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07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E6523B-9C53-49FA-9406-AE4AF377999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80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7251" y="1727067"/>
            <a:ext cx="9144000" cy="1300163"/>
          </a:xfrm>
        </p:spPr>
        <p:txBody>
          <a:bodyPr>
            <a:noAutofit/>
          </a:bodyPr>
          <a:lstStyle/>
          <a:p>
            <a:pPr algn="ctr"/>
            <a:r>
              <a:rPr lang="ru-RU" sz="2800" cap="all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Дисциплина «Современные </a:t>
            </a:r>
            <a:r>
              <a:rPr lang="ru-RU" sz="2800" cap="all" dirty="0">
                <a:solidFill>
                  <a:srgbClr val="002060"/>
                </a:solidFill>
                <a:latin typeface="Palatino Linotype" panose="02040502050505030304" pitchFamily="18" charset="0"/>
              </a:rPr>
              <a:t>аспекты развития </a:t>
            </a:r>
            <a:r>
              <a:rPr lang="ru-RU" sz="2800" cap="all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метрологии»</a:t>
            </a:r>
            <a:endParaRPr lang="ru-RU" sz="28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5776" y="5019350"/>
            <a:ext cx="6424699" cy="495625"/>
          </a:xfrm>
        </p:spPr>
        <p:txBody>
          <a:bodyPr>
            <a:normAutofit/>
          </a:bodyPr>
          <a:lstStyle/>
          <a:p>
            <a:r>
              <a:rPr lang="ru-RU" i="1" cap="none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Ассоц</a:t>
            </a:r>
            <a:r>
              <a:rPr lang="ru-RU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. проф., к.т.н., </a:t>
            </a:r>
            <a:r>
              <a:rPr lang="en-US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PhD</a:t>
            </a:r>
            <a:r>
              <a:rPr lang="ru-RU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kk-KZ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Ережеп Д.Е.</a:t>
            </a:r>
            <a:r>
              <a:rPr lang="ru-RU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endParaRPr lang="ru-RU" cap="none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753" t="57868" r="61514" b="32725"/>
          <a:stretch/>
        </p:blipFill>
        <p:spPr bwMode="auto">
          <a:xfrm>
            <a:off x="3969251" y="157786"/>
            <a:ext cx="4320000" cy="9630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85776" y="3418084"/>
            <a:ext cx="10136777" cy="847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cap="all" dirty="0">
                <a:solidFill>
                  <a:srgbClr val="002060"/>
                </a:solidFill>
                <a:latin typeface="Palatino Linotype" panose="02040502050505030304" pitchFamily="18" charset="0"/>
              </a:rPr>
              <a:t>Лекция 10. Методы поверки (калибровки) </a:t>
            </a:r>
            <a:r>
              <a:rPr lang="ru-RU" sz="1800" cap="all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и поверочные схемы. Эталоны </a:t>
            </a:r>
            <a:r>
              <a:rPr lang="ru-RU" sz="1800" cap="all" dirty="0">
                <a:solidFill>
                  <a:srgbClr val="002060"/>
                </a:solidFill>
                <a:latin typeface="Palatino Linotype" panose="02040502050505030304" pitchFamily="18" charset="0"/>
              </a:rPr>
              <a:t>и поверочные </a:t>
            </a:r>
            <a:r>
              <a:rPr lang="ru-RU" sz="1800" cap="all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схемы</a:t>
            </a:r>
            <a:endParaRPr lang="ru-RU" sz="1800" cap="all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81251" y="112082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Институт Энергетики и </a:t>
            </a:r>
            <a:r>
              <a:rPr lang="kk-KZ" sz="1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Машиностроения</a:t>
            </a:r>
            <a:endParaRPr lang="ru-RU" sz="14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Кафедра Стандартизации</a:t>
            </a:r>
            <a:r>
              <a:rPr lang="ru-RU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,</a:t>
            </a:r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 С</a:t>
            </a:r>
            <a:r>
              <a:rPr lang="kk-KZ" sz="1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ертификации </a:t>
            </a:r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и </a:t>
            </a:r>
            <a:r>
              <a:rPr lang="kk-KZ" sz="1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Метрологии</a:t>
            </a:r>
            <a:endParaRPr lang="ru-RU" sz="14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131177" y="5905829"/>
            <a:ext cx="4803274" cy="495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cap="none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d.yerezhep@satbayev.university</a:t>
            </a:r>
            <a:endParaRPr lang="ru-RU" cap="none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18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468100" y="6324600"/>
            <a:ext cx="58102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10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72342" y="2204332"/>
            <a:ext cx="90090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solidFill>
                  <a:srgbClr val="334455"/>
                </a:solidFill>
                <a:latin typeface="Palatino Linotype" panose="02040502050505030304" pitchFamily="18" charset="0"/>
              </a:rPr>
              <a:t>Вариация показаний</a:t>
            </a:r>
            <a:r>
              <a:rPr lang="ru-RU" sz="2000" dirty="0">
                <a:solidFill>
                  <a:srgbClr val="334455"/>
                </a:solidFill>
                <a:latin typeface="Palatino Linotype" panose="02040502050505030304" pitchFamily="18" charset="0"/>
              </a:rPr>
              <a:t> измерительного прибора - разность показаний измерительного прибора, получаемых при одном и том же значении измеряемой величины </a:t>
            </a:r>
            <a:r>
              <a:rPr lang="ru-RU" sz="2000" dirty="0" err="1">
                <a:solidFill>
                  <a:srgbClr val="334455"/>
                </a:solidFill>
                <a:latin typeface="Palatino Linotype" panose="02040502050505030304" pitchFamily="18" charset="0"/>
              </a:rPr>
              <a:t>X</a:t>
            </a:r>
            <a:r>
              <a:rPr lang="ru-RU" sz="2000" baseline="-25000" dirty="0" err="1">
                <a:solidFill>
                  <a:srgbClr val="334455"/>
                </a:solidFill>
                <a:latin typeface="Palatino Linotype" panose="02040502050505030304" pitchFamily="18" charset="0"/>
              </a:rPr>
              <a:t>д</a:t>
            </a:r>
            <a:r>
              <a:rPr lang="ru-RU" sz="2000" dirty="0">
                <a:solidFill>
                  <a:srgbClr val="334455"/>
                </a:solidFill>
                <a:latin typeface="Palatino Linotype" panose="02040502050505030304" pitchFamily="18" charset="0"/>
              </a:rPr>
              <a:t> при постепенном увеличении (прямой ход) и последующем уменьшении (обратный ход) измеряемой величины:</a:t>
            </a:r>
            <a:endParaRPr lang="ru-RU" sz="2000" dirty="0">
              <a:latin typeface="Palatino Linotype" panose="020405020505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1319" y="3923238"/>
            <a:ext cx="6574568" cy="13197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94514" y="3709851"/>
            <a:ext cx="914400" cy="718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21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9142" y="2367468"/>
            <a:ext cx="6897189" cy="1450757"/>
          </a:xfrm>
        </p:spPr>
        <p:txBody>
          <a:bodyPr/>
          <a:lstStyle/>
          <a:p>
            <a:r>
              <a:rPr lang="ru-RU" dirty="0" smtClean="0"/>
              <a:t>СПАСИБО ЗА ВНИМАНИЕ! 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119499" y="5109758"/>
            <a:ext cx="6424699" cy="4956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Ассоц</a:t>
            </a:r>
            <a:r>
              <a:rPr lang="ru-RU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. проф., к.т.н., </a:t>
            </a:r>
            <a:r>
              <a:rPr lang="en-US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PhD</a:t>
            </a:r>
            <a:r>
              <a:rPr lang="ru-RU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kk-KZ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Ережеп Д.Е.</a:t>
            </a:r>
            <a:r>
              <a:rPr lang="ru-RU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986099" y="5605383"/>
            <a:ext cx="4803274" cy="495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cap="none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d.yerezhep@satbayev.university</a:t>
            </a:r>
            <a:endParaRPr lang="ru-RU" cap="none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022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chemeClr val="tx1"/>
                </a:solidFill>
                <a:latin typeface="Palatino Linotype" panose="02040502050505030304" pitchFamily="18" charset="0"/>
              </a:rPr>
              <a:t>2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5771" y="1942743"/>
            <a:ext cx="921802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Palatino Linotype" panose="02040502050505030304" pitchFamily="18" charset="0"/>
              </a:rPr>
              <a:t>Во всем мире ежедневно производятся миллиарды измерений. В интересах каждой страны и во взаимоотношениях между странами необходимо, чтобы результаты измерений, где бы они ни выполнялись, могли быть согласованы. Другими словами, необходимо, чтобы результаты измерений одинаковых величин, полученные в различных местах, с помощью различных измерительных средств, были бы воспроизводимы на уровне требуемой точности.</a:t>
            </a:r>
          </a:p>
          <a:p>
            <a:pPr algn="just"/>
            <a:r>
              <a:rPr lang="ru-RU" sz="2000" dirty="0">
                <a:latin typeface="Palatino Linotype" panose="02040502050505030304" pitchFamily="18" charset="0"/>
              </a:rPr>
              <a:t>Во многом это обеспечивается единообразием средств измерений, под которым понимают такое состояние средств измерений, когда они проградуированы в узаконенных единицах, а их метрологические свойства соответствуют нормам.</a:t>
            </a:r>
          </a:p>
        </p:txBody>
      </p:sp>
    </p:spTree>
    <p:extLst>
      <p:ext uri="{BB962C8B-B14F-4D97-AF65-F5344CB8AC3E}">
        <p14:creationId xmlns:p14="http://schemas.microsoft.com/office/powerpoint/2010/main" val="243861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3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62502" y="468372"/>
            <a:ext cx="440218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Palatino Linotype" panose="02040502050505030304" pitchFamily="18" charset="0"/>
              </a:rPr>
              <a:t>Единообразие средств измерений обеспечивается путем их периодической поверки (калибровки), которая осуществляется метрологическими службами предприятий и ведомств или государственной метрологической службой.</a:t>
            </a:r>
          </a:p>
          <a:p>
            <a:pPr algn="just"/>
            <a:endParaRPr lang="ru-RU" sz="2000" dirty="0">
              <a:latin typeface="Palatino Linotype" panose="02040502050505030304" pitchFamily="18" charset="0"/>
            </a:endParaRPr>
          </a:p>
          <a:p>
            <a:pPr algn="just"/>
            <a:r>
              <a:rPr lang="ru-RU" sz="2000" dirty="0">
                <a:latin typeface="Palatino Linotype" panose="02040502050505030304" pitchFamily="18" charset="0"/>
              </a:rPr>
              <a:t>Поверкой средств измерений называют совокупность операций, выполняемых органами государственной метрологической службы с целью определения и подтверждения соответствия средств измерений установленным техническим нормам.</a:t>
            </a:r>
          </a:p>
        </p:txBody>
      </p:sp>
      <p:pic>
        <p:nvPicPr>
          <p:cNvPr id="1026" name="Picture 2" descr="Единообразие средств измерений, Испытания средств измерений - Метрология и  метрологическое обеспечение производст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31" y="1841083"/>
            <a:ext cx="6383582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71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4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88571" y="1052123"/>
            <a:ext cx="425413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Palatino Linotype" panose="02040502050505030304" pitchFamily="18" charset="0"/>
              </a:rPr>
              <a:t>Калибровкой средств измерений называют совокупность операций, выполняемых метрологическими калибровочными органами, принадлежащими государственным, акционерным, кооперативным и частным предприятиям, с целью определения и подтверждения действительных характеристик и пригодности к применению средств измерений, не подлежащих государственному метрологическому контролю.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830" y="580345"/>
            <a:ext cx="5400000" cy="3601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2148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5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9200" y="1882952"/>
            <a:ext cx="458070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Palatino Linotype" panose="02040502050505030304" pitchFamily="18" charset="0"/>
              </a:rPr>
              <a:t>Поверка (калибровка) средств измерений предполагает определение погрешностей средств измерений.</a:t>
            </a:r>
          </a:p>
          <a:p>
            <a:pPr algn="just"/>
            <a:endParaRPr lang="ru-RU" sz="2000" dirty="0">
              <a:latin typeface="Palatino Linotype" panose="02040502050505030304" pitchFamily="18" charset="0"/>
            </a:endParaRPr>
          </a:p>
          <a:p>
            <a:pPr algn="just"/>
            <a:r>
              <a:rPr lang="ru-RU" sz="2000" dirty="0">
                <a:latin typeface="Palatino Linotype" panose="02040502050505030304" pitchFamily="18" charset="0"/>
              </a:rPr>
              <a:t>При положительном исходе поверки (калибровки) средства измерений на него наносят поверочное (калибровочное) клеймо - знак, удостоверяющий факт поверки (калибровки) и признания средства измерений пригодным к применению.</a:t>
            </a:r>
          </a:p>
        </p:txBody>
      </p:sp>
      <p:pic>
        <p:nvPicPr>
          <p:cNvPr id="3074" name="Picture 2" descr="Поверка или калибровка средств измер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066" y="896529"/>
            <a:ext cx="3969308" cy="3388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6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97830" y="2196461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Palatino Linotype" panose="02040502050505030304" pitchFamily="18" charset="0"/>
              </a:rPr>
              <a:t>Основой обеспечения единообразия средств измерений является воспроизведение, хранение и передача размера установленных физических величин. Названные технические процедуры осуществляются с помощью государственных эталонов и эталонов 1-го, 2-го, 3-го (иногда 4-го) разрядов. Все эти процедуры </a:t>
            </a:r>
            <a:r>
              <a:rPr lang="ru-RU" sz="2000" dirty="0" err="1">
                <a:latin typeface="Palatino Linotype" panose="02040502050505030304" pitchFamily="18" charset="0"/>
              </a:rPr>
              <a:t>имееют</a:t>
            </a:r>
            <a:r>
              <a:rPr lang="ru-RU" sz="2000" dirty="0">
                <a:latin typeface="Palatino Linotype" panose="02040502050505030304" pitchFamily="18" charset="0"/>
              </a:rPr>
              <a:t> конечной целью передачу размера физической величины от </a:t>
            </a:r>
            <a:r>
              <a:rPr lang="ru-RU" sz="2000" dirty="0" err="1">
                <a:latin typeface="Palatino Linotype" panose="02040502050505030304" pitchFamily="18" charset="0"/>
              </a:rPr>
              <a:t>эталоных</a:t>
            </a:r>
            <a:r>
              <a:rPr lang="ru-RU" sz="2000" dirty="0">
                <a:latin typeface="Palatino Linotype" panose="02040502050505030304" pitchFamily="18" charset="0"/>
              </a:rPr>
              <a:t> к рабочим средствам измерений.</a:t>
            </a:r>
          </a:p>
        </p:txBody>
      </p:sp>
      <p:pic>
        <p:nvPicPr>
          <p:cNvPr id="4098" name="Picture 2" descr="Поверка и калибровка средств измер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09" y="865614"/>
            <a:ext cx="4743697" cy="3184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04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7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795" y="1914103"/>
            <a:ext cx="90917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Palatino Linotype" panose="02040502050505030304" pitchFamily="18" charset="0"/>
              </a:rPr>
              <a:t>Сущность поверки рабочих средств измерений, осуществляемой с помощью эталонов, состоит в определении того, насколько хорошо передан размер единицы физической величины к рабочему средству измерений.</a:t>
            </a:r>
          </a:p>
          <a:p>
            <a:pPr algn="just"/>
            <a:endParaRPr lang="ru-RU" sz="2000" dirty="0">
              <a:latin typeface="Palatino Linotype" panose="02040502050505030304" pitchFamily="18" charset="0"/>
            </a:endParaRPr>
          </a:p>
          <a:p>
            <a:pPr algn="just"/>
            <a:r>
              <a:rPr lang="ru-RU" sz="2000" dirty="0">
                <a:latin typeface="Palatino Linotype" panose="02040502050505030304" pitchFamily="18" charset="0"/>
              </a:rPr>
              <a:t>Узловым вопросом при поверке является выбор соотношения между допустимыми погрешностями эталона и рабочего средства измерений. Обычно это соотношение 1:3 или 1:5. Очень важным при этом является соотношение диапазонов измерений эталона и рабочего средства измерений. Верхний предел измерений эталона должен быть равен или незначительно превышать верхний предел измерений рабочего средства измерений.</a:t>
            </a:r>
          </a:p>
        </p:txBody>
      </p:sp>
    </p:spTree>
    <p:extLst>
      <p:ext uri="{BB962C8B-B14F-4D97-AF65-F5344CB8AC3E}">
        <p14:creationId xmlns:p14="http://schemas.microsoft.com/office/powerpoint/2010/main" val="391447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8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153" y="1007575"/>
            <a:ext cx="99538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Palatino Linotype" panose="02040502050505030304" pitchFamily="18" charset="0"/>
              </a:rPr>
              <a:t>Для поверки рабочих измерительных устройств применяются следующие методы поверки:</a:t>
            </a:r>
          </a:p>
          <a:p>
            <a:pPr algn="just"/>
            <a:endParaRPr lang="ru-RU" sz="2000" dirty="0">
              <a:latin typeface="Palatino Linotype" panose="02040502050505030304" pitchFamily="18" charset="0"/>
            </a:endParaRPr>
          </a:p>
          <a:p>
            <a:pPr algn="just"/>
            <a:r>
              <a:rPr lang="ru-RU" sz="2000" dirty="0">
                <a:latin typeface="Palatino Linotype" panose="02040502050505030304" pitchFamily="18" charset="0"/>
              </a:rPr>
              <a:t>- непосредственное сличение рабочего средства измерений с эталонным измерительным устройством;</a:t>
            </a:r>
          </a:p>
          <a:p>
            <a:pPr algn="just"/>
            <a:endParaRPr lang="ru-RU" sz="2000" dirty="0">
              <a:latin typeface="Palatino Linotype" panose="02040502050505030304" pitchFamily="18" charset="0"/>
            </a:endParaRPr>
          </a:p>
          <a:p>
            <a:pPr algn="just"/>
            <a:r>
              <a:rPr lang="ru-RU" sz="2000" dirty="0">
                <a:latin typeface="Palatino Linotype" panose="02040502050505030304" pitchFamily="18" charset="0"/>
              </a:rPr>
              <a:t>- прямое измерение рабочим средством измерений физической величины, воспроизводимой эталонной мерой.</a:t>
            </a:r>
          </a:p>
          <a:p>
            <a:pPr algn="just"/>
            <a:endParaRPr lang="ru-RU" sz="2000" dirty="0">
              <a:latin typeface="Palatino Linotype" panose="02040502050505030304" pitchFamily="18" charset="0"/>
            </a:endParaRPr>
          </a:p>
          <a:p>
            <a:pPr algn="just"/>
            <a:r>
              <a:rPr lang="ru-RU" sz="2000" dirty="0">
                <a:latin typeface="Palatino Linotype" panose="02040502050505030304" pitchFamily="18" charset="0"/>
              </a:rPr>
              <a:t>Предусматривается изучение поверки или калибровки (далее будет применяться только термин "поверка") измерительных приборов. Поэтому ниже приводятся сведения о погрешностях измерительных приборов.</a:t>
            </a:r>
          </a:p>
        </p:txBody>
      </p:sp>
    </p:spTree>
    <p:extLst>
      <p:ext uri="{BB962C8B-B14F-4D97-AF65-F5344CB8AC3E}">
        <p14:creationId xmlns:p14="http://schemas.microsoft.com/office/powerpoint/2010/main" val="132006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9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06137" y="1977071"/>
            <a:ext cx="41757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Palatino Linotype" panose="02040502050505030304" pitchFamily="18" charset="0"/>
              </a:rPr>
              <a:t>У измерительных приборов имеется шкальное отсчетное устройство (см. </a:t>
            </a:r>
            <a:r>
              <a:rPr lang="ru-RU" sz="2000" dirty="0" smtClean="0">
                <a:latin typeface="Palatino Linotype" panose="02040502050505030304" pitchFamily="18" charset="0"/>
              </a:rPr>
              <a:t>рис.), </a:t>
            </a:r>
            <a:r>
              <a:rPr lang="ru-RU" sz="2000" dirty="0">
                <a:latin typeface="Palatino Linotype" panose="02040502050505030304" pitchFamily="18" charset="0"/>
              </a:rPr>
              <a:t>отградуированное в единицах измеряемой величины. Поэтому результат измерений представляется непосредственно в единицах этой величины. Это обусловливает простоту определения погрешности измерительных приборов.</a:t>
            </a:r>
          </a:p>
        </p:txBody>
      </p:sp>
      <p:pic>
        <p:nvPicPr>
          <p:cNvPr id="5122" name="Picture 2" descr="Средства отображения информации - презентация онлай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3"/>
          <a:stretch/>
        </p:blipFill>
        <p:spPr bwMode="auto">
          <a:xfrm>
            <a:off x="5682411" y="1977071"/>
            <a:ext cx="5794305" cy="316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36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Другая 5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7181B8"/>
      </a:accent1>
      <a:accent2>
        <a:srgbClr val="28C4CC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293</TotalTime>
  <Words>574</Words>
  <Application>Microsoft Office PowerPoint</Application>
  <PresentationFormat>Широкоэкранный</PresentationFormat>
  <Paragraphs>40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Palatino Linotype</vt:lpstr>
      <vt:lpstr>Ретро</vt:lpstr>
      <vt:lpstr>Дисциплина «Современные аспекты развития метрологии»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аспекты развития метрологии</dc:title>
  <dc:creator>Darkhan Yerezhep</dc:creator>
  <cp:lastModifiedBy>Darkhan Yerezhep</cp:lastModifiedBy>
  <cp:revision>35</cp:revision>
  <dcterms:created xsi:type="dcterms:W3CDTF">2023-10-17T14:13:00Z</dcterms:created>
  <dcterms:modified xsi:type="dcterms:W3CDTF">2023-10-18T16:02:24Z</dcterms:modified>
</cp:coreProperties>
</file>