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60" r:id="rId4"/>
    <p:sldId id="261" r:id="rId5"/>
    <p:sldId id="262" r:id="rId6"/>
    <p:sldId id="263" r:id="rId7"/>
    <p:sldId id="264" r:id="rId8"/>
    <p:sldId id="265" r:id="rId9"/>
    <p:sldId id="257" r:id="rId10"/>
    <p:sldId id="258"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77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9E6523B-9C53-49FA-9406-AE4AF3779993}" type="datetimeFigureOut">
              <a:rPr lang="ru-RU" smtClean="0"/>
              <a:t>24.10.2023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A8A0A15-7A07-4743-A314-584D0619BFF1}"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6282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9E6523B-9C53-49FA-9406-AE4AF3779993}" type="datetimeFigureOut">
              <a:rPr lang="ru-RU" smtClean="0"/>
              <a:t>24.10.2023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A8A0A15-7A07-4743-A314-584D0619BFF1}" type="slidenum">
              <a:rPr lang="ru-RU" smtClean="0"/>
              <a:t>‹#›</a:t>
            </a:fld>
            <a:endParaRPr lang="ru-RU"/>
          </a:p>
        </p:txBody>
      </p:sp>
    </p:spTree>
    <p:extLst>
      <p:ext uri="{BB962C8B-B14F-4D97-AF65-F5344CB8AC3E}">
        <p14:creationId xmlns:p14="http://schemas.microsoft.com/office/powerpoint/2010/main" val="2114568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9E6523B-9C53-49FA-9406-AE4AF3779993}" type="datetimeFigureOut">
              <a:rPr lang="ru-RU" smtClean="0"/>
              <a:t>24.10.2023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A8A0A15-7A07-4743-A314-584D0619BFF1}" type="slidenum">
              <a:rPr lang="ru-RU" smtClean="0"/>
              <a:t>‹#›</a:t>
            </a:fld>
            <a:endParaRPr lang="ru-RU"/>
          </a:p>
        </p:txBody>
      </p:sp>
    </p:spTree>
    <p:extLst>
      <p:ext uri="{BB962C8B-B14F-4D97-AF65-F5344CB8AC3E}">
        <p14:creationId xmlns:p14="http://schemas.microsoft.com/office/powerpoint/2010/main" val="84975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9E6523B-9C53-49FA-9406-AE4AF3779993}" type="datetimeFigureOut">
              <a:rPr lang="ru-RU" smtClean="0"/>
              <a:t>24.10.2023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A8A0A15-7A07-4743-A314-584D0619BFF1}" type="slidenum">
              <a:rPr lang="ru-RU" smtClean="0"/>
              <a:t>‹#›</a:t>
            </a:fld>
            <a:endParaRPr lang="ru-RU"/>
          </a:p>
        </p:txBody>
      </p:sp>
    </p:spTree>
    <p:extLst>
      <p:ext uri="{BB962C8B-B14F-4D97-AF65-F5344CB8AC3E}">
        <p14:creationId xmlns:p14="http://schemas.microsoft.com/office/powerpoint/2010/main" val="1105489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9E6523B-9C53-49FA-9406-AE4AF3779993}" type="datetimeFigureOut">
              <a:rPr lang="ru-RU" smtClean="0"/>
              <a:t>24.10.2023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A8A0A15-7A07-4743-A314-584D0619BFF1}"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4414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9E6523B-9C53-49FA-9406-AE4AF3779993}" type="datetimeFigureOut">
              <a:rPr lang="ru-RU" smtClean="0"/>
              <a:t>24.10.2023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A8A0A15-7A07-4743-A314-584D0619BFF1}" type="slidenum">
              <a:rPr lang="ru-RU" smtClean="0"/>
              <a:t>‹#›</a:t>
            </a:fld>
            <a:endParaRPr lang="ru-RU"/>
          </a:p>
        </p:txBody>
      </p:sp>
    </p:spTree>
    <p:extLst>
      <p:ext uri="{BB962C8B-B14F-4D97-AF65-F5344CB8AC3E}">
        <p14:creationId xmlns:p14="http://schemas.microsoft.com/office/powerpoint/2010/main" val="4137929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5"/>
            <a:ext cx="4937760" cy="3286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286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9E6523B-9C53-49FA-9406-AE4AF3779993}" type="datetimeFigureOut">
              <a:rPr lang="ru-RU" smtClean="0"/>
              <a:t>24.10.2023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A8A0A15-7A07-4743-A314-584D0619BFF1}" type="slidenum">
              <a:rPr lang="ru-RU" smtClean="0"/>
              <a:t>‹#›</a:t>
            </a:fld>
            <a:endParaRPr lang="ru-RU"/>
          </a:p>
        </p:txBody>
      </p:sp>
    </p:spTree>
    <p:extLst>
      <p:ext uri="{BB962C8B-B14F-4D97-AF65-F5344CB8AC3E}">
        <p14:creationId xmlns:p14="http://schemas.microsoft.com/office/powerpoint/2010/main" val="1879306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9E6523B-9C53-49FA-9406-AE4AF3779993}" type="datetimeFigureOut">
              <a:rPr lang="ru-RU" smtClean="0"/>
              <a:t>24.10.2023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A8A0A15-7A07-4743-A314-584D0619BFF1}" type="slidenum">
              <a:rPr lang="ru-RU" smtClean="0"/>
              <a:t>‹#›</a:t>
            </a:fld>
            <a:endParaRPr lang="ru-RU"/>
          </a:p>
        </p:txBody>
      </p:sp>
    </p:spTree>
    <p:extLst>
      <p:ext uri="{BB962C8B-B14F-4D97-AF65-F5344CB8AC3E}">
        <p14:creationId xmlns:p14="http://schemas.microsoft.com/office/powerpoint/2010/main" val="4029904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9E6523B-9C53-49FA-9406-AE4AF3779993}" type="datetimeFigureOut">
              <a:rPr lang="ru-RU" smtClean="0"/>
              <a:t>24.10.2023</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2A8A0A15-7A07-4743-A314-584D0619BFF1}" type="slidenum">
              <a:rPr lang="ru-RU" smtClean="0"/>
              <a:t>‹#›</a:t>
            </a:fld>
            <a:endParaRPr lang="ru-RU"/>
          </a:p>
        </p:txBody>
      </p:sp>
    </p:spTree>
    <p:extLst>
      <p:ext uri="{BB962C8B-B14F-4D97-AF65-F5344CB8AC3E}">
        <p14:creationId xmlns:p14="http://schemas.microsoft.com/office/powerpoint/2010/main" val="1731719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9E6523B-9C53-49FA-9406-AE4AF3779993}" type="datetimeFigureOut">
              <a:rPr lang="ru-RU" smtClean="0"/>
              <a:t>24.10.2023</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A8A0A15-7A07-4743-A314-584D0619BFF1}" type="slidenum">
              <a:rPr lang="ru-RU" smtClean="0"/>
              <a:t>‹#›</a:t>
            </a:fld>
            <a:endParaRPr lang="ru-RU"/>
          </a:p>
        </p:txBody>
      </p:sp>
    </p:spTree>
    <p:extLst>
      <p:ext uri="{BB962C8B-B14F-4D97-AF65-F5344CB8AC3E}">
        <p14:creationId xmlns:p14="http://schemas.microsoft.com/office/powerpoint/2010/main" val="3692383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9E6523B-9C53-49FA-9406-AE4AF3779993}" type="datetimeFigureOut">
              <a:rPr lang="ru-RU" smtClean="0"/>
              <a:t>24.10.2023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A8A0A15-7A07-4743-A314-584D0619BFF1}" type="slidenum">
              <a:rPr lang="ru-RU" smtClean="0"/>
              <a:t>‹#›</a:t>
            </a:fld>
            <a:endParaRPr lang="ru-RU"/>
          </a:p>
        </p:txBody>
      </p:sp>
    </p:spTree>
    <p:extLst>
      <p:ext uri="{BB962C8B-B14F-4D97-AF65-F5344CB8AC3E}">
        <p14:creationId xmlns:p14="http://schemas.microsoft.com/office/powerpoint/2010/main" val="1298072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9E6523B-9C53-49FA-9406-AE4AF3779993}" type="datetimeFigureOut">
              <a:rPr lang="ru-RU" smtClean="0"/>
              <a:t>24.10.2023</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A8A0A15-7A07-4743-A314-584D0619BFF1}"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38073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57251" y="1727067"/>
            <a:ext cx="9144000" cy="1300163"/>
          </a:xfrm>
        </p:spPr>
        <p:txBody>
          <a:bodyPr>
            <a:noAutofit/>
          </a:bodyPr>
          <a:lstStyle/>
          <a:p>
            <a:pPr algn="ctr"/>
            <a:r>
              <a:rPr lang="ru-RU" sz="2800" cap="all" smtClean="0">
                <a:solidFill>
                  <a:srgbClr val="002060"/>
                </a:solidFill>
                <a:latin typeface="Palatino Linotype" panose="02040502050505030304" pitchFamily="18" charset="0"/>
              </a:rPr>
              <a:t>Дисциплина </a:t>
            </a:r>
            <a:r>
              <a:rPr lang="ru-RU" sz="2800" cap="all">
                <a:solidFill>
                  <a:srgbClr val="002060"/>
                </a:solidFill>
                <a:latin typeface="Palatino Linotype" panose="02040502050505030304" pitchFamily="18" charset="0"/>
              </a:rPr>
              <a:t>«Метрологическое обеспечение измерении»</a:t>
            </a:r>
            <a:endParaRPr lang="ru-RU" sz="2800" dirty="0">
              <a:solidFill>
                <a:srgbClr val="002060"/>
              </a:solidFill>
              <a:latin typeface="Palatino Linotype" panose="02040502050505030304" pitchFamily="18" charset="0"/>
            </a:endParaRPr>
          </a:p>
        </p:txBody>
      </p:sp>
      <p:sp>
        <p:nvSpPr>
          <p:cNvPr id="3" name="Подзаголовок 2"/>
          <p:cNvSpPr>
            <a:spLocks noGrp="1"/>
          </p:cNvSpPr>
          <p:nvPr>
            <p:ph type="subTitle" idx="1"/>
          </p:nvPr>
        </p:nvSpPr>
        <p:spPr>
          <a:xfrm>
            <a:off x="1185776" y="5019350"/>
            <a:ext cx="6424699" cy="495625"/>
          </a:xfrm>
        </p:spPr>
        <p:txBody>
          <a:bodyPr>
            <a:normAutofit/>
          </a:bodyPr>
          <a:lstStyle/>
          <a:p>
            <a:r>
              <a:rPr lang="ru-RU" i="1" cap="none" dirty="0" err="1" smtClean="0">
                <a:solidFill>
                  <a:srgbClr val="002060"/>
                </a:solidFill>
                <a:latin typeface="Palatino Linotype" panose="02040502050505030304" pitchFamily="18" charset="0"/>
              </a:rPr>
              <a:t>Ассоц</a:t>
            </a:r>
            <a:r>
              <a:rPr lang="ru-RU" i="1" cap="none" dirty="0" smtClean="0">
                <a:solidFill>
                  <a:srgbClr val="002060"/>
                </a:solidFill>
                <a:latin typeface="Palatino Linotype" panose="02040502050505030304" pitchFamily="18" charset="0"/>
              </a:rPr>
              <a:t>. проф., к.т.н., </a:t>
            </a:r>
            <a:r>
              <a:rPr lang="en-US" i="1" cap="none" dirty="0" smtClean="0">
                <a:solidFill>
                  <a:srgbClr val="002060"/>
                </a:solidFill>
                <a:latin typeface="Palatino Linotype" panose="02040502050505030304" pitchFamily="18" charset="0"/>
              </a:rPr>
              <a:t>PhD</a:t>
            </a:r>
            <a:r>
              <a:rPr lang="ru-RU" i="1" cap="none" dirty="0" smtClean="0">
                <a:solidFill>
                  <a:srgbClr val="002060"/>
                </a:solidFill>
                <a:latin typeface="Palatino Linotype" panose="02040502050505030304" pitchFamily="18" charset="0"/>
              </a:rPr>
              <a:t> </a:t>
            </a:r>
            <a:r>
              <a:rPr lang="kk-KZ" i="1" cap="none" dirty="0" smtClean="0">
                <a:solidFill>
                  <a:srgbClr val="002060"/>
                </a:solidFill>
                <a:latin typeface="Palatino Linotype" panose="02040502050505030304" pitchFamily="18" charset="0"/>
              </a:rPr>
              <a:t>Ережеп Д.Е.</a:t>
            </a:r>
            <a:r>
              <a:rPr lang="ru-RU" i="1" cap="none" dirty="0" smtClean="0">
                <a:solidFill>
                  <a:srgbClr val="002060"/>
                </a:solidFill>
                <a:latin typeface="Palatino Linotype" panose="02040502050505030304" pitchFamily="18" charset="0"/>
              </a:rPr>
              <a:t> </a:t>
            </a:r>
            <a:endParaRPr lang="ru-RU" cap="none" dirty="0">
              <a:solidFill>
                <a:srgbClr val="002060"/>
              </a:solidFill>
              <a:latin typeface="Palatino Linotype" panose="02040502050505030304" pitchFamily="18" charset="0"/>
            </a:endParaRPr>
          </a:p>
        </p:txBody>
      </p:sp>
      <p:pic>
        <p:nvPicPr>
          <p:cNvPr id="4" name="Рисунок 3"/>
          <p:cNvPicPr>
            <a:picLocks noChangeAspect="1"/>
          </p:cNvPicPr>
          <p:nvPr/>
        </p:nvPicPr>
        <p:blipFill rotWithShape="1">
          <a:blip r:embed="rId2"/>
          <a:srcRect l="14753" t="57868" r="61514" b="32725"/>
          <a:stretch/>
        </p:blipFill>
        <p:spPr bwMode="auto">
          <a:xfrm>
            <a:off x="3969251" y="157786"/>
            <a:ext cx="4320000" cy="963042"/>
          </a:xfrm>
          <a:prstGeom prst="rect">
            <a:avLst/>
          </a:prstGeom>
          <a:ln>
            <a:noFill/>
          </a:ln>
          <a:extLst>
            <a:ext uri="{53640926-AAD7-44D8-BBD7-CCE9431645EC}">
              <a14:shadowObscured xmlns:a14="http://schemas.microsoft.com/office/drawing/2010/main"/>
            </a:ext>
          </a:extLst>
        </p:spPr>
      </p:pic>
      <p:sp>
        <p:nvSpPr>
          <p:cNvPr id="5" name="Заголовок 1"/>
          <p:cNvSpPr txBox="1">
            <a:spLocks/>
          </p:cNvSpPr>
          <p:nvPr/>
        </p:nvSpPr>
        <p:spPr>
          <a:xfrm>
            <a:off x="1557251" y="3544702"/>
            <a:ext cx="9144000" cy="817007"/>
          </a:xfrm>
          <a:prstGeom prst="rect">
            <a:avLst/>
          </a:prstGeom>
        </p:spPr>
        <p:txBody>
          <a:bodyPr vert="horz" lIns="91440" tIns="45720" rIns="91440" bIns="45720" rtlCol="0" anchor="b">
            <a:normAutofit fontScale="97500"/>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mj-lt"/>
                <a:ea typeface="+mj-ea"/>
                <a:cs typeface="+mj-cs"/>
              </a:defRPr>
            </a:lvl1pPr>
          </a:lstStyle>
          <a:p>
            <a:pPr algn="ctr"/>
            <a:r>
              <a:rPr lang="ru-RU" sz="2400" cap="all" dirty="0">
                <a:solidFill>
                  <a:srgbClr val="002060"/>
                </a:solidFill>
                <a:latin typeface="Palatino Linotype" panose="02040502050505030304" pitchFamily="18" charset="0"/>
              </a:rPr>
              <a:t>Лекция 1. </a:t>
            </a:r>
            <a:r>
              <a:rPr lang="ru-RU" sz="2400" cap="all" dirty="0" smtClean="0">
                <a:solidFill>
                  <a:srgbClr val="002060"/>
                </a:solidFill>
                <a:latin typeface="Palatino Linotype" panose="02040502050505030304" pitchFamily="18" charset="0"/>
              </a:rPr>
              <a:t>Установление </a:t>
            </a:r>
            <a:r>
              <a:rPr lang="ru-RU" sz="2400" cap="all" dirty="0">
                <a:solidFill>
                  <a:srgbClr val="002060"/>
                </a:solidFill>
                <a:latin typeface="Palatino Linotype" panose="02040502050505030304" pitchFamily="18" charset="0"/>
              </a:rPr>
              <a:t>си. Основные единицы СИ. </a:t>
            </a:r>
          </a:p>
          <a:p>
            <a:pPr algn="ctr"/>
            <a:r>
              <a:rPr lang="ru-RU" sz="2400" cap="all" dirty="0">
                <a:solidFill>
                  <a:srgbClr val="002060"/>
                </a:solidFill>
                <a:latin typeface="Palatino Linotype" panose="02040502050505030304" pitchFamily="18" charset="0"/>
              </a:rPr>
              <a:t>		Дополнительные Единицы </a:t>
            </a:r>
            <a:r>
              <a:rPr lang="ru-RU" sz="2400" cap="all" dirty="0" smtClean="0">
                <a:solidFill>
                  <a:srgbClr val="002060"/>
                </a:solidFill>
                <a:latin typeface="Palatino Linotype" panose="02040502050505030304" pitchFamily="18" charset="0"/>
              </a:rPr>
              <a:t>СИ.</a:t>
            </a:r>
            <a:endParaRPr lang="ru-RU" sz="2400" dirty="0">
              <a:solidFill>
                <a:srgbClr val="002060"/>
              </a:solidFill>
              <a:latin typeface="Palatino Linotype" panose="02040502050505030304" pitchFamily="18" charset="0"/>
            </a:endParaRPr>
          </a:p>
        </p:txBody>
      </p:sp>
      <p:sp>
        <p:nvSpPr>
          <p:cNvPr id="6" name="Прямоугольник 5"/>
          <p:cNvSpPr/>
          <p:nvPr/>
        </p:nvSpPr>
        <p:spPr>
          <a:xfrm>
            <a:off x="3081251" y="1120828"/>
            <a:ext cx="6096000" cy="523220"/>
          </a:xfrm>
          <a:prstGeom prst="rect">
            <a:avLst/>
          </a:prstGeom>
        </p:spPr>
        <p:txBody>
          <a:bodyPr>
            <a:spAutoFit/>
          </a:bodyPr>
          <a:lstStyle/>
          <a:p>
            <a:pPr algn="ctr"/>
            <a:r>
              <a:rPr lang="kk-KZ" sz="1400" b="1" dirty="0">
                <a:solidFill>
                  <a:srgbClr val="002060"/>
                </a:solidFill>
                <a:latin typeface="Palatino Linotype" panose="02040502050505030304" pitchFamily="18" charset="0"/>
              </a:rPr>
              <a:t>Институт Энергетики и </a:t>
            </a:r>
            <a:r>
              <a:rPr lang="kk-KZ" sz="1400" b="1" dirty="0" smtClean="0">
                <a:solidFill>
                  <a:srgbClr val="002060"/>
                </a:solidFill>
                <a:latin typeface="Palatino Linotype" panose="02040502050505030304" pitchFamily="18" charset="0"/>
              </a:rPr>
              <a:t>Машиностроения</a:t>
            </a:r>
            <a:endParaRPr lang="ru-RU" sz="1400" dirty="0">
              <a:solidFill>
                <a:srgbClr val="002060"/>
              </a:solidFill>
              <a:latin typeface="Palatino Linotype" panose="02040502050505030304" pitchFamily="18" charset="0"/>
            </a:endParaRPr>
          </a:p>
          <a:p>
            <a:pPr algn="ctr"/>
            <a:r>
              <a:rPr lang="kk-KZ" sz="1400" b="1" dirty="0">
                <a:solidFill>
                  <a:srgbClr val="002060"/>
                </a:solidFill>
                <a:latin typeface="Palatino Linotype" panose="02040502050505030304" pitchFamily="18" charset="0"/>
              </a:rPr>
              <a:t>Кафедра Стандартизации</a:t>
            </a:r>
            <a:r>
              <a:rPr lang="ru-RU" sz="1400" b="1" dirty="0">
                <a:solidFill>
                  <a:srgbClr val="002060"/>
                </a:solidFill>
                <a:latin typeface="Palatino Linotype" panose="02040502050505030304" pitchFamily="18" charset="0"/>
              </a:rPr>
              <a:t>,</a:t>
            </a:r>
            <a:r>
              <a:rPr lang="kk-KZ" sz="1400" b="1" dirty="0">
                <a:solidFill>
                  <a:srgbClr val="002060"/>
                </a:solidFill>
                <a:latin typeface="Palatino Linotype" panose="02040502050505030304" pitchFamily="18" charset="0"/>
              </a:rPr>
              <a:t> С</a:t>
            </a:r>
            <a:r>
              <a:rPr lang="kk-KZ" sz="1400" b="1" dirty="0" smtClean="0">
                <a:solidFill>
                  <a:srgbClr val="002060"/>
                </a:solidFill>
                <a:latin typeface="Palatino Linotype" panose="02040502050505030304" pitchFamily="18" charset="0"/>
              </a:rPr>
              <a:t>ертификации </a:t>
            </a:r>
            <a:r>
              <a:rPr lang="kk-KZ" sz="1400" b="1" dirty="0">
                <a:solidFill>
                  <a:srgbClr val="002060"/>
                </a:solidFill>
                <a:latin typeface="Palatino Linotype" panose="02040502050505030304" pitchFamily="18" charset="0"/>
              </a:rPr>
              <a:t>и </a:t>
            </a:r>
            <a:r>
              <a:rPr lang="kk-KZ" sz="1400" b="1" dirty="0" smtClean="0">
                <a:solidFill>
                  <a:srgbClr val="002060"/>
                </a:solidFill>
                <a:latin typeface="Palatino Linotype" panose="02040502050505030304" pitchFamily="18" charset="0"/>
              </a:rPr>
              <a:t>Метрологии</a:t>
            </a:r>
            <a:endParaRPr lang="ru-RU" sz="1400" dirty="0">
              <a:solidFill>
                <a:srgbClr val="002060"/>
              </a:solidFill>
              <a:latin typeface="Palatino Linotype" panose="02040502050505030304" pitchFamily="18" charset="0"/>
            </a:endParaRPr>
          </a:p>
        </p:txBody>
      </p:sp>
      <p:sp>
        <p:nvSpPr>
          <p:cNvPr id="7" name="Подзаголовок 2"/>
          <p:cNvSpPr txBox="1">
            <a:spLocks/>
          </p:cNvSpPr>
          <p:nvPr/>
        </p:nvSpPr>
        <p:spPr>
          <a:xfrm>
            <a:off x="4131177" y="5905829"/>
            <a:ext cx="4803274" cy="495625"/>
          </a:xfrm>
          <a:prstGeom prst="rect">
            <a:avLst/>
          </a:prstGeom>
        </p:spPr>
        <p:txBody>
          <a:bodyPr vert="horz" lIns="91440" tIns="45720" rIns="91440" bIns="45720" rtlCol="0">
            <a:normAutofit fontScale="92500"/>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n-US" i="1" cap="none" dirty="0" err="1" smtClean="0">
                <a:solidFill>
                  <a:srgbClr val="002060"/>
                </a:solidFill>
                <a:latin typeface="Palatino Linotype" panose="02040502050505030304" pitchFamily="18" charset="0"/>
              </a:rPr>
              <a:t>d.yerezhep@satbayev.university</a:t>
            </a:r>
            <a:endParaRPr lang="ru-RU" cap="none"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3381897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11468100" y="6324600"/>
            <a:ext cx="581025" cy="533400"/>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sz="2800" dirty="0" smtClean="0">
                <a:solidFill>
                  <a:schemeClr val="tx1"/>
                </a:solidFill>
                <a:latin typeface="Palatino Linotype" panose="02040502050505030304" pitchFamily="18" charset="0"/>
              </a:rPr>
              <a:t>10</a:t>
            </a:r>
            <a:endParaRPr lang="ru-RU" sz="2800" dirty="0">
              <a:solidFill>
                <a:schemeClr val="tx1"/>
              </a:solidFill>
              <a:latin typeface="Palatino Linotype" panose="02040502050505030304" pitchFamily="18" charset="0"/>
            </a:endParaRPr>
          </a:p>
        </p:txBody>
      </p:sp>
      <p:graphicFrame>
        <p:nvGraphicFramePr>
          <p:cNvPr id="7" name="Таблица 6">
            <a:extLst>
              <a:ext uri="{FF2B5EF4-FFF2-40B4-BE49-F238E27FC236}">
                <a16:creationId xmlns:a16="http://schemas.microsoft.com/office/drawing/2014/main" id="{26E2521E-83DC-47F1-95DE-B9A47D6107C0}"/>
              </a:ext>
            </a:extLst>
          </p:cNvPr>
          <p:cNvGraphicFramePr>
            <a:graphicFrameLocks noGrp="1"/>
          </p:cNvGraphicFramePr>
          <p:nvPr>
            <p:extLst>
              <p:ext uri="{D42A27DB-BD31-4B8C-83A1-F6EECF244321}">
                <p14:modId xmlns:p14="http://schemas.microsoft.com/office/powerpoint/2010/main" val="1756836664"/>
              </p:ext>
            </p:extLst>
          </p:nvPr>
        </p:nvGraphicFramePr>
        <p:xfrm>
          <a:off x="731630" y="2131180"/>
          <a:ext cx="10736470" cy="3779520"/>
        </p:xfrm>
        <a:graphic>
          <a:graphicData uri="http://schemas.openxmlformats.org/drawingml/2006/table">
            <a:tbl>
              <a:tblPr firstRow="1" bandRow="1">
                <a:tableStyleId>{21E4AEA4-8DFA-4A89-87EB-49C32662AFE0}</a:tableStyleId>
              </a:tblPr>
              <a:tblGrid>
                <a:gridCol w="4011477">
                  <a:extLst>
                    <a:ext uri="{9D8B030D-6E8A-4147-A177-3AD203B41FA5}">
                      <a16:colId xmlns:a16="http://schemas.microsoft.com/office/drawing/2014/main" val="1622010793"/>
                    </a:ext>
                  </a:extLst>
                </a:gridCol>
                <a:gridCol w="2309889">
                  <a:extLst>
                    <a:ext uri="{9D8B030D-6E8A-4147-A177-3AD203B41FA5}">
                      <a16:colId xmlns:a16="http://schemas.microsoft.com/office/drawing/2014/main" val="4205744711"/>
                    </a:ext>
                  </a:extLst>
                </a:gridCol>
                <a:gridCol w="2251411">
                  <a:extLst>
                    <a:ext uri="{9D8B030D-6E8A-4147-A177-3AD203B41FA5}">
                      <a16:colId xmlns:a16="http://schemas.microsoft.com/office/drawing/2014/main" val="3094573675"/>
                    </a:ext>
                  </a:extLst>
                </a:gridCol>
                <a:gridCol w="2163693">
                  <a:extLst>
                    <a:ext uri="{9D8B030D-6E8A-4147-A177-3AD203B41FA5}">
                      <a16:colId xmlns:a16="http://schemas.microsoft.com/office/drawing/2014/main" val="150214438"/>
                    </a:ext>
                  </a:extLst>
                </a:gridCol>
              </a:tblGrid>
              <a:tr h="0">
                <a:tc>
                  <a:txBody>
                    <a:bodyPr/>
                    <a:lstStyle/>
                    <a:p>
                      <a:pPr algn="ctr"/>
                      <a:r>
                        <a:rPr lang="ru-RU" sz="2000" dirty="0">
                          <a:latin typeface="Palatino Linotype" panose="02040502050505030304" pitchFamily="18" charset="0"/>
                        </a:rPr>
                        <a:t>Величина</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Единица измерения</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Обозначение</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Выражение через другие единицы</a:t>
                      </a:r>
                      <a:endParaRPr lang="ru-RU" sz="2000"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3238295594"/>
                  </a:ext>
                </a:extLst>
              </a:tr>
              <a:tr h="370840">
                <a:tc>
                  <a:txBody>
                    <a:bodyPr/>
                    <a:lstStyle/>
                    <a:p>
                      <a:r>
                        <a:rPr lang="ru-RU" sz="2000" dirty="0">
                          <a:latin typeface="Palatino Linotype" panose="02040502050505030304" pitchFamily="18" charset="0"/>
                        </a:rPr>
                        <a:t>Магнитная индукция</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Тесла</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Т</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err="1">
                          <a:latin typeface="Palatino Linotype" panose="02040502050505030304" pitchFamily="18" charset="0"/>
                        </a:rPr>
                        <a:t>Вб</a:t>
                      </a:r>
                      <a:r>
                        <a:rPr lang="ru-RU" sz="2000" dirty="0">
                          <a:latin typeface="Palatino Linotype" panose="02040502050505030304" pitchFamily="18" charset="0"/>
                        </a:rPr>
                        <a:t>/м²</a:t>
                      </a:r>
                      <a:endParaRPr lang="ru-RU" sz="2000"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2705264119"/>
                  </a:ext>
                </a:extLst>
              </a:tr>
              <a:tr h="370840">
                <a:tc>
                  <a:txBody>
                    <a:bodyPr/>
                    <a:lstStyle/>
                    <a:p>
                      <a:r>
                        <a:rPr lang="ru-RU" sz="2000" dirty="0">
                          <a:latin typeface="Palatino Linotype" panose="02040502050505030304" pitchFamily="18" charset="0"/>
                        </a:rPr>
                        <a:t>Индуктивность</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Генри</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Г</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err="1">
                          <a:latin typeface="Palatino Linotype" panose="02040502050505030304" pitchFamily="18" charset="0"/>
                        </a:rPr>
                        <a:t>Вб</a:t>
                      </a:r>
                      <a:r>
                        <a:rPr lang="ru-RU" sz="2000" dirty="0">
                          <a:latin typeface="Palatino Linotype" panose="02040502050505030304" pitchFamily="18" charset="0"/>
                        </a:rPr>
                        <a:t>/А</a:t>
                      </a:r>
                      <a:endParaRPr lang="ru-RU" sz="2000"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2572125506"/>
                  </a:ext>
                </a:extLst>
              </a:tr>
              <a:tr h="370840">
                <a:tc>
                  <a:txBody>
                    <a:bodyPr/>
                    <a:lstStyle/>
                    <a:p>
                      <a:r>
                        <a:rPr lang="ru-RU" sz="2000" dirty="0">
                          <a:latin typeface="Palatino Linotype" panose="02040502050505030304" pitchFamily="18" charset="0"/>
                        </a:rPr>
                        <a:t>Световой поток</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Люмен</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лм</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a:t>
                      </a:r>
                      <a:endParaRPr lang="ru-RU" sz="2000"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3489690633"/>
                  </a:ext>
                </a:extLst>
              </a:tr>
              <a:tr h="370840">
                <a:tc>
                  <a:txBody>
                    <a:bodyPr/>
                    <a:lstStyle/>
                    <a:p>
                      <a:r>
                        <a:rPr lang="ru-RU" sz="2000" dirty="0">
                          <a:latin typeface="Palatino Linotype" panose="02040502050505030304" pitchFamily="18" charset="0"/>
                        </a:rPr>
                        <a:t>Освещенность</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Люкс</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err="1">
                          <a:latin typeface="Palatino Linotype" panose="02040502050505030304" pitchFamily="18" charset="0"/>
                        </a:rPr>
                        <a:t>лк</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a:t>
                      </a:r>
                      <a:endParaRPr lang="ru-RU" sz="2000"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408598690"/>
                  </a:ext>
                </a:extLst>
              </a:tr>
              <a:tr h="370840">
                <a:tc>
                  <a:txBody>
                    <a:bodyPr/>
                    <a:lstStyle/>
                    <a:p>
                      <a:r>
                        <a:rPr lang="ru-RU" sz="2000" dirty="0">
                          <a:latin typeface="Palatino Linotype" panose="02040502050505030304" pitchFamily="18" charset="0"/>
                        </a:rPr>
                        <a:t>Активность нуклида</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Беккерель</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Бк</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Сˉ</a:t>
                      </a:r>
                      <a:r>
                        <a:rPr lang="en-US" sz="2000" dirty="0">
                          <a:latin typeface="Palatino Linotype" panose="02040502050505030304" pitchFamily="18" charset="0"/>
                        </a:rPr>
                        <a:t>ˡ</a:t>
                      </a:r>
                      <a:endParaRPr lang="ru-RU" sz="2000"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1091408340"/>
                  </a:ext>
                </a:extLst>
              </a:tr>
              <a:tr h="370840">
                <a:tc>
                  <a:txBody>
                    <a:bodyPr/>
                    <a:lstStyle/>
                    <a:p>
                      <a:r>
                        <a:rPr lang="ru-RU" sz="2000" dirty="0">
                          <a:latin typeface="Palatino Linotype" panose="02040502050505030304" pitchFamily="18" charset="0"/>
                        </a:rPr>
                        <a:t>Доза излучения</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Грэй</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Гр</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м²·сˉ²</a:t>
                      </a:r>
                      <a:endParaRPr lang="ru-RU" sz="2000"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1936310712"/>
                  </a:ext>
                </a:extLst>
              </a:tr>
              <a:tr h="370840">
                <a:tc>
                  <a:txBody>
                    <a:bodyPr/>
                    <a:lstStyle/>
                    <a:p>
                      <a:endParaRPr lang="ru-RU" sz="2000" dirty="0">
                        <a:latin typeface="Palatino Linotype" panose="02040502050505030304" pitchFamily="18" charset="0"/>
                        <a:cs typeface="Times New Roman" panose="02020603050405020304" pitchFamily="18" charset="0"/>
                      </a:endParaRPr>
                    </a:p>
                  </a:txBody>
                  <a:tcPr/>
                </a:tc>
                <a:tc>
                  <a:txBody>
                    <a:bodyPr/>
                    <a:lstStyle/>
                    <a:p>
                      <a:endParaRPr lang="ru-RU" sz="2000" dirty="0">
                        <a:latin typeface="Palatino Linotype" panose="02040502050505030304" pitchFamily="18" charset="0"/>
                        <a:cs typeface="Times New Roman" panose="02020603050405020304" pitchFamily="18" charset="0"/>
                      </a:endParaRPr>
                    </a:p>
                  </a:txBody>
                  <a:tcPr/>
                </a:tc>
                <a:tc>
                  <a:txBody>
                    <a:bodyPr/>
                    <a:lstStyle/>
                    <a:p>
                      <a:endParaRPr lang="ru-RU" sz="2000">
                        <a:latin typeface="Palatino Linotype" panose="02040502050505030304" pitchFamily="18" charset="0"/>
                        <a:cs typeface="Times New Roman" panose="02020603050405020304" pitchFamily="18" charset="0"/>
                      </a:endParaRPr>
                    </a:p>
                  </a:txBody>
                  <a:tcPr/>
                </a:tc>
                <a:tc>
                  <a:txBody>
                    <a:bodyPr/>
                    <a:lstStyle/>
                    <a:p>
                      <a:endParaRPr lang="ru-RU" sz="2000"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2345444380"/>
                  </a:ext>
                </a:extLst>
              </a:tr>
            </a:tbl>
          </a:graphicData>
        </a:graphic>
      </p:graphicFrame>
      <p:sp>
        <p:nvSpPr>
          <p:cNvPr id="8" name="Прямоугольник 7"/>
          <p:cNvSpPr/>
          <p:nvPr/>
        </p:nvSpPr>
        <p:spPr>
          <a:xfrm>
            <a:off x="3304932" y="773851"/>
            <a:ext cx="5844870" cy="584775"/>
          </a:xfrm>
          <a:prstGeom prst="rect">
            <a:avLst/>
          </a:prstGeom>
        </p:spPr>
        <p:txBody>
          <a:bodyPr wrap="none">
            <a:spAutoFit/>
          </a:bodyPr>
          <a:lstStyle/>
          <a:p>
            <a:pPr algn="ctr"/>
            <a:r>
              <a:rPr lang="ru-RU" sz="3200" b="1" dirty="0" smtClean="0">
                <a:latin typeface="Palatino Linotype" panose="02040502050505030304" pitchFamily="18" charset="0"/>
                <a:cs typeface="Times New Roman" panose="02020603050405020304" pitchFamily="18" charset="0"/>
              </a:rPr>
              <a:t>Производные единицы </a:t>
            </a:r>
            <a:r>
              <a:rPr lang="ru-RU" sz="3200" b="1" dirty="0">
                <a:latin typeface="Palatino Linotype" panose="02040502050505030304" pitchFamily="18" charset="0"/>
                <a:cs typeface="Times New Roman" panose="02020603050405020304" pitchFamily="18" charset="0"/>
              </a:rPr>
              <a:t>СИ</a:t>
            </a:r>
          </a:p>
        </p:txBody>
      </p:sp>
    </p:spTree>
    <p:extLst>
      <p:ext uri="{BB962C8B-B14F-4D97-AF65-F5344CB8AC3E}">
        <p14:creationId xmlns:p14="http://schemas.microsoft.com/office/powerpoint/2010/main" val="40982132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39142" y="2367468"/>
            <a:ext cx="6897189" cy="1450757"/>
          </a:xfrm>
        </p:spPr>
        <p:txBody>
          <a:bodyPr/>
          <a:lstStyle/>
          <a:p>
            <a:r>
              <a:rPr lang="ru-RU" dirty="0" smtClean="0"/>
              <a:t>СПАСИБО ЗА ВНИМАНИЕ! </a:t>
            </a:r>
            <a:endParaRPr lang="ru-RU" dirty="0"/>
          </a:p>
        </p:txBody>
      </p:sp>
      <p:sp>
        <p:nvSpPr>
          <p:cNvPr id="5" name="Подзаголовок 2"/>
          <p:cNvSpPr txBox="1">
            <a:spLocks/>
          </p:cNvSpPr>
          <p:nvPr/>
        </p:nvSpPr>
        <p:spPr>
          <a:xfrm>
            <a:off x="4119499" y="5109758"/>
            <a:ext cx="6424699" cy="495625"/>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ru-RU" i="1" dirty="0" err="1" smtClean="0">
                <a:solidFill>
                  <a:srgbClr val="002060"/>
                </a:solidFill>
                <a:latin typeface="Palatino Linotype" panose="02040502050505030304" pitchFamily="18" charset="0"/>
              </a:rPr>
              <a:t>Ассоц</a:t>
            </a:r>
            <a:r>
              <a:rPr lang="ru-RU" i="1" dirty="0" smtClean="0">
                <a:solidFill>
                  <a:srgbClr val="002060"/>
                </a:solidFill>
                <a:latin typeface="Palatino Linotype" panose="02040502050505030304" pitchFamily="18" charset="0"/>
              </a:rPr>
              <a:t>. проф., к.т.н., </a:t>
            </a:r>
            <a:r>
              <a:rPr lang="en-US" i="1" dirty="0" smtClean="0">
                <a:solidFill>
                  <a:srgbClr val="002060"/>
                </a:solidFill>
                <a:latin typeface="Palatino Linotype" panose="02040502050505030304" pitchFamily="18" charset="0"/>
              </a:rPr>
              <a:t>PhD</a:t>
            </a:r>
            <a:r>
              <a:rPr lang="ru-RU" i="1" dirty="0" smtClean="0">
                <a:solidFill>
                  <a:srgbClr val="002060"/>
                </a:solidFill>
                <a:latin typeface="Palatino Linotype" panose="02040502050505030304" pitchFamily="18" charset="0"/>
              </a:rPr>
              <a:t> </a:t>
            </a:r>
            <a:r>
              <a:rPr lang="kk-KZ" i="1" dirty="0" smtClean="0">
                <a:solidFill>
                  <a:srgbClr val="002060"/>
                </a:solidFill>
                <a:latin typeface="Palatino Linotype" panose="02040502050505030304" pitchFamily="18" charset="0"/>
              </a:rPr>
              <a:t>Ережеп Д.Е.</a:t>
            </a:r>
            <a:r>
              <a:rPr lang="ru-RU" i="1" dirty="0" smtClean="0">
                <a:solidFill>
                  <a:srgbClr val="002060"/>
                </a:solidFill>
                <a:latin typeface="Palatino Linotype" panose="02040502050505030304" pitchFamily="18" charset="0"/>
              </a:rPr>
              <a:t> </a:t>
            </a:r>
            <a:endParaRPr lang="ru-RU" dirty="0">
              <a:solidFill>
                <a:srgbClr val="002060"/>
              </a:solidFill>
              <a:latin typeface="Palatino Linotype" panose="02040502050505030304" pitchFamily="18" charset="0"/>
            </a:endParaRPr>
          </a:p>
        </p:txBody>
      </p:sp>
      <p:sp>
        <p:nvSpPr>
          <p:cNvPr id="6" name="Подзаголовок 2"/>
          <p:cNvSpPr txBox="1">
            <a:spLocks/>
          </p:cNvSpPr>
          <p:nvPr/>
        </p:nvSpPr>
        <p:spPr>
          <a:xfrm>
            <a:off x="3986099" y="5605383"/>
            <a:ext cx="4803274" cy="495625"/>
          </a:xfrm>
          <a:prstGeom prst="rect">
            <a:avLst/>
          </a:prstGeom>
        </p:spPr>
        <p:txBody>
          <a:bodyPr vert="horz" lIns="91440" tIns="45720" rIns="91440" bIns="45720" rtlCol="0">
            <a:normAutofit fontScale="92500"/>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n-US" i="1" cap="none" dirty="0" err="1" smtClean="0">
                <a:solidFill>
                  <a:srgbClr val="002060"/>
                </a:solidFill>
                <a:latin typeface="Palatino Linotype" panose="02040502050505030304" pitchFamily="18" charset="0"/>
              </a:rPr>
              <a:t>d.yerezhep@satbayev.university</a:t>
            </a:r>
            <a:endParaRPr lang="ru-RU" cap="none"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2462834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712678" y="899511"/>
            <a:ext cx="6977868" cy="5277514"/>
          </a:xfrm>
        </p:spPr>
        <p:txBody>
          <a:bodyPr>
            <a:noAutofit/>
          </a:bodyPr>
          <a:lstStyle/>
          <a:p>
            <a:r>
              <a:rPr lang="ru-RU" sz="1800" b="1" dirty="0">
                <a:effectLst>
                  <a:outerShdw blurRad="38100" dist="38100" dir="2700000" algn="tl">
                    <a:srgbClr val="000000">
                      <a:alpha val="43137"/>
                    </a:srgbClr>
                  </a:outerShdw>
                </a:effectLst>
                <a:latin typeface="Palatino Linotype" panose="02040502050505030304" pitchFamily="18" charset="0"/>
                <a:cs typeface="Times New Roman" pitchFamily="18" charset="0"/>
              </a:rPr>
              <a:t>Установление СИ</a:t>
            </a:r>
          </a:p>
          <a:p>
            <a:pPr marL="0" indent="0" algn="just">
              <a:buNone/>
              <a:defRPr/>
            </a:pPr>
            <a:endParaRPr lang="ru-RU" sz="1800" b="1" dirty="0" smtClean="0">
              <a:latin typeface="Palatino Linotype" panose="02040502050505030304" pitchFamily="18" charset="0"/>
              <a:cs typeface="Times New Roman" pitchFamily="18" charset="0"/>
            </a:endParaRPr>
          </a:p>
          <a:p>
            <a:pPr marL="400050" indent="-400050" algn="just">
              <a:buFont typeface="+mj-lt"/>
              <a:buAutoNum type="romanLcPeriod"/>
              <a:defRPr/>
            </a:pPr>
            <a:r>
              <a:rPr lang="ru-RU" sz="1800" b="1" dirty="0" smtClean="0">
                <a:latin typeface="Palatino Linotype" panose="02040502050505030304" pitchFamily="18" charset="0"/>
                <a:cs typeface="Times New Roman" pitchFamily="18" charset="0"/>
              </a:rPr>
              <a:t>Наличие </a:t>
            </a:r>
            <a:r>
              <a:rPr lang="ru-RU" sz="1800" b="1" dirty="0">
                <a:latin typeface="Palatino Linotype" panose="02040502050505030304" pitchFamily="18" charset="0"/>
                <a:cs typeface="Times New Roman" pitchFamily="18" charset="0"/>
              </a:rPr>
              <a:t>ряда систем единиц физических величин, действовавших в мире в первой половине XX в., и большое число внесистемных единиц вызывали значительные неудобства, связанные с пересчетами при переходе от одной системы к другой. </a:t>
            </a:r>
            <a:endParaRPr lang="ru-RU" sz="1800" b="1" dirty="0" smtClean="0">
              <a:latin typeface="Palatino Linotype" panose="02040502050505030304" pitchFamily="18" charset="0"/>
              <a:cs typeface="Times New Roman" pitchFamily="18" charset="0"/>
            </a:endParaRPr>
          </a:p>
          <a:p>
            <a:pPr marL="400050" indent="-400050" algn="just">
              <a:buFont typeface="+mj-lt"/>
              <a:buAutoNum type="romanLcPeriod"/>
              <a:defRPr/>
            </a:pPr>
            <a:r>
              <a:rPr lang="ru-RU" sz="1800" b="1" dirty="0" smtClean="0">
                <a:latin typeface="Palatino Linotype" panose="02040502050505030304" pitchFamily="18" charset="0"/>
                <a:cs typeface="Times New Roman" pitchFamily="18" charset="0"/>
              </a:rPr>
              <a:t>Возникла </a:t>
            </a:r>
            <a:r>
              <a:rPr lang="ru-RU" sz="1800" b="1" dirty="0">
                <a:latin typeface="Palatino Linotype" panose="02040502050505030304" pitchFamily="18" charset="0"/>
                <a:cs typeface="Times New Roman" pitchFamily="18" charset="0"/>
              </a:rPr>
              <a:t>необходимость создания единой универсальной системы единиц, которая охватывала бы все отрасли науки и техники и была бы принята в международном масштабе. </a:t>
            </a:r>
            <a:endParaRPr lang="ru-RU" sz="1800" b="1" dirty="0" smtClean="0">
              <a:latin typeface="Palatino Linotype" panose="02040502050505030304" pitchFamily="18" charset="0"/>
              <a:cs typeface="Times New Roman" pitchFamily="18" charset="0"/>
            </a:endParaRPr>
          </a:p>
          <a:p>
            <a:pPr marL="400050" indent="-400050" algn="just">
              <a:buFont typeface="+mj-lt"/>
              <a:buAutoNum type="romanLcPeriod"/>
              <a:defRPr/>
            </a:pPr>
            <a:r>
              <a:rPr lang="ru-RU" sz="1800" b="1" dirty="0" smtClean="0">
                <a:latin typeface="Palatino Linotype" panose="02040502050505030304" pitchFamily="18" charset="0"/>
                <a:cs typeface="Times New Roman" pitchFamily="18" charset="0"/>
              </a:rPr>
              <a:t>В </a:t>
            </a:r>
            <a:r>
              <a:rPr lang="ru-RU" sz="1800" b="1" dirty="0">
                <a:latin typeface="Palatino Linotype" panose="02040502050505030304" pitchFamily="18" charset="0"/>
                <a:cs typeface="Times New Roman" pitchFamily="18" charset="0"/>
              </a:rPr>
              <a:t>результате большой работы, выполненной Международным комитетом мер и весов по опросу научных, технических и педагогических кругов многих стран и обобщению результатов опроса, а также в результате работы 9, 10 и 11-й Генеральных конференций по мерам и весам (1948, 1954, 1960 гг.) в 1960 г. была принята Международная система единиц (</a:t>
            </a:r>
            <a:r>
              <a:rPr lang="ru-RU" sz="1800" b="1" dirty="0" err="1">
                <a:latin typeface="Palatino Linotype" panose="02040502050505030304" pitchFamily="18" charset="0"/>
                <a:cs typeface="Times New Roman" pitchFamily="18" charset="0"/>
              </a:rPr>
              <a:t>Systeme</a:t>
            </a:r>
            <a:r>
              <a:rPr lang="ru-RU" sz="1800" b="1" dirty="0">
                <a:latin typeface="Palatino Linotype" panose="02040502050505030304" pitchFamily="18" charset="0"/>
                <a:cs typeface="Times New Roman" pitchFamily="18" charset="0"/>
              </a:rPr>
              <a:t> </a:t>
            </a:r>
            <a:r>
              <a:rPr lang="ru-RU" sz="1800" b="1" dirty="0" err="1">
                <a:latin typeface="Palatino Linotype" panose="02040502050505030304" pitchFamily="18" charset="0"/>
                <a:cs typeface="Times New Roman" pitchFamily="18" charset="0"/>
              </a:rPr>
              <a:t>International</a:t>
            </a:r>
            <a:r>
              <a:rPr lang="ru-RU" sz="1800" b="1" dirty="0">
                <a:latin typeface="Palatino Linotype" panose="02040502050505030304" pitchFamily="18" charset="0"/>
                <a:cs typeface="Times New Roman" pitchFamily="18" charset="0"/>
              </a:rPr>
              <a:t>), или сокращенно — СИ (SI). </a:t>
            </a:r>
          </a:p>
        </p:txBody>
      </p:sp>
      <p:sp>
        <p:nvSpPr>
          <p:cNvPr id="4" name="Заголовок 1"/>
          <p:cNvSpPr txBox="1">
            <a:spLocks/>
          </p:cNvSpPr>
          <p:nvPr/>
        </p:nvSpPr>
        <p:spPr>
          <a:xfrm>
            <a:off x="11593830" y="6324600"/>
            <a:ext cx="455295" cy="533400"/>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sz="2800" smtClean="0">
                <a:solidFill>
                  <a:schemeClr val="tx1"/>
                </a:solidFill>
                <a:latin typeface="Palatino Linotype" panose="02040502050505030304" pitchFamily="18" charset="0"/>
              </a:rPr>
              <a:t>2</a:t>
            </a:r>
            <a:endParaRPr lang="ru-RU" sz="2800" dirty="0">
              <a:solidFill>
                <a:schemeClr val="tx1"/>
              </a:solidFill>
              <a:latin typeface="Palatino Linotype" panose="02040502050505030304" pitchFamily="18" charset="0"/>
            </a:endParaRPr>
          </a:p>
        </p:txBody>
      </p:sp>
      <p:pic>
        <p:nvPicPr>
          <p:cNvPr id="1026" name="Picture 2" descr="Une étape cruciale dans le développement du Système international d'unité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6233" y="1929401"/>
            <a:ext cx="4173683" cy="321773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2438616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11593830" y="6324600"/>
            <a:ext cx="455295" cy="533400"/>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sz="2800" dirty="0">
                <a:solidFill>
                  <a:schemeClr val="tx1"/>
                </a:solidFill>
                <a:latin typeface="Palatino Linotype" panose="02040502050505030304" pitchFamily="18" charset="0"/>
              </a:rPr>
              <a:t>3</a:t>
            </a:r>
            <a:endParaRPr lang="ru-RU" sz="2800" dirty="0">
              <a:solidFill>
                <a:schemeClr val="tx1"/>
              </a:solidFill>
              <a:latin typeface="Palatino Linotype" panose="02040502050505030304" pitchFamily="18" charset="0"/>
            </a:endParaRPr>
          </a:p>
        </p:txBody>
      </p:sp>
      <p:sp>
        <p:nvSpPr>
          <p:cNvPr id="7" name="Прямоугольник 6"/>
          <p:cNvSpPr/>
          <p:nvPr/>
        </p:nvSpPr>
        <p:spPr>
          <a:xfrm>
            <a:off x="3723316" y="773851"/>
            <a:ext cx="5008102" cy="584775"/>
          </a:xfrm>
          <a:prstGeom prst="rect">
            <a:avLst/>
          </a:prstGeom>
        </p:spPr>
        <p:txBody>
          <a:bodyPr wrap="none">
            <a:spAutoFit/>
          </a:bodyPr>
          <a:lstStyle/>
          <a:p>
            <a:pPr algn="ctr"/>
            <a:r>
              <a:rPr lang="ru-RU" sz="3200" b="1" dirty="0">
                <a:latin typeface="Palatino Linotype" panose="02040502050505030304" pitchFamily="18" charset="0"/>
                <a:cs typeface="Times New Roman" panose="02020603050405020304" pitchFamily="18" charset="0"/>
              </a:rPr>
              <a:t>Основные единицы СИ</a:t>
            </a:r>
          </a:p>
        </p:txBody>
      </p:sp>
      <p:graphicFrame>
        <p:nvGraphicFramePr>
          <p:cNvPr id="10" name="Таблица 9">
            <a:extLst>
              <a:ext uri="{FF2B5EF4-FFF2-40B4-BE49-F238E27FC236}">
                <a16:creationId xmlns:a16="http://schemas.microsoft.com/office/drawing/2014/main" id="{0A79DB0A-E474-4228-8E34-7ADB34FE6764}"/>
              </a:ext>
            </a:extLst>
          </p:cNvPr>
          <p:cNvGraphicFramePr>
            <a:graphicFrameLocks noGrp="1"/>
          </p:cNvGraphicFramePr>
          <p:nvPr>
            <p:extLst>
              <p:ext uri="{D42A27DB-BD31-4B8C-83A1-F6EECF244321}">
                <p14:modId xmlns:p14="http://schemas.microsoft.com/office/powerpoint/2010/main" val="1059865260"/>
              </p:ext>
            </p:extLst>
          </p:nvPr>
        </p:nvGraphicFramePr>
        <p:xfrm>
          <a:off x="1481183" y="1955822"/>
          <a:ext cx="9713686" cy="3870960"/>
        </p:xfrm>
        <a:graphic>
          <a:graphicData uri="http://schemas.openxmlformats.org/drawingml/2006/table">
            <a:tbl>
              <a:tblPr firstRow="1" bandRow="1">
                <a:tableStyleId>{21E4AEA4-8DFA-4A89-87EB-49C32662AFE0}</a:tableStyleId>
              </a:tblPr>
              <a:tblGrid>
                <a:gridCol w="3445323">
                  <a:extLst>
                    <a:ext uri="{9D8B030D-6E8A-4147-A177-3AD203B41FA5}">
                      <a16:colId xmlns:a16="http://schemas.microsoft.com/office/drawing/2014/main" val="749737057"/>
                    </a:ext>
                  </a:extLst>
                </a:gridCol>
                <a:gridCol w="1878232">
                  <a:extLst>
                    <a:ext uri="{9D8B030D-6E8A-4147-A177-3AD203B41FA5}">
                      <a16:colId xmlns:a16="http://schemas.microsoft.com/office/drawing/2014/main" val="2770363014"/>
                    </a:ext>
                  </a:extLst>
                </a:gridCol>
                <a:gridCol w="1961709">
                  <a:extLst>
                    <a:ext uri="{9D8B030D-6E8A-4147-A177-3AD203B41FA5}">
                      <a16:colId xmlns:a16="http://schemas.microsoft.com/office/drawing/2014/main" val="2868268293"/>
                    </a:ext>
                  </a:extLst>
                </a:gridCol>
                <a:gridCol w="2428422">
                  <a:extLst>
                    <a:ext uri="{9D8B030D-6E8A-4147-A177-3AD203B41FA5}">
                      <a16:colId xmlns:a16="http://schemas.microsoft.com/office/drawing/2014/main" val="1002853528"/>
                    </a:ext>
                  </a:extLst>
                </a:gridCol>
              </a:tblGrid>
              <a:tr h="370840">
                <a:tc rowSpan="2">
                  <a:txBody>
                    <a:bodyPr/>
                    <a:lstStyle/>
                    <a:p>
                      <a:pPr algn="ctr"/>
                      <a:r>
                        <a:rPr lang="ru-RU" dirty="0">
                          <a:latin typeface="Palatino Linotype" panose="02040502050505030304" pitchFamily="18" charset="0"/>
                        </a:rPr>
                        <a:t>Величина</a:t>
                      </a:r>
                    </a:p>
                  </a:txBody>
                  <a:tcPr/>
                </a:tc>
                <a:tc rowSpan="2">
                  <a:txBody>
                    <a:bodyPr/>
                    <a:lstStyle/>
                    <a:p>
                      <a:pPr algn="ctr"/>
                      <a:r>
                        <a:rPr lang="ru-RU" dirty="0">
                          <a:latin typeface="Palatino Linotype" panose="02040502050505030304" pitchFamily="18" charset="0"/>
                        </a:rPr>
                        <a:t>Единица измерения </a:t>
                      </a:r>
                    </a:p>
                  </a:txBody>
                  <a:tcPr/>
                </a:tc>
                <a:tc gridSpan="2">
                  <a:txBody>
                    <a:bodyPr/>
                    <a:lstStyle/>
                    <a:p>
                      <a:pPr algn="ctr"/>
                      <a:r>
                        <a:rPr lang="ru-RU" dirty="0">
                          <a:latin typeface="Palatino Linotype" panose="02040502050505030304" pitchFamily="18" charset="0"/>
                        </a:rPr>
                        <a:t>Обозначение</a:t>
                      </a:r>
                    </a:p>
                  </a:txBody>
                  <a:tcPr/>
                </a:tc>
                <a:tc hMerge="1">
                  <a:txBody>
                    <a:bodyPr/>
                    <a:lstStyle/>
                    <a:p>
                      <a:endParaRPr lang="ru-RU" dirty="0"/>
                    </a:p>
                  </a:txBody>
                  <a:tcPr/>
                </a:tc>
                <a:extLst>
                  <a:ext uri="{0D108BD9-81ED-4DB2-BD59-A6C34878D82A}">
                    <a16:rowId xmlns:a16="http://schemas.microsoft.com/office/drawing/2014/main" val="3391531707"/>
                  </a:ext>
                </a:extLst>
              </a:tr>
              <a:tr h="370840">
                <a:tc vMerge="1">
                  <a:txBody>
                    <a:bodyPr/>
                    <a:lstStyle/>
                    <a:p>
                      <a:endParaRPr lang="ru-RU" dirty="0"/>
                    </a:p>
                  </a:txBody>
                  <a:tcPr/>
                </a:tc>
                <a:tc vMerge="1">
                  <a:txBody>
                    <a:bodyPr/>
                    <a:lstStyle/>
                    <a:p>
                      <a:endParaRPr lang="ru-RU" dirty="0"/>
                    </a:p>
                  </a:txBody>
                  <a:tcPr/>
                </a:tc>
                <a:tc>
                  <a:txBody>
                    <a:bodyPr/>
                    <a:lstStyle/>
                    <a:p>
                      <a:pPr algn="ctr"/>
                      <a:r>
                        <a:rPr lang="ru-RU" dirty="0">
                          <a:latin typeface="Palatino Linotype" panose="02040502050505030304" pitchFamily="18" charset="0"/>
                        </a:rPr>
                        <a:t>СНГ</a:t>
                      </a:r>
                    </a:p>
                  </a:txBody>
                  <a:tcPr/>
                </a:tc>
                <a:tc>
                  <a:txBody>
                    <a:bodyPr/>
                    <a:lstStyle/>
                    <a:p>
                      <a:pPr algn="ctr"/>
                      <a:r>
                        <a:rPr lang="ru-RU" dirty="0">
                          <a:latin typeface="Palatino Linotype" panose="02040502050505030304" pitchFamily="18" charset="0"/>
                        </a:rPr>
                        <a:t>международное</a:t>
                      </a:r>
                    </a:p>
                  </a:txBody>
                  <a:tcPr/>
                </a:tc>
                <a:extLst>
                  <a:ext uri="{0D108BD9-81ED-4DB2-BD59-A6C34878D82A}">
                    <a16:rowId xmlns:a16="http://schemas.microsoft.com/office/drawing/2014/main" val="1843874211"/>
                  </a:ext>
                </a:extLst>
              </a:tr>
              <a:tr h="370840">
                <a:tc>
                  <a:txBody>
                    <a:bodyPr/>
                    <a:lstStyle/>
                    <a:p>
                      <a:r>
                        <a:rPr lang="ru-RU" dirty="0">
                          <a:latin typeface="Palatino Linotype" panose="02040502050505030304" pitchFamily="18" charset="0"/>
                        </a:rPr>
                        <a:t>Длина</a:t>
                      </a:r>
                    </a:p>
                  </a:txBody>
                  <a:tcPr/>
                </a:tc>
                <a:tc>
                  <a:txBody>
                    <a:bodyPr/>
                    <a:lstStyle/>
                    <a:p>
                      <a:pPr algn="ctr"/>
                      <a:r>
                        <a:rPr lang="ru-RU" dirty="0">
                          <a:latin typeface="Palatino Linotype" panose="02040502050505030304" pitchFamily="18" charset="0"/>
                        </a:rPr>
                        <a:t>Метр</a:t>
                      </a:r>
                    </a:p>
                  </a:txBody>
                  <a:tcPr/>
                </a:tc>
                <a:tc>
                  <a:txBody>
                    <a:bodyPr/>
                    <a:lstStyle/>
                    <a:p>
                      <a:pPr algn="ctr"/>
                      <a:r>
                        <a:rPr lang="ru-RU" dirty="0">
                          <a:latin typeface="Palatino Linotype" panose="02040502050505030304" pitchFamily="18" charset="0"/>
                        </a:rPr>
                        <a:t>м</a:t>
                      </a:r>
                    </a:p>
                  </a:txBody>
                  <a:tcPr/>
                </a:tc>
                <a:tc>
                  <a:txBody>
                    <a:bodyPr/>
                    <a:lstStyle/>
                    <a:p>
                      <a:pPr algn="ctr"/>
                      <a:r>
                        <a:rPr lang="ru-RU" dirty="0">
                          <a:latin typeface="Palatino Linotype" panose="02040502050505030304" pitchFamily="18" charset="0"/>
                        </a:rPr>
                        <a:t>m </a:t>
                      </a:r>
                    </a:p>
                  </a:txBody>
                  <a:tcPr/>
                </a:tc>
                <a:extLst>
                  <a:ext uri="{0D108BD9-81ED-4DB2-BD59-A6C34878D82A}">
                    <a16:rowId xmlns:a16="http://schemas.microsoft.com/office/drawing/2014/main" val="3636252662"/>
                  </a:ext>
                </a:extLst>
              </a:tr>
              <a:tr h="370840">
                <a:tc>
                  <a:txBody>
                    <a:bodyPr/>
                    <a:lstStyle/>
                    <a:p>
                      <a:r>
                        <a:rPr lang="ru-RU" dirty="0">
                          <a:latin typeface="Palatino Linotype" panose="02040502050505030304" pitchFamily="18" charset="0"/>
                        </a:rPr>
                        <a:t>Масса</a:t>
                      </a:r>
                    </a:p>
                  </a:txBody>
                  <a:tcPr/>
                </a:tc>
                <a:tc>
                  <a:txBody>
                    <a:bodyPr/>
                    <a:lstStyle/>
                    <a:p>
                      <a:pPr algn="ctr"/>
                      <a:r>
                        <a:rPr lang="ru-RU" dirty="0">
                          <a:latin typeface="Palatino Linotype" panose="02040502050505030304" pitchFamily="18" charset="0"/>
                        </a:rPr>
                        <a:t>Килограмм</a:t>
                      </a:r>
                    </a:p>
                  </a:txBody>
                  <a:tcPr/>
                </a:tc>
                <a:tc>
                  <a:txBody>
                    <a:bodyPr/>
                    <a:lstStyle/>
                    <a:p>
                      <a:pPr algn="ctr"/>
                      <a:r>
                        <a:rPr lang="ru-RU" dirty="0">
                          <a:latin typeface="Palatino Linotype" panose="02040502050505030304" pitchFamily="18" charset="0"/>
                        </a:rPr>
                        <a:t>кг </a:t>
                      </a:r>
                    </a:p>
                  </a:txBody>
                  <a:tcPr/>
                </a:tc>
                <a:tc>
                  <a:txBody>
                    <a:bodyPr/>
                    <a:lstStyle/>
                    <a:p>
                      <a:pPr algn="ctr"/>
                      <a:r>
                        <a:rPr lang="ru-RU" dirty="0" err="1">
                          <a:latin typeface="Palatino Linotype" panose="02040502050505030304" pitchFamily="18" charset="0"/>
                        </a:rPr>
                        <a:t>kg</a:t>
                      </a:r>
                      <a:endParaRPr lang="ru-RU" dirty="0">
                        <a:latin typeface="Palatino Linotype" panose="02040502050505030304" pitchFamily="18" charset="0"/>
                      </a:endParaRPr>
                    </a:p>
                  </a:txBody>
                  <a:tcPr/>
                </a:tc>
                <a:extLst>
                  <a:ext uri="{0D108BD9-81ED-4DB2-BD59-A6C34878D82A}">
                    <a16:rowId xmlns:a16="http://schemas.microsoft.com/office/drawing/2014/main" val="369523994"/>
                  </a:ext>
                </a:extLst>
              </a:tr>
              <a:tr h="370840">
                <a:tc>
                  <a:txBody>
                    <a:bodyPr/>
                    <a:lstStyle/>
                    <a:p>
                      <a:r>
                        <a:rPr lang="ru-RU" dirty="0">
                          <a:latin typeface="Palatino Linotype" panose="02040502050505030304" pitchFamily="18" charset="0"/>
                        </a:rPr>
                        <a:t>Время</a:t>
                      </a:r>
                    </a:p>
                  </a:txBody>
                  <a:tcPr/>
                </a:tc>
                <a:tc>
                  <a:txBody>
                    <a:bodyPr/>
                    <a:lstStyle/>
                    <a:p>
                      <a:pPr algn="ctr"/>
                      <a:r>
                        <a:rPr lang="ru-RU" dirty="0">
                          <a:latin typeface="Palatino Linotype" panose="02040502050505030304" pitchFamily="18" charset="0"/>
                        </a:rPr>
                        <a:t>Секунда</a:t>
                      </a:r>
                    </a:p>
                  </a:txBody>
                  <a:tcPr/>
                </a:tc>
                <a:tc>
                  <a:txBody>
                    <a:bodyPr/>
                    <a:lstStyle/>
                    <a:p>
                      <a:pPr algn="ctr"/>
                      <a:r>
                        <a:rPr lang="ru-RU" dirty="0">
                          <a:latin typeface="Palatino Linotype" panose="02040502050505030304" pitchFamily="18" charset="0"/>
                        </a:rPr>
                        <a:t>с</a:t>
                      </a:r>
                    </a:p>
                  </a:txBody>
                  <a:tcPr/>
                </a:tc>
                <a:tc>
                  <a:txBody>
                    <a:bodyPr/>
                    <a:lstStyle/>
                    <a:p>
                      <a:pPr algn="ctr"/>
                      <a:r>
                        <a:rPr lang="ru-RU" dirty="0">
                          <a:latin typeface="Palatino Linotype" panose="02040502050505030304" pitchFamily="18" charset="0"/>
                        </a:rPr>
                        <a:t>s</a:t>
                      </a:r>
                    </a:p>
                  </a:txBody>
                  <a:tcPr/>
                </a:tc>
                <a:extLst>
                  <a:ext uri="{0D108BD9-81ED-4DB2-BD59-A6C34878D82A}">
                    <a16:rowId xmlns:a16="http://schemas.microsoft.com/office/drawing/2014/main" val="4091371422"/>
                  </a:ext>
                </a:extLst>
              </a:tr>
              <a:tr h="370840">
                <a:tc>
                  <a:txBody>
                    <a:bodyPr/>
                    <a:lstStyle/>
                    <a:p>
                      <a:r>
                        <a:rPr lang="ru-RU" dirty="0">
                          <a:latin typeface="Palatino Linotype" panose="02040502050505030304" pitchFamily="18" charset="0"/>
                        </a:rPr>
                        <a:t>Сила электрического тока </a:t>
                      </a:r>
                    </a:p>
                  </a:txBody>
                  <a:tcPr/>
                </a:tc>
                <a:tc>
                  <a:txBody>
                    <a:bodyPr/>
                    <a:lstStyle/>
                    <a:p>
                      <a:pPr algn="ctr"/>
                      <a:r>
                        <a:rPr lang="ru-RU" dirty="0">
                          <a:latin typeface="Palatino Linotype" panose="02040502050505030304" pitchFamily="18" charset="0"/>
                        </a:rPr>
                        <a:t>Ампер</a:t>
                      </a:r>
                    </a:p>
                  </a:txBody>
                  <a:tcPr/>
                </a:tc>
                <a:tc>
                  <a:txBody>
                    <a:bodyPr/>
                    <a:lstStyle/>
                    <a:p>
                      <a:pPr algn="ctr"/>
                      <a:r>
                        <a:rPr lang="ru-RU" dirty="0">
                          <a:latin typeface="Palatino Linotype" panose="02040502050505030304" pitchFamily="18" charset="0"/>
                        </a:rPr>
                        <a:t>А </a:t>
                      </a:r>
                    </a:p>
                  </a:txBody>
                  <a:tcPr/>
                </a:tc>
                <a:tc>
                  <a:txBody>
                    <a:bodyPr/>
                    <a:lstStyle/>
                    <a:p>
                      <a:pPr algn="ctr"/>
                      <a:r>
                        <a:rPr lang="ru-RU" dirty="0">
                          <a:latin typeface="Palatino Linotype" panose="02040502050505030304" pitchFamily="18" charset="0"/>
                        </a:rPr>
                        <a:t>А</a:t>
                      </a:r>
                    </a:p>
                  </a:txBody>
                  <a:tcPr/>
                </a:tc>
                <a:extLst>
                  <a:ext uri="{0D108BD9-81ED-4DB2-BD59-A6C34878D82A}">
                    <a16:rowId xmlns:a16="http://schemas.microsoft.com/office/drawing/2014/main" val="2878596603"/>
                  </a:ext>
                </a:extLst>
              </a:tr>
              <a:tr h="370840">
                <a:tc>
                  <a:txBody>
                    <a:bodyPr/>
                    <a:lstStyle/>
                    <a:p>
                      <a:r>
                        <a:rPr lang="ru-RU" dirty="0">
                          <a:latin typeface="Palatino Linotype" panose="02040502050505030304" pitchFamily="18" charset="0"/>
                        </a:rPr>
                        <a:t>Термодинамическая температура </a:t>
                      </a:r>
                    </a:p>
                  </a:txBody>
                  <a:tcPr/>
                </a:tc>
                <a:tc>
                  <a:txBody>
                    <a:bodyPr/>
                    <a:lstStyle/>
                    <a:p>
                      <a:pPr algn="ctr"/>
                      <a:r>
                        <a:rPr lang="ru-RU" dirty="0">
                          <a:latin typeface="Palatino Linotype" panose="02040502050505030304" pitchFamily="18" charset="0"/>
                        </a:rPr>
                        <a:t>Кельвин</a:t>
                      </a:r>
                    </a:p>
                  </a:txBody>
                  <a:tcPr/>
                </a:tc>
                <a:tc>
                  <a:txBody>
                    <a:bodyPr/>
                    <a:lstStyle/>
                    <a:p>
                      <a:pPr algn="ctr"/>
                      <a:r>
                        <a:rPr lang="ru-RU" dirty="0">
                          <a:latin typeface="Palatino Linotype" panose="02040502050505030304" pitchFamily="18" charset="0"/>
                        </a:rPr>
                        <a:t>К </a:t>
                      </a:r>
                    </a:p>
                  </a:txBody>
                  <a:tcPr/>
                </a:tc>
                <a:tc>
                  <a:txBody>
                    <a:bodyPr/>
                    <a:lstStyle/>
                    <a:p>
                      <a:pPr algn="ctr"/>
                      <a:r>
                        <a:rPr lang="ru-RU" dirty="0">
                          <a:latin typeface="Palatino Linotype" panose="02040502050505030304" pitchFamily="18" charset="0"/>
                        </a:rPr>
                        <a:t>К</a:t>
                      </a:r>
                    </a:p>
                  </a:txBody>
                  <a:tcPr/>
                </a:tc>
                <a:extLst>
                  <a:ext uri="{0D108BD9-81ED-4DB2-BD59-A6C34878D82A}">
                    <a16:rowId xmlns:a16="http://schemas.microsoft.com/office/drawing/2014/main" val="2933633835"/>
                  </a:ext>
                </a:extLst>
              </a:tr>
              <a:tr h="185420">
                <a:tc>
                  <a:txBody>
                    <a:bodyPr/>
                    <a:lstStyle/>
                    <a:p>
                      <a:r>
                        <a:rPr lang="ru-RU" dirty="0">
                          <a:latin typeface="Palatino Linotype" panose="02040502050505030304" pitchFamily="18" charset="0"/>
                        </a:rPr>
                        <a:t>Сила света </a:t>
                      </a:r>
                    </a:p>
                  </a:txBody>
                  <a:tcPr/>
                </a:tc>
                <a:tc>
                  <a:txBody>
                    <a:bodyPr/>
                    <a:lstStyle/>
                    <a:p>
                      <a:pPr algn="ctr"/>
                      <a:r>
                        <a:rPr lang="ru-RU" dirty="0">
                          <a:latin typeface="Palatino Linotype" panose="02040502050505030304" pitchFamily="18" charset="0"/>
                        </a:rPr>
                        <a:t>Кандела</a:t>
                      </a:r>
                    </a:p>
                  </a:txBody>
                  <a:tcPr/>
                </a:tc>
                <a:tc>
                  <a:txBody>
                    <a:bodyPr/>
                    <a:lstStyle/>
                    <a:p>
                      <a:pPr algn="ctr"/>
                      <a:r>
                        <a:rPr lang="ru-RU" dirty="0">
                          <a:latin typeface="Palatino Linotype" panose="02040502050505030304" pitchFamily="18" charset="0"/>
                        </a:rPr>
                        <a:t>кд</a:t>
                      </a:r>
                    </a:p>
                  </a:txBody>
                  <a:tcPr/>
                </a:tc>
                <a:tc>
                  <a:txBody>
                    <a:bodyPr/>
                    <a:lstStyle/>
                    <a:p>
                      <a:pPr algn="ctr"/>
                      <a:r>
                        <a:rPr lang="ru-RU" dirty="0" err="1">
                          <a:latin typeface="Palatino Linotype" panose="02040502050505030304" pitchFamily="18" charset="0"/>
                        </a:rPr>
                        <a:t>cd</a:t>
                      </a:r>
                      <a:endParaRPr lang="ru-RU" dirty="0">
                        <a:latin typeface="Palatino Linotype" panose="02040502050505030304" pitchFamily="18" charset="0"/>
                      </a:endParaRPr>
                    </a:p>
                  </a:txBody>
                  <a:tcPr/>
                </a:tc>
                <a:extLst>
                  <a:ext uri="{0D108BD9-81ED-4DB2-BD59-A6C34878D82A}">
                    <a16:rowId xmlns:a16="http://schemas.microsoft.com/office/drawing/2014/main" val="283153694"/>
                  </a:ext>
                </a:extLst>
              </a:tr>
              <a:tr h="185420">
                <a:tc>
                  <a:txBody>
                    <a:bodyPr/>
                    <a:lstStyle/>
                    <a:p>
                      <a:r>
                        <a:rPr lang="ru-RU" dirty="0">
                          <a:latin typeface="Palatino Linotype" panose="02040502050505030304" pitchFamily="18" charset="0"/>
                        </a:rPr>
                        <a:t>Количество вещества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dirty="0">
                          <a:latin typeface="Palatino Linotype" panose="02040502050505030304" pitchFamily="18" charset="0"/>
                        </a:rPr>
                        <a:t>Моль</a:t>
                      </a:r>
                    </a:p>
                    <a:p>
                      <a:pPr algn="ctr"/>
                      <a:endParaRPr lang="ru-RU" dirty="0">
                        <a:latin typeface="Palatino Linotype" panose="02040502050505030304" pitchFamily="18" charset="0"/>
                      </a:endParaRPr>
                    </a:p>
                  </a:txBody>
                  <a:tcPr/>
                </a:tc>
                <a:tc>
                  <a:txBody>
                    <a:bodyPr/>
                    <a:lstStyle/>
                    <a:p>
                      <a:pPr algn="ctr"/>
                      <a:r>
                        <a:rPr lang="ru-RU" dirty="0">
                          <a:latin typeface="Palatino Linotype" panose="02040502050505030304" pitchFamily="18" charset="0"/>
                        </a:rPr>
                        <a:t>моль</a:t>
                      </a:r>
                    </a:p>
                  </a:txBody>
                  <a:tcPr/>
                </a:tc>
                <a:tc>
                  <a:txBody>
                    <a:bodyPr/>
                    <a:lstStyle/>
                    <a:p>
                      <a:pPr algn="ctr"/>
                      <a:r>
                        <a:rPr lang="ru-RU" dirty="0" err="1">
                          <a:latin typeface="Palatino Linotype" panose="02040502050505030304" pitchFamily="18" charset="0"/>
                        </a:rPr>
                        <a:t>mol</a:t>
                      </a:r>
                      <a:endParaRPr lang="ru-RU" dirty="0">
                        <a:latin typeface="Palatino Linotype" panose="02040502050505030304" pitchFamily="18" charset="0"/>
                      </a:endParaRPr>
                    </a:p>
                  </a:txBody>
                  <a:tcPr/>
                </a:tc>
                <a:extLst>
                  <a:ext uri="{0D108BD9-81ED-4DB2-BD59-A6C34878D82A}">
                    <a16:rowId xmlns:a16="http://schemas.microsoft.com/office/drawing/2014/main" val="3070150419"/>
                  </a:ext>
                </a:extLst>
              </a:tr>
            </a:tbl>
          </a:graphicData>
        </a:graphic>
      </p:graphicFrame>
    </p:spTree>
    <p:extLst>
      <p:ext uri="{BB962C8B-B14F-4D97-AF65-F5344CB8AC3E}">
        <p14:creationId xmlns:p14="http://schemas.microsoft.com/office/powerpoint/2010/main" val="19497176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11593830" y="6324600"/>
            <a:ext cx="455295" cy="533400"/>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sz="2800" dirty="0">
                <a:solidFill>
                  <a:schemeClr val="tx1"/>
                </a:solidFill>
                <a:latin typeface="Palatino Linotype" panose="02040502050505030304" pitchFamily="18" charset="0"/>
              </a:rPr>
              <a:t>4</a:t>
            </a:r>
            <a:endParaRPr lang="ru-RU" sz="2800" dirty="0">
              <a:solidFill>
                <a:schemeClr val="tx1"/>
              </a:solidFill>
              <a:latin typeface="Palatino Linotype" panose="02040502050505030304" pitchFamily="18" charset="0"/>
            </a:endParaRPr>
          </a:p>
        </p:txBody>
      </p:sp>
      <p:sp>
        <p:nvSpPr>
          <p:cNvPr id="6" name="Объект 4">
            <a:extLst>
              <a:ext uri="{FF2B5EF4-FFF2-40B4-BE49-F238E27FC236}">
                <a16:creationId xmlns:a16="http://schemas.microsoft.com/office/drawing/2014/main" id="{90DA2C25-202F-4C82-8EB2-933F91E6E3EF}"/>
              </a:ext>
            </a:extLst>
          </p:cNvPr>
          <p:cNvSpPr>
            <a:spLocks noGrp="1"/>
          </p:cNvSpPr>
          <p:nvPr>
            <p:ph idx="4294967295"/>
          </p:nvPr>
        </p:nvSpPr>
        <p:spPr>
          <a:xfrm>
            <a:off x="930441" y="1731408"/>
            <a:ext cx="7026443" cy="2968929"/>
          </a:xfrm>
        </p:spPr>
        <p:txBody>
          <a:bodyPr>
            <a:noAutofit/>
          </a:bodyPr>
          <a:lstStyle/>
          <a:p>
            <a:pPr algn="just">
              <a:lnSpc>
                <a:spcPct val="100000"/>
              </a:lnSpc>
              <a:spcBef>
                <a:spcPts val="0"/>
              </a:spcBef>
              <a:spcAft>
                <a:spcPts val="0"/>
              </a:spcAft>
            </a:pPr>
            <a:r>
              <a:rPr lang="ru-RU" dirty="0">
                <a:latin typeface="Palatino Linotype" panose="02040502050505030304" pitchFamily="18" charset="0"/>
                <a:cs typeface="Times New Roman" panose="02020603050405020304" pitchFamily="18" charset="0"/>
              </a:rPr>
              <a:t>                Международная система единиц включает в себя </a:t>
            </a:r>
            <a:r>
              <a:rPr lang="ru-RU" b="1" dirty="0">
                <a:latin typeface="Palatino Linotype" panose="02040502050505030304" pitchFamily="18" charset="0"/>
                <a:cs typeface="Times New Roman" panose="02020603050405020304" pitchFamily="18" charset="0"/>
              </a:rPr>
              <a:t>две дополнительные единицы</a:t>
            </a:r>
            <a:r>
              <a:rPr lang="ru-RU" dirty="0">
                <a:latin typeface="Palatino Linotype" panose="02040502050505030304" pitchFamily="18" charset="0"/>
                <a:cs typeface="Times New Roman" panose="02020603050405020304" pitchFamily="18" charset="0"/>
              </a:rPr>
              <a:t>: плоского угла — радиан; телесного угла — стерадиан. Угловые единицы не могут быть введены в число основных, так как это вызвало бы затруднение в трактовке размерностей величин, связанных с вращением (дуги окружности, площади круга, работы пары сил и т.д.). Вместе с тем они не являются и производными единицами, так как не зависят от выбора основных единиц. Действительно, при любых единицах длины размеры радиана и стерадиана остаются неизменными. </a:t>
            </a:r>
          </a:p>
          <a:p>
            <a:pPr algn="just">
              <a:lnSpc>
                <a:spcPct val="100000"/>
              </a:lnSpc>
              <a:spcBef>
                <a:spcPts val="0"/>
              </a:spcBef>
              <a:spcAft>
                <a:spcPts val="0"/>
              </a:spcAft>
              <a:buFont typeface="Arial" panose="020B0604020202020204" pitchFamily="34" charset="0"/>
              <a:buChar char="•"/>
            </a:pPr>
            <a:r>
              <a:rPr lang="ru-RU" b="1" dirty="0">
                <a:latin typeface="Palatino Linotype" panose="02040502050505030304" pitchFamily="18" charset="0"/>
                <a:cs typeface="Times New Roman" panose="02020603050405020304" pitchFamily="18" charset="0"/>
              </a:rPr>
              <a:t>Радиан</a:t>
            </a:r>
            <a:r>
              <a:rPr lang="ru-RU" dirty="0">
                <a:latin typeface="Palatino Linotype" panose="02040502050505030304" pitchFamily="18" charset="0"/>
                <a:cs typeface="Times New Roman" panose="02020603050405020304" pitchFamily="18" charset="0"/>
              </a:rPr>
              <a:t> - угол между двумя радиусами окружности, дуга между которыми по длине равна радиусу. Один радиан составляет 57° 17' 44,8". </a:t>
            </a:r>
          </a:p>
        </p:txBody>
      </p:sp>
      <p:sp>
        <p:nvSpPr>
          <p:cNvPr id="7" name="Прямоугольник 6"/>
          <p:cNvSpPr/>
          <p:nvPr/>
        </p:nvSpPr>
        <p:spPr>
          <a:xfrm>
            <a:off x="2958684" y="773851"/>
            <a:ext cx="6537367" cy="584775"/>
          </a:xfrm>
          <a:prstGeom prst="rect">
            <a:avLst/>
          </a:prstGeom>
        </p:spPr>
        <p:txBody>
          <a:bodyPr wrap="none">
            <a:spAutoFit/>
          </a:bodyPr>
          <a:lstStyle/>
          <a:p>
            <a:pPr algn="ctr"/>
            <a:r>
              <a:rPr lang="ru-RU" sz="3200" b="1" dirty="0">
                <a:latin typeface="Palatino Linotype" panose="02040502050505030304" pitchFamily="18" charset="0"/>
                <a:cs typeface="Times New Roman" panose="02020603050405020304" pitchFamily="18" charset="0"/>
              </a:rPr>
              <a:t>Дополнительные единицы СИ</a:t>
            </a:r>
          </a:p>
        </p:txBody>
      </p:sp>
      <p:pic>
        <p:nvPicPr>
          <p:cNvPr id="2050" name="Picture 2" descr="Радианы"/>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536" y="2040537"/>
            <a:ext cx="3388705" cy="1809568"/>
          </a:xfrm>
          <a:prstGeom prst="roundRect">
            <a:avLst>
              <a:gd name="adj" fmla="val 8594"/>
            </a:avLst>
          </a:prstGeom>
          <a:solidFill>
            <a:srgbClr val="FFFFFF">
              <a:shade val="85000"/>
            </a:srgbClr>
          </a:solidFill>
          <a:ln>
            <a:noFill/>
          </a:ln>
          <a:effectLst>
            <a:reflection blurRad="6350" stA="50000" endA="295" endPos="92000" dist="101600" dir="5400000" sy="-100000" algn="bl" rotWithShape="0"/>
          </a:effectLst>
          <a:extLst/>
        </p:spPr>
      </p:pic>
    </p:spTree>
    <p:extLst>
      <p:ext uri="{BB962C8B-B14F-4D97-AF65-F5344CB8AC3E}">
        <p14:creationId xmlns:p14="http://schemas.microsoft.com/office/powerpoint/2010/main" val="8214857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11593830" y="6324600"/>
            <a:ext cx="455295" cy="533400"/>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sz="2800" dirty="0">
                <a:solidFill>
                  <a:schemeClr val="tx1"/>
                </a:solidFill>
                <a:latin typeface="Palatino Linotype" panose="02040502050505030304" pitchFamily="18" charset="0"/>
              </a:rPr>
              <a:t>5</a:t>
            </a:r>
            <a:endParaRPr lang="ru-RU" sz="2800" dirty="0">
              <a:solidFill>
                <a:schemeClr val="tx1"/>
              </a:solidFill>
              <a:latin typeface="Palatino Linotype" panose="02040502050505030304" pitchFamily="18" charset="0"/>
            </a:endParaRPr>
          </a:p>
        </p:txBody>
      </p:sp>
      <p:sp>
        <p:nvSpPr>
          <p:cNvPr id="3" name="Прямоугольник 2"/>
          <p:cNvSpPr/>
          <p:nvPr/>
        </p:nvSpPr>
        <p:spPr>
          <a:xfrm>
            <a:off x="5068388" y="1991794"/>
            <a:ext cx="6640285" cy="4247317"/>
          </a:xfrm>
          <a:prstGeom prst="rect">
            <a:avLst/>
          </a:prstGeom>
        </p:spPr>
        <p:txBody>
          <a:bodyPr wrap="square">
            <a:spAutoFit/>
          </a:bodyPr>
          <a:lstStyle/>
          <a:p>
            <a:r>
              <a:rPr lang="ru-RU" dirty="0">
                <a:latin typeface="Palatino Linotype" panose="02040502050505030304" pitchFamily="18" charset="0"/>
              </a:rPr>
              <a:t>Стерадиан - телесный угол, вершина которого расположена в центре сферы и который вырезает на сфере поверхность, площадь которой равна площади квадрата со стороной, по длине равной радиусу сферы. Измеряют телесные углы путем определения плоских углов и проведения дополнительных расчетов по формуле: Ω = 2𝜋(1 - </a:t>
            </a:r>
            <a:r>
              <a:rPr lang="ru-RU" dirty="0" err="1">
                <a:latin typeface="Palatino Linotype" panose="02040502050505030304" pitchFamily="18" charset="0"/>
              </a:rPr>
              <a:t>cos</a:t>
            </a:r>
            <a:r>
              <a:rPr lang="ru-RU" dirty="0">
                <a:latin typeface="Palatino Linotype" panose="02040502050505030304" pitchFamily="18" charset="0"/>
              </a:rPr>
              <a:t> а𝛼2), </a:t>
            </a:r>
          </a:p>
          <a:p>
            <a:r>
              <a:rPr lang="ru-RU" dirty="0">
                <a:latin typeface="Palatino Linotype" panose="02040502050505030304" pitchFamily="18" charset="0"/>
              </a:rPr>
              <a:t>где Ω — телесный угол; α — плоский угол при вершине конуса, образованного внутри сферы данным телесным углом. Телесному углу 1 ср соответствует плоский угол, равный 65° 32'; углу π ср — плоский угол, равный 120°; углу 2π ср — плоский угол, равный 180°. </a:t>
            </a:r>
          </a:p>
          <a:p>
            <a:r>
              <a:rPr lang="ru-RU" dirty="0">
                <a:latin typeface="Palatino Linotype" panose="02040502050505030304" pitchFamily="18" charset="0"/>
              </a:rPr>
              <a:t>	Дополнительные единицы СИ использованы для образования единиц угловой скорости, углового ускорения и некоторых других величин.</a:t>
            </a:r>
          </a:p>
        </p:txBody>
      </p:sp>
      <p:sp>
        <p:nvSpPr>
          <p:cNvPr id="6" name="Прямоугольник 5"/>
          <p:cNvSpPr/>
          <p:nvPr/>
        </p:nvSpPr>
        <p:spPr>
          <a:xfrm>
            <a:off x="2958684" y="773851"/>
            <a:ext cx="6537367" cy="584775"/>
          </a:xfrm>
          <a:prstGeom prst="rect">
            <a:avLst/>
          </a:prstGeom>
        </p:spPr>
        <p:txBody>
          <a:bodyPr wrap="none">
            <a:spAutoFit/>
          </a:bodyPr>
          <a:lstStyle/>
          <a:p>
            <a:pPr algn="ctr"/>
            <a:r>
              <a:rPr lang="ru-RU" sz="3200" b="1" dirty="0">
                <a:latin typeface="Palatino Linotype" panose="02040502050505030304" pitchFamily="18" charset="0"/>
                <a:cs typeface="Times New Roman" panose="02020603050405020304" pitchFamily="18" charset="0"/>
              </a:rPr>
              <a:t>Дополнительные единицы СИ</a:t>
            </a:r>
          </a:p>
        </p:txBody>
      </p:sp>
      <p:pic>
        <p:nvPicPr>
          <p:cNvPr id="3074" name="Picture 2" descr="Телесный угол — Википедия"/>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553" y="1991794"/>
            <a:ext cx="4164327" cy="41773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088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11593830" y="6324600"/>
            <a:ext cx="455295" cy="533400"/>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sz="2800" dirty="0" smtClean="0">
                <a:solidFill>
                  <a:schemeClr val="tx1"/>
                </a:solidFill>
                <a:latin typeface="Palatino Linotype" panose="02040502050505030304" pitchFamily="18" charset="0"/>
              </a:rPr>
              <a:t>6</a:t>
            </a:r>
            <a:endParaRPr lang="ru-RU" sz="2800" dirty="0">
              <a:solidFill>
                <a:schemeClr val="tx1"/>
              </a:solidFill>
              <a:latin typeface="Palatino Linotype" panose="02040502050505030304" pitchFamily="18" charset="0"/>
            </a:endParaRPr>
          </a:p>
        </p:txBody>
      </p:sp>
      <p:sp>
        <p:nvSpPr>
          <p:cNvPr id="8" name="Прямоугольник 7"/>
          <p:cNvSpPr/>
          <p:nvPr/>
        </p:nvSpPr>
        <p:spPr>
          <a:xfrm>
            <a:off x="2958684" y="773851"/>
            <a:ext cx="6537367" cy="584775"/>
          </a:xfrm>
          <a:prstGeom prst="rect">
            <a:avLst/>
          </a:prstGeom>
        </p:spPr>
        <p:txBody>
          <a:bodyPr wrap="none">
            <a:spAutoFit/>
          </a:bodyPr>
          <a:lstStyle/>
          <a:p>
            <a:pPr algn="ctr"/>
            <a:r>
              <a:rPr lang="ru-RU" sz="3200" b="1" dirty="0">
                <a:latin typeface="Palatino Linotype" panose="02040502050505030304" pitchFamily="18" charset="0"/>
                <a:cs typeface="Times New Roman" panose="02020603050405020304" pitchFamily="18" charset="0"/>
              </a:rPr>
              <a:t>Дополнительные единицы СИ</a:t>
            </a:r>
          </a:p>
        </p:txBody>
      </p:sp>
      <p:graphicFrame>
        <p:nvGraphicFramePr>
          <p:cNvPr id="9" name="Таблица 8">
            <a:extLst>
              <a:ext uri="{FF2B5EF4-FFF2-40B4-BE49-F238E27FC236}">
                <a16:creationId xmlns:a16="http://schemas.microsoft.com/office/drawing/2014/main" id="{1764BE4D-29E3-493F-ABDF-B25DBEC92E72}"/>
              </a:ext>
            </a:extLst>
          </p:cNvPr>
          <p:cNvGraphicFramePr>
            <a:graphicFrameLocks noGrp="1"/>
          </p:cNvGraphicFramePr>
          <p:nvPr>
            <p:extLst>
              <p:ext uri="{D42A27DB-BD31-4B8C-83A1-F6EECF244321}">
                <p14:modId xmlns:p14="http://schemas.microsoft.com/office/powerpoint/2010/main" val="2068961702"/>
              </p:ext>
            </p:extLst>
          </p:nvPr>
        </p:nvGraphicFramePr>
        <p:xfrm>
          <a:off x="2273661" y="2251529"/>
          <a:ext cx="8128000" cy="1747520"/>
        </p:xfrm>
        <a:graphic>
          <a:graphicData uri="http://schemas.openxmlformats.org/drawingml/2006/table">
            <a:tbl>
              <a:tblPr firstRow="1" bandRow="1">
                <a:tableStyleId>{21E4AEA4-8DFA-4A89-87EB-49C32662AFE0}</a:tableStyleId>
              </a:tblPr>
              <a:tblGrid>
                <a:gridCol w="2032000">
                  <a:extLst>
                    <a:ext uri="{9D8B030D-6E8A-4147-A177-3AD203B41FA5}">
                      <a16:colId xmlns:a16="http://schemas.microsoft.com/office/drawing/2014/main" val="2442052163"/>
                    </a:ext>
                  </a:extLst>
                </a:gridCol>
                <a:gridCol w="2032000">
                  <a:extLst>
                    <a:ext uri="{9D8B030D-6E8A-4147-A177-3AD203B41FA5}">
                      <a16:colId xmlns:a16="http://schemas.microsoft.com/office/drawing/2014/main" val="3101352097"/>
                    </a:ext>
                  </a:extLst>
                </a:gridCol>
                <a:gridCol w="2032000">
                  <a:extLst>
                    <a:ext uri="{9D8B030D-6E8A-4147-A177-3AD203B41FA5}">
                      <a16:colId xmlns:a16="http://schemas.microsoft.com/office/drawing/2014/main" val="1221406252"/>
                    </a:ext>
                  </a:extLst>
                </a:gridCol>
                <a:gridCol w="2032000">
                  <a:extLst>
                    <a:ext uri="{9D8B030D-6E8A-4147-A177-3AD203B41FA5}">
                      <a16:colId xmlns:a16="http://schemas.microsoft.com/office/drawing/2014/main" val="13176801"/>
                    </a:ext>
                  </a:extLst>
                </a:gridCol>
              </a:tblGrid>
              <a:tr h="159325">
                <a:tc rowSpan="2">
                  <a:txBody>
                    <a:bodyPr/>
                    <a:lstStyle/>
                    <a:p>
                      <a:pPr algn="ctr"/>
                      <a:r>
                        <a:rPr lang="ru-RU" dirty="0">
                          <a:latin typeface="Palatino Linotype" panose="02040502050505030304" pitchFamily="18" charset="0"/>
                        </a:rPr>
                        <a:t>Величина</a:t>
                      </a:r>
                      <a:endParaRPr lang="ru-RU" dirty="0">
                        <a:latin typeface="Palatino Linotype" panose="02040502050505030304" pitchFamily="18" charset="0"/>
                        <a:cs typeface="Times New Roman" panose="02020603050405020304" pitchFamily="18" charset="0"/>
                      </a:endParaRPr>
                    </a:p>
                  </a:txBody>
                  <a:tcPr/>
                </a:tc>
                <a:tc rowSpan="2">
                  <a:txBody>
                    <a:bodyPr/>
                    <a:lstStyle/>
                    <a:p>
                      <a:pPr algn="ctr"/>
                      <a:r>
                        <a:rPr lang="ru-RU" dirty="0">
                          <a:latin typeface="Palatino Linotype" panose="02040502050505030304" pitchFamily="18" charset="0"/>
                        </a:rPr>
                        <a:t>Единица измерения </a:t>
                      </a:r>
                      <a:endParaRPr lang="ru-RU" dirty="0">
                        <a:latin typeface="Palatino Linotype" panose="02040502050505030304" pitchFamily="18" charset="0"/>
                        <a:cs typeface="Times New Roman" panose="02020603050405020304" pitchFamily="18" charset="0"/>
                      </a:endParaRPr>
                    </a:p>
                  </a:txBody>
                  <a:tcPr/>
                </a:tc>
                <a:tc gridSpan="2">
                  <a:txBody>
                    <a:bodyPr/>
                    <a:lstStyle/>
                    <a:p>
                      <a:pPr algn="ctr"/>
                      <a:r>
                        <a:rPr lang="ru-RU" dirty="0">
                          <a:latin typeface="Palatino Linotype" panose="02040502050505030304" pitchFamily="18" charset="0"/>
                        </a:rPr>
                        <a:t>Обозначение</a:t>
                      </a:r>
                      <a:endParaRPr lang="ru-RU" dirty="0">
                        <a:latin typeface="Palatino Linotype" panose="02040502050505030304" pitchFamily="18" charset="0"/>
                        <a:cs typeface="Times New Roman" panose="02020603050405020304" pitchFamily="18" charset="0"/>
                      </a:endParaRPr>
                    </a:p>
                  </a:txBody>
                  <a:tcPr/>
                </a:tc>
                <a:tc hMerge="1">
                  <a:txBody>
                    <a:bodyPr/>
                    <a:lstStyle/>
                    <a:p>
                      <a:endParaRPr lang="ru-RU" dirty="0"/>
                    </a:p>
                  </a:txBody>
                  <a:tcPr/>
                </a:tc>
                <a:extLst>
                  <a:ext uri="{0D108BD9-81ED-4DB2-BD59-A6C34878D82A}">
                    <a16:rowId xmlns:a16="http://schemas.microsoft.com/office/drawing/2014/main" val="2362906562"/>
                  </a:ext>
                </a:extLst>
              </a:tr>
              <a:tr h="370840">
                <a:tc vMerge="1">
                  <a:txBody>
                    <a:bodyPr/>
                    <a:lstStyle/>
                    <a:p>
                      <a:endParaRPr lang="ru-RU" dirty="0"/>
                    </a:p>
                  </a:txBody>
                  <a:tcPr/>
                </a:tc>
                <a:tc vMerge="1">
                  <a:txBody>
                    <a:bodyPr/>
                    <a:lstStyle/>
                    <a:p>
                      <a:endParaRPr lang="ru-RU" dirty="0"/>
                    </a:p>
                  </a:txBody>
                  <a:tcPr/>
                </a:tc>
                <a:tc>
                  <a:txBody>
                    <a:bodyPr/>
                    <a:lstStyle/>
                    <a:p>
                      <a:pPr algn="ctr"/>
                      <a:r>
                        <a:rPr lang="ru-RU" dirty="0">
                          <a:latin typeface="Palatino Linotype" panose="02040502050505030304" pitchFamily="18" charset="0"/>
                        </a:rPr>
                        <a:t>СНГ</a:t>
                      </a:r>
                      <a:endParaRPr lang="ru-RU" dirty="0">
                        <a:latin typeface="Palatino Linotype" panose="02040502050505030304" pitchFamily="18" charset="0"/>
                        <a:cs typeface="Times New Roman" panose="02020603050405020304" pitchFamily="18" charset="0"/>
                      </a:endParaRPr>
                    </a:p>
                  </a:txBody>
                  <a:tcPr/>
                </a:tc>
                <a:tc>
                  <a:txBody>
                    <a:bodyPr/>
                    <a:lstStyle/>
                    <a:p>
                      <a:pPr algn="ctr"/>
                      <a:r>
                        <a:rPr lang="ru-RU" dirty="0">
                          <a:latin typeface="Palatino Linotype" panose="02040502050505030304" pitchFamily="18" charset="0"/>
                        </a:rPr>
                        <a:t>международное</a:t>
                      </a:r>
                      <a:endParaRPr lang="ru-RU"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3571528602"/>
                  </a:ext>
                </a:extLst>
              </a:tr>
              <a:tr h="370840">
                <a:tc>
                  <a:txBody>
                    <a:bodyPr/>
                    <a:lstStyle/>
                    <a:p>
                      <a:r>
                        <a:rPr lang="ru-RU" dirty="0">
                          <a:latin typeface="Palatino Linotype" panose="02040502050505030304" pitchFamily="18" charset="0"/>
                        </a:rPr>
                        <a:t>Плоский угол </a:t>
                      </a:r>
                      <a:endParaRPr lang="ru-RU" dirty="0">
                        <a:latin typeface="Palatino Linotype" panose="02040502050505030304" pitchFamily="18" charset="0"/>
                        <a:cs typeface="Times New Roman" panose="02020603050405020304" pitchFamily="18" charset="0"/>
                      </a:endParaRPr>
                    </a:p>
                  </a:txBody>
                  <a:tcPr/>
                </a:tc>
                <a:tc>
                  <a:txBody>
                    <a:bodyPr/>
                    <a:lstStyle/>
                    <a:p>
                      <a:pPr algn="ctr"/>
                      <a:r>
                        <a:rPr lang="ru-RU" dirty="0">
                          <a:latin typeface="Palatino Linotype" panose="02040502050505030304" pitchFamily="18" charset="0"/>
                        </a:rPr>
                        <a:t>Радиан</a:t>
                      </a:r>
                      <a:endParaRPr lang="ru-RU" dirty="0">
                        <a:latin typeface="Palatino Linotype" panose="02040502050505030304" pitchFamily="18" charset="0"/>
                        <a:cs typeface="Times New Roman" panose="02020603050405020304" pitchFamily="18" charset="0"/>
                      </a:endParaRPr>
                    </a:p>
                  </a:txBody>
                  <a:tcPr/>
                </a:tc>
                <a:tc>
                  <a:txBody>
                    <a:bodyPr/>
                    <a:lstStyle/>
                    <a:p>
                      <a:pPr algn="ctr"/>
                      <a:r>
                        <a:rPr lang="ru-RU" dirty="0">
                          <a:latin typeface="Palatino Linotype" panose="02040502050505030304" pitchFamily="18" charset="0"/>
                        </a:rPr>
                        <a:t>рад</a:t>
                      </a:r>
                      <a:endParaRPr lang="ru-RU" dirty="0">
                        <a:latin typeface="Palatino Linotype" panose="02040502050505030304" pitchFamily="18" charset="0"/>
                        <a:cs typeface="Times New Roman" panose="02020603050405020304" pitchFamily="18" charset="0"/>
                      </a:endParaRPr>
                    </a:p>
                  </a:txBody>
                  <a:tcPr/>
                </a:tc>
                <a:tc>
                  <a:txBody>
                    <a:bodyPr/>
                    <a:lstStyle/>
                    <a:p>
                      <a:pPr algn="ctr"/>
                      <a:r>
                        <a:rPr lang="ru-RU" dirty="0" err="1">
                          <a:latin typeface="Palatino Linotype" panose="02040502050505030304" pitchFamily="18" charset="0"/>
                        </a:rPr>
                        <a:t>rad</a:t>
                      </a:r>
                      <a:r>
                        <a:rPr lang="ru-RU" dirty="0">
                          <a:latin typeface="Palatino Linotype" panose="02040502050505030304" pitchFamily="18" charset="0"/>
                        </a:rPr>
                        <a:t> </a:t>
                      </a:r>
                      <a:endParaRPr lang="ru-RU"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2333890617"/>
                  </a:ext>
                </a:extLst>
              </a:tr>
              <a:tr h="370840">
                <a:tc>
                  <a:txBody>
                    <a:bodyPr/>
                    <a:lstStyle/>
                    <a:p>
                      <a:r>
                        <a:rPr lang="ru-RU" dirty="0">
                          <a:latin typeface="Palatino Linotype" panose="02040502050505030304" pitchFamily="18" charset="0"/>
                        </a:rPr>
                        <a:t>Телесный угол </a:t>
                      </a:r>
                      <a:endParaRPr lang="ru-RU" dirty="0">
                        <a:latin typeface="Palatino Linotype" panose="02040502050505030304" pitchFamily="18" charset="0"/>
                        <a:cs typeface="Times New Roman" panose="02020603050405020304" pitchFamily="18" charset="0"/>
                      </a:endParaRPr>
                    </a:p>
                  </a:txBody>
                  <a:tcPr/>
                </a:tc>
                <a:tc>
                  <a:txBody>
                    <a:bodyPr/>
                    <a:lstStyle/>
                    <a:p>
                      <a:pPr algn="ctr"/>
                      <a:r>
                        <a:rPr lang="ru-RU" dirty="0">
                          <a:latin typeface="Palatino Linotype" panose="02040502050505030304" pitchFamily="18" charset="0"/>
                        </a:rPr>
                        <a:t>Стерадиан</a:t>
                      </a:r>
                      <a:endParaRPr lang="ru-RU" dirty="0">
                        <a:latin typeface="Palatino Linotype" panose="02040502050505030304" pitchFamily="18" charset="0"/>
                        <a:cs typeface="Times New Roman" panose="02020603050405020304" pitchFamily="18" charset="0"/>
                      </a:endParaRPr>
                    </a:p>
                  </a:txBody>
                  <a:tcPr/>
                </a:tc>
                <a:tc>
                  <a:txBody>
                    <a:bodyPr/>
                    <a:lstStyle/>
                    <a:p>
                      <a:pPr algn="ctr"/>
                      <a:r>
                        <a:rPr lang="ru-RU" dirty="0">
                          <a:latin typeface="Palatino Linotype" panose="02040502050505030304" pitchFamily="18" charset="0"/>
                        </a:rPr>
                        <a:t>ср</a:t>
                      </a:r>
                      <a:endParaRPr lang="ru-RU" dirty="0">
                        <a:latin typeface="Palatino Linotype" panose="0204050205050503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dirty="0">
                          <a:latin typeface="Palatino Linotype" panose="02040502050505030304" pitchFamily="18" charset="0"/>
                        </a:rPr>
                        <a:t>s</a:t>
                      </a:r>
                      <a:r>
                        <a:rPr lang="en-US" dirty="0">
                          <a:latin typeface="Palatino Linotype" panose="02040502050505030304" pitchFamily="18" charset="0"/>
                        </a:rPr>
                        <a:t>r</a:t>
                      </a:r>
                      <a:endParaRPr lang="ru-RU" dirty="0">
                        <a:latin typeface="Palatino Linotype" panose="02040502050505030304" pitchFamily="18" charset="0"/>
                      </a:endParaRPr>
                    </a:p>
                    <a:p>
                      <a:pPr algn="ctr"/>
                      <a:endParaRPr lang="ru-RU"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1005637041"/>
                  </a:ext>
                </a:extLst>
              </a:tr>
            </a:tbl>
          </a:graphicData>
        </a:graphic>
      </p:graphicFrame>
      <p:sp>
        <p:nvSpPr>
          <p:cNvPr id="10" name="Прямоугольник 9">
            <a:extLst>
              <a:ext uri="{FF2B5EF4-FFF2-40B4-BE49-F238E27FC236}">
                <a16:creationId xmlns:a16="http://schemas.microsoft.com/office/drawing/2014/main" id="{28D93893-CC72-4E80-8B4A-CB79A8B60BA1}"/>
              </a:ext>
            </a:extLst>
          </p:cNvPr>
          <p:cNvSpPr/>
          <p:nvPr/>
        </p:nvSpPr>
        <p:spPr>
          <a:xfrm>
            <a:off x="1115617" y="4648564"/>
            <a:ext cx="10223500" cy="1015663"/>
          </a:xfrm>
          <a:prstGeom prst="rect">
            <a:avLst/>
          </a:prstGeom>
        </p:spPr>
        <p:txBody>
          <a:bodyPr wrap="square">
            <a:spAutoFit/>
          </a:bodyPr>
          <a:lstStyle/>
          <a:p>
            <a:pPr algn="just"/>
            <a:r>
              <a:rPr lang="en-US" dirty="0">
                <a:latin typeface="Palatino Linotype" panose="02040502050505030304" pitchFamily="18" charset="0"/>
                <a:cs typeface="Times New Roman" panose="02020603050405020304" pitchFamily="18" charset="0"/>
              </a:rPr>
              <a:t>	</a:t>
            </a:r>
            <a:r>
              <a:rPr lang="ru-RU" sz="2000" dirty="0">
                <a:latin typeface="Palatino Linotype" panose="02040502050505030304" pitchFamily="18" charset="0"/>
                <a:cs typeface="Times New Roman" panose="02020603050405020304" pitchFamily="18" charset="0"/>
              </a:rPr>
              <a:t> На практике плоские углы измеряют, как правило, в угловых</a:t>
            </a:r>
            <a:r>
              <a:rPr lang="en-US" sz="2000" dirty="0">
                <a:latin typeface="Palatino Linotype" panose="02040502050505030304" pitchFamily="18" charset="0"/>
                <a:cs typeface="Times New Roman" panose="02020603050405020304" pitchFamily="18" charset="0"/>
              </a:rPr>
              <a:t> </a:t>
            </a:r>
            <a:r>
              <a:rPr lang="ru-RU" sz="2000" dirty="0">
                <a:latin typeface="Palatino Linotype" panose="02040502050505030304" pitchFamily="18" charset="0"/>
                <a:cs typeface="Times New Roman" panose="02020603050405020304" pitchFamily="18" charset="0"/>
              </a:rPr>
              <a:t>градусах, минутах, секундах, которые разрешено использовать</a:t>
            </a:r>
            <a:r>
              <a:rPr lang="en-US" sz="2000" dirty="0">
                <a:latin typeface="Palatino Linotype" panose="02040502050505030304" pitchFamily="18" charset="0"/>
                <a:cs typeface="Times New Roman" panose="02020603050405020304" pitchFamily="18" charset="0"/>
              </a:rPr>
              <a:t> </a:t>
            </a:r>
            <a:r>
              <a:rPr lang="ru-RU" sz="2000" dirty="0">
                <a:latin typeface="Palatino Linotype" panose="02040502050505030304" pitchFamily="18" charset="0"/>
                <a:cs typeface="Times New Roman" panose="02020603050405020304" pitchFamily="18" charset="0"/>
              </a:rPr>
              <a:t>наряду с единицами СИ.</a:t>
            </a:r>
            <a:r>
              <a:rPr lang="en-US" sz="2000" dirty="0">
                <a:latin typeface="Palatino Linotype" panose="02040502050505030304" pitchFamily="18" charset="0"/>
                <a:cs typeface="Times New Roman" panose="02020603050405020304" pitchFamily="18" charset="0"/>
              </a:rPr>
              <a:t> </a:t>
            </a:r>
          </a:p>
          <a:p>
            <a:pPr algn="just"/>
            <a:r>
              <a:rPr lang="en-US" sz="2000" dirty="0">
                <a:latin typeface="Palatino Linotype" panose="02040502050505030304" pitchFamily="18" charset="0"/>
                <a:cs typeface="Times New Roman" panose="02020603050405020304" pitchFamily="18" charset="0"/>
              </a:rPr>
              <a:t>	</a:t>
            </a:r>
            <a:endParaRPr lang="ru-RU" sz="2000" dirty="0">
              <a:latin typeface="Palatino Linotype" panose="02040502050505030304" pitchFamily="18" charset="0"/>
              <a:cs typeface="Times New Roman" panose="02020603050405020304" pitchFamily="18" charset="0"/>
            </a:endParaRPr>
          </a:p>
        </p:txBody>
      </p:sp>
    </p:spTree>
    <p:extLst>
      <p:ext uri="{BB962C8B-B14F-4D97-AF65-F5344CB8AC3E}">
        <p14:creationId xmlns:p14="http://schemas.microsoft.com/office/powerpoint/2010/main" val="11710460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11593830" y="6324600"/>
            <a:ext cx="455295" cy="533400"/>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sz="2800" dirty="0">
                <a:solidFill>
                  <a:schemeClr val="tx1"/>
                </a:solidFill>
                <a:latin typeface="Palatino Linotype" panose="02040502050505030304" pitchFamily="18" charset="0"/>
              </a:rPr>
              <a:t>7</a:t>
            </a:r>
            <a:endParaRPr lang="ru-RU" sz="2800" dirty="0">
              <a:solidFill>
                <a:schemeClr val="tx1"/>
              </a:solidFill>
              <a:latin typeface="Palatino Linotype" panose="02040502050505030304" pitchFamily="18" charset="0"/>
            </a:endParaRPr>
          </a:p>
        </p:txBody>
      </p:sp>
      <p:sp>
        <p:nvSpPr>
          <p:cNvPr id="7" name="Прямоугольник 6"/>
          <p:cNvSpPr/>
          <p:nvPr/>
        </p:nvSpPr>
        <p:spPr>
          <a:xfrm>
            <a:off x="3304932" y="773851"/>
            <a:ext cx="5844870" cy="584775"/>
          </a:xfrm>
          <a:prstGeom prst="rect">
            <a:avLst/>
          </a:prstGeom>
        </p:spPr>
        <p:txBody>
          <a:bodyPr wrap="none">
            <a:spAutoFit/>
          </a:bodyPr>
          <a:lstStyle/>
          <a:p>
            <a:pPr algn="ctr"/>
            <a:r>
              <a:rPr lang="ru-RU" sz="3200" b="1" dirty="0" smtClean="0">
                <a:latin typeface="Palatino Linotype" panose="02040502050505030304" pitchFamily="18" charset="0"/>
                <a:cs typeface="Times New Roman" panose="02020603050405020304" pitchFamily="18" charset="0"/>
              </a:rPr>
              <a:t>Производные единицы </a:t>
            </a:r>
            <a:r>
              <a:rPr lang="ru-RU" sz="3200" b="1" dirty="0">
                <a:latin typeface="Palatino Linotype" panose="02040502050505030304" pitchFamily="18" charset="0"/>
                <a:cs typeface="Times New Roman" panose="02020603050405020304" pitchFamily="18" charset="0"/>
              </a:rPr>
              <a:t>СИ</a:t>
            </a:r>
          </a:p>
        </p:txBody>
      </p:sp>
      <p:sp>
        <p:nvSpPr>
          <p:cNvPr id="3" name="Прямоугольник 2"/>
          <p:cNvSpPr/>
          <p:nvPr/>
        </p:nvSpPr>
        <p:spPr>
          <a:xfrm>
            <a:off x="1114697" y="2146722"/>
            <a:ext cx="6892834" cy="3785652"/>
          </a:xfrm>
          <a:prstGeom prst="rect">
            <a:avLst/>
          </a:prstGeom>
        </p:spPr>
        <p:txBody>
          <a:bodyPr wrap="square">
            <a:spAutoFit/>
          </a:bodyPr>
          <a:lstStyle/>
          <a:p>
            <a:r>
              <a:rPr lang="ru-RU" sz="2000" dirty="0">
                <a:latin typeface="Palatino Linotype" panose="02040502050505030304" pitchFamily="18" charset="0"/>
              </a:rPr>
              <a:t>	Производные единицы системы СИ образуются на основании законов, устанавливающих связь между физическими величинами, или на основании определений физических величин. Соответствующие производные единицы СИ выводятся из уравнения связи между величинами (определяющего уравнения), выражающего данный физический закон или определение, если другие величины выражаются в единицах СИ. Семнадцать производных единиц, имеющих собственные наименования, приведены в таблице: Производные единицы СИ, имеющие собственные наименования. </a:t>
            </a:r>
          </a:p>
        </p:txBody>
      </p:sp>
      <p:pic>
        <p:nvPicPr>
          <p:cNvPr id="4098" name="Picture 2" descr="2019 redefinition of the SI base units - Wikiped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9883" y="2052442"/>
            <a:ext cx="4041594" cy="38799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44704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11593830" y="6324600"/>
            <a:ext cx="455295" cy="533400"/>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sz="2800" dirty="0" smtClean="0">
                <a:solidFill>
                  <a:schemeClr val="tx1"/>
                </a:solidFill>
                <a:latin typeface="Palatino Linotype" panose="02040502050505030304" pitchFamily="18" charset="0"/>
              </a:rPr>
              <a:t>8</a:t>
            </a:r>
            <a:endParaRPr lang="ru-RU" sz="2800" dirty="0">
              <a:solidFill>
                <a:schemeClr val="tx1"/>
              </a:solidFill>
              <a:latin typeface="Palatino Linotype" panose="02040502050505030304" pitchFamily="18" charset="0"/>
            </a:endParaRPr>
          </a:p>
        </p:txBody>
      </p:sp>
      <p:sp>
        <p:nvSpPr>
          <p:cNvPr id="8" name="Прямоугольник 7"/>
          <p:cNvSpPr/>
          <p:nvPr/>
        </p:nvSpPr>
        <p:spPr>
          <a:xfrm>
            <a:off x="3304932" y="773851"/>
            <a:ext cx="5844870" cy="584775"/>
          </a:xfrm>
          <a:prstGeom prst="rect">
            <a:avLst/>
          </a:prstGeom>
        </p:spPr>
        <p:txBody>
          <a:bodyPr wrap="none">
            <a:spAutoFit/>
          </a:bodyPr>
          <a:lstStyle/>
          <a:p>
            <a:pPr algn="ctr"/>
            <a:r>
              <a:rPr lang="ru-RU" sz="3200" b="1" dirty="0" smtClean="0">
                <a:latin typeface="Palatino Linotype" panose="02040502050505030304" pitchFamily="18" charset="0"/>
                <a:cs typeface="Times New Roman" panose="02020603050405020304" pitchFamily="18" charset="0"/>
              </a:rPr>
              <a:t>Производные единицы </a:t>
            </a:r>
            <a:r>
              <a:rPr lang="ru-RU" sz="3200" b="1" dirty="0">
                <a:latin typeface="Palatino Linotype" panose="02040502050505030304" pitchFamily="18" charset="0"/>
                <a:cs typeface="Times New Roman" panose="02020603050405020304" pitchFamily="18" charset="0"/>
              </a:rPr>
              <a:t>СИ</a:t>
            </a:r>
          </a:p>
        </p:txBody>
      </p:sp>
      <mc:AlternateContent xmlns:mc="http://schemas.openxmlformats.org/markup-compatibility/2006" xmlns:a14="http://schemas.microsoft.com/office/drawing/2010/main">
        <mc:Choice Requires="a14">
          <p:graphicFrame>
            <p:nvGraphicFramePr>
              <p:cNvPr id="9" name="Таблица 8">
                <a:extLst>
                  <a:ext uri="{FF2B5EF4-FFF2-40B4-BE49-F238E27FC236}">
                    <a16:creationId xmlns:a16="http://schemas.microsoft.com/office/drawing/2014/main" id="{642A2E26-8A0C-4229-AF10-332EA2FE5F8F}"/>
                  </a:ext>
                </a:extLst>
              </p:cNvPr>
              <p:cNvGraphicFramePr>
                <a:graphicFrameLocks noGrp="1"/>
              </p:cNvGraphicFramePr>
              <p:nvPr>
                <p:extLst>
                  <p:ext uri="{D42A27DB-BD31-4B8C-83A1-F6EECF244321}">
                    <p14:modId xmlns:p14="http://schemas.microsoft.com/office/powerpoint/2010/main" val="1438129415"/>
                  </p:ext>
                </p:extLst>
              </p:nvPr>
            </p:nvGraphicFramePr>
            <p:xfrm>
              <a:off x="836217" y="2800240"/>
              <a:ext cx="10782300" cy="2016006"/>
            </p:xfrm>
            <a:graphic>
              <a:graphicData uri="http://schemas.openxmlformats.org/drawingml/2006/table">
                <a:tbl>
                  <a:tblPr firstRow="1" bandRow="1">
                    <a:tableStyleId>{21E4AEA4-8DFA-4A89-87EB-49C32662AFE0}</a:tableStyleId>
                  </a:tblPr>
                  <a:tblGrid>
                    <a:gridCol w="3587750">
                      <a:extLst>
                        <a:ext uri="{9D8B030D-6E8A-4147-A177-3AD203B41FA5}">
                          <a16:colId xmlns:a16="http://schemas.microsoft.com/office/drawing/2014/main" val="3056221831"/>
                        </a:ext>
                      </a:extLst>
                    </a:gridCol>
                    <a:gridCol w="2362200">
                      <a:extLst>
                        <a:ext uri="{9D8B030D-6E8A-4147-A177-3AD203B41FA5}">
                          <a16:colId xmlns:a16="http://schemas.microsoft.com/office/drawing/2014/main" val="392648134"/>
                        </a:ext>
                      </a:extLst>
                    </a:gridCol>
                    <a:gridCol w="2171700">
                      <a:extLst>
                        <a:ext uri="{9D8B030D-6E8A-4147-A177-3AD203B41FA5}">
                          <a16:colId xmlns:a16="http://schemas.microsoft.com/office/drawing/2014/main" val="646420773"/>
                        </a:ext>
                      </a:extLst>
                    </a:gridCol>
                    <a:gridCol w="2660650">
                      <a:extLst>
                        <a:ext uri="{9D8B030D-6E8A-4147-A177-3AD203B41FA5}">
                          <a16:colId xmlns:a16="http://schemas.microsoft.com/office/drawing/2014/main" val="1749940069"/>
                        </a:ext>
                      </a:extLst>
                    </a:gridCol>
                  </a:tblGrid>
                  <a:tr h="370840">
                    <a:tc>
                      <a:txBody>
                        <a:bodyPr/>
                        <a:lstStyle/>
                        <a:p>
                          <a:pPr algn="ctr"/>
                          <a:r>
                            <a:rPr lang="ru-RU" sz="2000" dirty="0">
                              <a:latin typeface="Palatino Linotype" panose="02040502050505030304" pitchFamily="18" charset="0"/>
                            </a:rPr>
                            <a:t>Величина</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Единица измерения </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Обозначение</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Выражение через другие единицы</a:t>
                          </a:r>
                          <a:endParaRPr lang="ru-RU" sz="2000"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3930431326"/>
                      </a:ext>
                    </a:extLst>
                  </a:tr>
                  <a:tr h="522486">
                    <a:tc>
                      <a:txBody>
                        <a:bodyPr/>
                        <a:lstStyle/>
                        <a:p>
                          <a:r>
                            <a:rPr lang="ru-RU" sz="2000" dirty="0">
                              <a:latin typeface="Palatino Linotype" panose="02040502050505030304" pitchFamily="18" charset="0"/>
                            </a:rPr>
                            <a:t>Частота</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Герц</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Гц </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сˉ</a:t>
                          </a:r>
                          <a:r>
                            <a:rPr lang="en-US" sz="2000" dirty="0">
                              <a:latin typeface="Palatino Linotype" panose="02040502050505030304" pitchFamily="18" charset="0"/>
                            </a:rPr>
                            <a:t>ˡ</a:t>
                          </a:r>
                          <a:endParaRPr lang="ru-RU" sz="2000"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1154696123"/>
                      </a:ext>
                    </a:extLst>
                  </a:tr>
                  <a:tr h="370840">
                    <a:tc>
                      <a:txBody>
                        <a:bodyPr/>
                        <a:lstStyle/>
                        <a:p>
                          <a:r>
                            <a:rPr lang="ru-RU" sz="2000" dirty="0">
                              <a:latin typeface="Palatino Linotype" panose="02040502050505030304" pitchFamily="18" charset="0"/>
                            </a:rPr>
                            <a:t>Сила</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Ньютон</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Н</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м</a:t>
                          </a:r>
                          <a14:m>
                            <m:oMath xmlns:m="http://schemas.openxmlformats.org/officeDocument/2006/math">
                              <m:r>
                                <a:rPr lang="ru-RU" sz="2000" smtClean="0">
                                  <a:latin typeface="Cambria Math" panose="02040503050406030204" pitchFamily="18" charset="0"/>
                                </a:rPr>
                                <m:t>∙кг∙</m:t>
                              </m:r>
                            </m:oMath>
                          </a14:m>
                          <a:r>
                            <a:rPr lang="ru-RU" sz="2000" dirty="0">
                              <a:latin typeface="Palatino Linotype" panose="02040502050505030304" pitchFamily="18" charset="0"/>
                            </a:rPr>
                            <a:t>сˉ</a:t>
                          </a:r>
                          <a14:m>
                            <m:oMath xmlns:m="http://schemas.openxmlformats.org/officeDocument/2006/math">
                              <m:r>
                                <a:rPr lang="ru-RU" sz="2000" smtClean="0">
                                  <a:latin typeface="Cambria Math" panose="02040503050406030204" pitchFamily="18" charset="0"/>
                                </a:rPr>
                                <m:t>²</m:t>
                              </m:r>
                            </m:oMath>
                          </a14:m>
                          <a:endParaRPr lang="ru-RU" sz="2000"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252475849"/>
                      </a:ext>
                    </a:extLst>
                  </a:tr>
                  <a:tr h="370840">
                    <a:tc>
                      <a:txBody>
                        <a:bodyPr/>
                        <a:lstStyle/>
                        <a:p>
                          <a:r>
                            <a:rPr lang="ru-RU" sz="2000" dirty="0">
                              <a:latin typeface="Palatino Linotype" panose="02040502050505030304" pitchFamily="18" charset="0"/>
                            </a:rPr>
                            <a:t>Давление</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Паскаль </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Па </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Н/м²</a:t>
                          </a:r>
                          <a:endParaRPr lang="ru-RU" sz="2000"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1405067925"/>
                      </a:ext>
                    </a:extLst>
                  </a:tr>
                </a:tbl>
              </a:graphicData>
            </a:graphic>
          </p:graphicFrame>
        </mc:Choice>
        <mc:Fallback xmlns="">
          <p:graphicFrame>
            <p:nvGraphicFramePr>
              <p:cNvPr id="9" name="Таблица 8">
                <a:extLst>
                  <a:ext uri="{FF2B5EF4-FFF2-40B4-BE49-F238E27FC236}">
                    <a16:creationId xmlns:a16="http://schemas.microsoft.com/office/drawing/2014/main" id="{642A2E26-8A0C-4229-AF10-332EA2FE5F8F}"/>
                  </a:ext>
                </a:extLst>
              </p:cNvPr>
              <p:cNvGraphicFramePr>
                <a:graphicFrameLocks noGrp="1"/>
              </p:cNvGraphicFramePr>
              <p:nvPr>
                <p:extLst>
                  <p:ext uri="{D42A27DB-BD31-4B8C-83A1-F6EECF244321}">
                    <p14:modId xmlns:p14="http://schemas.microsoft.com/office/powerpoint/2010/main" val="1438129415"/>
                  </p:ext>
                </p:extLst>
              </p:nvPr>
            </p:nvGraphicFramePr>
            <p:xfrm>
              <a:off x="836217" y="2800240"/>
              <a:ext cx="10782300" cy="2016006"/>
            </p:xfrm>
            <a:graphic>
              <a:graphicData uri="http://schemas.openxmlformats.org/drawingml/2006/table">
                <a:tbl>
                  <a:tblPr firstRow="1" bandRow="1">
                    <a:tableStyleId>{21E4AEA4-8DFA-4A89-87EB-49C32662AFE0}</a:tableStyleId>
                  </a:tblPr>
                  <a:tblGrid>
                    <a:gridCol w="3587750">
                      <a:extLst>
                        <a:ext uri="{9D8B030D-6E8A-4147-A177-3AD203B41FA5}">
                          <a16:colId xmlns:a16="http://schemas.microsoft.com/office/drawing/2014/main" val="3056221831"/>
                        </a:ext>
                      </a:extLst>
                    </a:gridCol>
                    <a:gridCol w="2362200">
                      <a:extLst>
                        <a:ext uri="{9D8B030D-6E8A-4147-A177-3AD203B41FA5}">
                          <a16:colId xmlns:a16="http://schemas.microsoft.com/office/drawing/2014/main" val="392648134"/>
                        </a:ext>
                      </a:extLst>
                    </a:gridCol>
                    <a:gridCol w="2171700">
                      <a:extLst>
                        <a:ext uri="{9D8B030D-6E8A-4147-A177-3AD203B41FA5}">
                          <a16:colId xmlns:a16="http://schemas.microsoft.com/office/drawing/2014/main" val="646420773"/>
                        </a:ext>
                      </a:extLst>
                    </a:gridCol>
                    <a:gridCol w="2660650">
                      <a:extLst>
                        <a:ext uri="{9D8B030D-6E8A-4147-A177-3AD203B41FA5}">
                          <a16:colId xmlns:a16="http://schemas.microsoft.com/office/drawing/2014/main" val="1749940069"/>
                        </a:ext>
                      </a:extLst>
                    </a:gridCol>
                  </a:tblGrid>
                  <a:tr h="701040">
                    <a:tc>
                      <a:txBody>
                        <a:bodyPr/>
                        <a:lstStyle/>
                        <a:p>
                          <a:pPr algn="ctr"/>
                          <a:r>
                            <a:rPr lang="ru-RU" sz="2000" dirty="0">
                              <a:latin typeface="Palatino Linotype" panose="02040502050505030304" pitchFamily="18" charset="0"/>
                            </a:rPr>
                            <a:t>Величина</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Единица измерения </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Обозначение</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Выражение через другие единицы</a:t>
                          </a:r>
                          <a:endParaRPr lang="ru-RU" sz="2000"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3930431326"/>
                      </a:ext>
                    </a:extLst>
                  </a:tr>
                  <a:tr h="522486">
                    <a:tc>
                      <a:txBody>
                        <a:bodyPr/>
                        <a:lstStyle/>
                        <a:p>
                          <a:r>
                            <a:rPr lang="ru-RU" sz="2000" dirty="0">
                              <a:latin typeface="Palatino Linotype" panose="02040502050505030304" pitchFamily="18" charset="0"/>
                            </a:rPr>
                            <a:t>Частота</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Герц</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Гц </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сˉ</a:t>
                          </a:r>
                          <a:r>
                            <a:rPr lang="en-US" sz="2000" dirty="0">
                              <a:latin typeface="Palatino Linotype" panose="02040502050505030304" pitchFamily="18" charset="0"/>
                            </a:rPr>
                            <a:t>ˡ</a:t>
                          </a:r>
                          <a:endParaRPr lang="ru-RU" sz="2000"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1154696123"/>
                      </a:ext>
                    </a:extLst>
                  </a:tr>
                  <a:tr h="396240">
                    <a:tc>
                      <a:txBody>
                        <a:bodyPr/>
                        <a:lstStyle/>
                        <a:p>
                          <a:r>
                            <a:rPr lang="ru-RU" sz="2000" dirty="0">
                              <a:latin typeface="Palatino Linotype" panose="02040502050505030304" pitchFamily="18" charset="0"/>
                            </a:rPr>
                            <a:t>Сила</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Ньютон</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Н</a:t>
                          </a:r>
                          <a:endParaRPr lang="ru-RU" sz="2000" dirty="0">
                            <a:latin typeface="Palatino Linotype" panose="02040502050505030304" pitchFamily="18" charset="0"/>
                            <a:cs typeface="Times New Roman" panose="02020603050405020304" pitchFamily="18" charset="0"/>
                          </a:endParaRPr>
                        </a:p>
                      </a:txBody>
                      <a:tcPr/>
                    </a:tc>
                    <a:tc>
                      <a:txBody>
                        <a:bodyPr/>
                        <a:lstStyle/>
                        <a:p>
                          <a:endParaRPr lang="ru-RU"/>
                        </a:p>
                      </a:txBody>
                      <a:tcPr>
                        <a:blipFill>
                          <a:blip r:embed="rId2"/>
                          <a:stretch>
                            <a:fillRect l="-305034" t="-312121" r="-1144" b="-124242"/>
                          </a:stretch>
                        </a:blipFill>
                      </a:tcPr>
                    </a:tc>
                    <a:extLst>
                      <a:ext uri="{0D108BD9-81ED-4DB2-BD59-A6C34878D82A}">
                        <a16:rowId xmlns:a16="http://schemas.microsoft.com/office/drawing/2014/main" val="252475849"/>
                      </a:ext>
                    </a:extLst>
                  </a:tr>
                  <a:tr h="396240">
                    <a:tc>
                      <a:txBody>
                        <a:bodyPr/>
                        <a:lstStyle/>
                        <a:p>
                          <a:r>
                            <a:rPr lang="ru-RU" sz="2000" dirty="0">
                              <a:latin typeface="Palatino Linotype" panose="02040502050505030304" pitchFamily="18" charset="0"/>
                            </a:rPr>
                            <a:t>Давление</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Паскаль </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Па </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Н/м²</a:t>
                          </a:r>
                          <a:endParaRPr lang="ru-RU" sz="2000"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1405067925"/>
                      </a:ext>
                    </a:extLst>
                  </a:tr>
                </a:tbl>
              </a:graphicData>
            </a:graphic>
          </p:graphicFrame>
        </mc:Fallback>
      </mc:AlternateContent>
    </p:spTree>
    <p:extLst>
      <p:ext uri="{BB962C8B-B14F-4D97-AF65-F5344CB8AC3E}">
        <p14:creationId xmlns:p14="http://schemas.microsoft.com/office/powerpoint/2010/main" val="13200690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11593830" y="6324600"/>
            <a:ext cx="455295" cy="533400"/>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sz="2800" dirty="0" smtClean="0">
                <a:solidFill>
                  <a:schemeClr val="tx1"/>
                </a:solidFill>
                <a:latin typeface="Palatino Linotype" panose="02040502050505030304" pitchFamily="18" charset="0"/>
              </a:rPr>
              <a:t>9</a:t>
            </a:r>
            <a:endParaRPr lang="ru-RU" sz="2800" dirty="0">
              <a:solidFill>
                <a:schemeClr val="tx1"/>
              </a:solidFill>
              <a:latin typeface="Palatino Linotype" panose="02040502050505030304" pitchFamily="18" charset="0"/>
            </a:endParaRPr>
          </a:p>
        </p:txBody>
      </p:sp>
      <p:graphicFrame>
        <p:nvGraphicFramePr>
          <p:cNvPr id="6" name="Таблица 5">
            <a:extLst>
              <a:ext uri="{FF2B5EF4-FFF2-40B4-BE49-F238E27FC236}">
                <a16:creationId xmlns:a16="http://schemas.microsoft.com/office/drawing/2014/main" id="{45FAEBB7-D6D2-4736-AC40-E70FA68D1AA7}"/>
              </a:ext>
            </a:extLst>
          </p:cNvPr>
          <p:cNvGraphicFramePr>
            <a:graphicFrameLocks noGrp="1"/>
          </p:cNvGraphicFramePr>
          <p:nvPr>
            <p:extLst>
              <p:ext uri="{D42A27DB-BD31-4B8C-83A1-F6EECF244321}">
                <p14:modId xmlns:p14="http://schemas.microsoft.com/office/powerpoint/2010/main" val="1675549837"/>
              </p:ext>
            </p:extLst>
          </p:nvPr>
        </p:nvGraphicFramePr>
        <p:xfrm>
          <a:off x="470263" y="600890"/>
          <a:ext cx="11469188" cy="5194816"/>
        </p:xfrm>
        <a:graphic>
          <a:graphicData uri="http://schemas.openxmlformats.org/drawingml/2006/table">
            <a:tbl>
              <a:tblPr firstRow="1" bandRow="1">
                <a:tableStyleId>{21E4AEA4-8DFA-4A89-87EB-49C32662AFE0}</a:tableStyleId>
              </a:tblPr>
              <a:tblGrid>
                <a:gridCol w="3761046">
                  <a:extLst>
                    <a:ext uri="{9D8B030D-6E8A-4147-A177-3AD203B41FA5}">
                      <a16:colId xmlns:a16="http://schemas.microsoft.com/office/drawing/2014/main" val="3056221831"/>
                    </a:ext>
                  </a:extLst>
                </a:gridCol>
                <a:gridCol w="2877590">
                  <a:extLst>
                    <a:ext uri="{9D8B030D-6E8A-4147-A177-3AD203B41FA5}">
                      <a16:colId xmlns:a16="http://schemas.microsoft.com/office/drawing/2014/main" val="392648134"/>
                    </a:ext>
                  </a:extLst>
                </a:gridCol>
                <a:gridCol w="2391068">
                  <a:extLst>
                    <a:ext uri="{9D8B030D-6E8A-4147-A177-3AD203B41FA5}">
                      <a16:colId xmlns:a16="http://schemas.microsoft.com/office/drawing/2014/main" val="646420773"/>
                    </a:ext>
                  </a:extLst>
                </a:gridCol>
                <a:gridCol w="2439484">
                  <a:extLst>
                    <a:ext uri="{9D8B030D-6E8A-4147-A177-3AD203B41FA5}">
                      <a16:colId xmlns:a16="http://schemas.microsoft.com/office/drawing/2014/main" val="1749940069"/>
                    </a:ext>
                  </a:extLst>
                </a:gridCol>
              </a:tblGrid>
              <a:tr h="329321">
                <a:tc>
                  <a:txBody>
                    <a:bodyPr/>
                    <a:lstStyle/>
                    <a:p>
                      <a:pPr algn="ctr"/>
                      <a:r>
                        <a:rPr lang="ru-RU" sz="2000" dirty="0">
                          <a:latin typeface="Palatino Linotype" panose="02040502050505030304" pitchFamily="18" charset="0"/>
                        </a:rPr>
                        <a:t>Величина</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Единица измерения </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Обозначение</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Выражение через другие единицы</a:t>
                      </a:r>
                      <a:endParaRPr lang="ru-RU" sz="2000"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3930431326"/>
                  </a:ext>
                </a:extLst>
              </a:tr>
              <a:tr h="522486">
                <a:tc>
                  <a:txBody>
                    <a:bodyPr/>
                    <a:lstStyle/>
                    <a:p>
                      <a:r>
                        <a:rPr lang="ru-RU" sz="2000" dirty="0">
                          <a:latin typeface="Palatino Linotype" panose="02040502050505030304" pitchFamily="18" charset="0"/>
                        </a:rPr>
                        <a:t>Энергия, работа, количество</a:t>
                      </a:r>
                    </a:p>
                    <a:p>
                      <a:r>
                        <a:rPr lang="ru-RU" sz="2000" dirty="0">
                          <a:latin typeface="Palatino Linotype" panose="02040502050505030304" pitchFamily="18" charset="0"/>
                        </a:rPr>
                        <a:t>теплоты</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Джоуль </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Дж </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err="1">
                          <a:latin typeface="Palatino Linotype" panose="02040502050505030304" pitchFamily="18" charset="0"/>
                        </a:rPr>
                        <a:t>Н·м</a:t>
                      </a:r>
                      <a:endParaRPr lang="ru-RU" sz="2000"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1154696123"/>
                  </a:ext>
                </a:extLst>
              </a:tr>
              <a:tr h="500896">
                <a:tc>
                  <a:txBody>
                    <a:bodyPr/>
                    <a:lstStyle/>
                    <a:p>
                      <a:r>
                        <a:rPr lang="ru-RU" sz="2000" dirty="0">
                          <a:latin typeface="Palatino Linotype" panose="02040502050505030304" pitchFamily="18" charset="0"/>
                        </a:rPr>
                        <a:t>Мощность</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Ватт </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Вт</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Дж/с</a:t>
                      </a:r>
                      <a:endParaRPr lang="ru-RU" sz="2000"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252475849"/>
                  </a:ext>
                </a:extLst>
              </a:tr>
              <a:tr h="370840">
                <a:tc>
                  <a:txBody>
                    <a:bodyPr/>
                    <a:lstStyle/>
                    <a:p>
                      <a:r>
                        <a:rPr lang="ru-RU" sz="2000" dirty="0">
                          <a:latin typeface="Palatino Linotype" panose="02040502050505030304" pitchFamily="18" charset="0"/>
                        </a:rPr>
                        <a:t>Количество электричества, электрический заряд</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Кулон </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Кл </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err="1">
                          <a:latin typeface="Palatino Linotype" panose="02040502050505030304" pitchFamily="18" charset="0"/>
                        </a:rPr>
                        <a:t>А·с</a:t>
                      </a:r>
                      <a:endParaRPr lang="ru-RU" sz="2000"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1405067925"/>
                  </a:ext>
                </a:extLst>
              </a:tr>
              <a:tr h="370840">
                <a:tc>
                  <a:txBody>
                    <a:bodyPr/>
                    <a:lstStyle/>
                    <a:p>
                      <a:r>
                        <a:rPr lang="ru-RU" sz="2000" dirty="0">
                          <a:latin typeface="Palatino Linotype" panose="02040502050505030304" pitchFamily="18" charset="0"/>
                        </a:rPr>
                        <a:t>Электрическое напряжение</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Вольт</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В</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Вт/А</a:t>
                      </a:r>
                      <a:endParaRPr lang="ru-RU" sz="2000"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2105494484"/>
                  </a:ext>
                </a:extLst>
              </a:tr>
              <a:tr h="0">
                <a:tc>
                  <a:txBody>
                    <a:bodyPr/>
                    <a:lstStyle/>
                    <a:p>
                      <a:r>
                        <a:rPr lang="ru-RU" sz="2000" dirty="0">
                          <a:latin typeface="Palatino Linotype" panose="02040502050505030304" pitchFamily="18" charset="0"/>
                        </a:rPr>
                        <a:t>Электрическая емкость</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Фарад</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Ф</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Кл/В</a:t>
                      </a:r>
                      <a:endParaRPr lang="ru-RU" sz="2000"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1071545680"/>
                  </a:ext>
                </a:extLst>
              </a:tr>
              <a:tr h="273050">
                <a:tc>
                  <a:txBody>
                    <a:bodyPr/>
                    <a:lstStyle/>
                    <a:p>
                      <a:r>
                        <a:rPr lang="ru-RU" sz="2000" dirty="0">
                          <a:latin typeface="Palatino Linotype" panose="02040502050505030304" pitchFamily="18" charset="0"/>
                        </a:rPr>
                        <a:t>Электрическое сопротивление</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Ом</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Ом </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В/А </a:t>
                      </a:r>
                      <a:endParaRPr lang="ru-RU" sz="2000"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355233970"/>
                  </a:ext>
                </a:extLst>
              </a:tr>
              <a:tr h="180340">
                <a:tc>
                  <a:txBody>
                    <a:bodyPr/>
                    <a:lstStyle/>
                    <a:p>
                      <a:r>
                        <a:rPr lang="ru-RU" sz="2000" dirty="0">
                          <a:latin typeface="Palatino Linotype" panose="02040502050505030304" pitchFamily="18" charset="0"/>
                        </a:rPr>
                        <a:t>Электрическая проводимость </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Сименс</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См</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А/В </a:t>
                      </a:r>
                      <a:endParaRPr lang="ru-RU" sz="2000"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1469093171"/>
                  </a:ext>
                </a:extLst>
              </a:tr>
              <a:tr h="0">
                <a:tc>
                  <a:txBody>
                    <a:bodyPr/>
                    <a:lstStyle/>
                    <a:p>
                      <a:r>
                        <a:rPr lang="ru-RU" sz="2000" dirty="0">
                          <a:latin typeface="Palatino Linotype" panose="02040502050505030304" pitchFamily="18" charset="0"/>
                        </a:rPr>
                        <a:t>Поток магнитной индукции </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a:latin typeface="Palatino Linotype" panose="02040502050505030304" pitchFamily="18" charset="0"/>
                        </a:rPr>
                        <a:t>Вебер</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err="1">
                          <a:latin typeface="Palatino Linotype" panose="02040502050505030304" pitchFamily="18" charset="0"/>
                        </a:rPr>
                        <a:t>Вб</a:t>
                      </a:r>
                      <a:endParaRPr lang="ru-RU" sz="2000" dirty="0">
                        <a:latin typeface="Palatino Linotype" panose="02040502050505030304" pitchFamily="18" charset="0"/>
                        <a:cs typeface="Times New Roman" panose="02020603050405020304" pitchFamily="18" charset="0"/>
                      </a:endParaRPr>
                    </a:p>
                  </a:txBody>
                  <a:tcPr/>
                </a:tc>
                <a:tc>
                  <a:txBody>
                    <a:bodyPr/>
                    <a:lstStyle/>
                    <a:p>
                      <a:pPr algn="ctr"/>
                      <a:r>
                        <a:rPr lang="ru-RU" sz="2000" dirty="0" err="1">
                          <a:latin typeface="Palatino Linotype" panose="02040502050505030304" pitchFamily="18" charset="0"/>
                        </a:rPr>
                        <a:t>В·с</a:t>
                      </a:r>
                      <a:endParaRPr lang="ru-RU" sz="2000" dirty="0">
                        <a:latin typeface="Palatino Linotype" panose="02040502050505030304" pitchFamily="18" charset="0"/>
                        <a:cs typeface="Times New Roman" panose="02020603050405020304" pitchFamily="18" charset="0"/>
                      </a:endParaRPr>
                    </a:p>
                  </a:txBody>
                  <a:tcPr/>
                </a:tc>
                <a:extLst>
                  <a:ext uri="{0D108BD9-81ED-4DB2-BD59-A6C34878D82A}">
                    <a16:rowId xmlns:a16="http://schemas.microsoft.com/office/drawing/2014/main" val="4029266503"/>
                  </a:ext>
                </a:extLst>
              </a:tr>
            </a:tbl>
          </a:graphicData>
        </a:graphic>
      </p:graphicFrame>
    </p:spTree>
    <p:extLst>
      <p:ext uri="{BB962C8B-B14F-4D97-AF65-F5344CB8AC3E}">
        <p14:creationId xmlns:p14="http://schemas.microsoft.com/office/powerpoint/2010/main" val="1286368999"/>
      </p:ext>
    </p:extLst>
  </p:cSld>
  <p:clrMapOvr>
    <a:masterClrMapping/>
  </p:clrMapOvr>
  <p:timing>
    <p:tnLst>
      <p:par>
        <p:cTn id="1" dur="indefinite" restart="never" nodeType="tmRoot"/>
      </p:par>
    </p:tnLst>
  </p:timing>
</p:sld>
</file>

<file path=ppt/theme/theme1.xml><?xml version="1.0" encoding="utf-8"?>
<a:theme xmlns:a="http://schemas.openxmlformats.org/drawingml/2006/main" name="Ретро">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86</TotalTime>
  <Words>744</Words>
  <Application>Microsoft Office PowerPoint</Application>
  <PresentationFormat>Широкоэкранный</PresentationFormat>
  <Paragraphs>166</Paragraphs>
  <Slides>11</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11</vt:i4>
      </vt:variant>
    </vt:vector>
  </HeadingPairs>
  <TitlesOfParts>
    <vt:vector size="18" baseType="lpstr">
      <vt:lpstr>Arial</vt:lpstr>
      <vt:lpstr>Calibri</vt:lpstr>
      <vt:lpstr>Calibri Light</vt:lpstr>
      <vt:lpstr>Cambria Math</vt:lpstr>
      <vt:lpstr>Palatino Linotype</vt:lpstr>
      <vt:lpstr>Times New Roman</vt:lpstr>
      <vt:lpstr>Ретро</vt:lpstr>
      <vt:lpstr>Дисциплина «Метрологическое обеспечение измерении»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СПАСИБО ЗА ВНИМАНИЕ! </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Современные аспекты развития метрологии</dc:title>
  <dc:creator>Darkhan Yerezhep</dc:creator>
  <cp:lastModifiedBy>Darkhan Yerezhep</cp:lastModifiedBy>
  <cp:revision>12</cp:revision>
  <dcterms:created xsi:type="dcterms:W3CDTF">2023-10-17T14:13:00Z</dcterms:created>
  <dcterms:modified xsi:type="dcterms:W3CDTF">2023-10-23T22:56:15Z</dcterms:modified>
</cp:coreProperties>
</file>