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6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8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1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7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251" y="1727067"/>
            <a:ext cx="9144000" cy="1300163"/>
          </a:xfrm>
        </p:spPr>
        <p:txBody>
          <a:bodyPr>
            <a:noAutofit/>
          </a:bodyPr>
          <a:lstStyle/>
          <a:p>
            <a:pPr algn="ctr"/>
            <a:r>
              <a:rPr lang="ru-RU" sz="2800" cap="all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Дисциплина </a:t>
            </a:r>
            <a:r>
              <a:rPr lang="ru-RU" sz="2800" cap="all">
                <a:solidFill>
                  <a:srgbClr val="002060"/>
                </a:solidFill>
                <a:latin typeface="Palatino Linotype" panose="02040502050505030304" pitchFamily="18" charset="0"/>
              </a:rPr>
              <a:t>«Метрологическое обеспечение измерении»</a:t>
            </a:r>
            <a:endParaRPr lang="ru-RU" sz="28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5776" y="5019350"/>
            <a:ext cx="6424699" cy="495625"/>
          </a:xfrm>
        </p:spPr>
        <p:txBody>
          <a:bodyPr>
            <a:normAutofit/>
          </a:bodyPr>
          <a:lstStyle/>
          <a:p>
            <a:r>
              <a:rPr lang="ru-RU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753" t="57868" r="61514" b="32725"/>
          <a:stretch/>
        </p:blipFill>
        <p:spPr bwMode="auto">
          <a:xfrm>
            <a:off x="3969251" y="157786"/>
            <a:ext cx="4320000" cy="963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57251" y="3544702"/>
            <a:ext cx="9144000" cy="817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Лекция </a:t>
            </a:r>
            <a:r>
              <a:rPr lang="ru-RU" sz="24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2. </a:t>
            </a:r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Важнейшие производные единицы СИ для различных областей науки и техники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81251" y="11208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Институт Энергетики 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Машиностроения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Кафедра Стандартизации</a:t>
            </a:r>
            <a:r>
              <a:rPr lang="ru-RU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,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С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ертификации 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131177" y="5905829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68100" y="6324600"/>
            <a:ext cx="58102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10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942A39FF-B594-4BA2-A64A-BE3E24E589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6862778"/>
                  </p:ext>
                </p:extLst>
              </p:nvPr>
            </p:nvGraphicFramePr>
            <p:xfrm>
              <a:off x="716524" y="1020502"/>
              <a:ext cx="11042088" cy="46024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878260">
                      <a:extLst>
                        <a:ext uri="{9D8B030D-6E8A-4147-A177-3AD203B41FA5}">
                          <a16:colId xmlns:a16="http://schemas.microsoft.com/office/drawing/2014/main" val="713963624"/>
                        </a:ext>
                      </a:extLst>
                    </a:gridCol>
                    <a:gridCol w="3019703">
                      <a:extLst>
                        <a:ext uri="{9D8B030D-6E8A-4147-A177-3AD203B41FA5}">
                          <a16:colId xmlns:a16="http://schemas.microsoft.com/office/drawing/2014/main" val="1469188169"/>
                        </a:ext>
                      </a:extLst>
                    </a:gridCol>
                    <a:gridCol w="2005222">
                      <a:extLst>
                        <a:ext uri="{9D8B030D-6E8A-4147-A177-3AD203B41FA5}">
                          <a16:colId xmlns:a16="http://schemas.microsoft.com/office/drawing/2014/main" val="1974977663"/>
                        </a:ext>
                      </a:extLst>
                    </a:gridCol>
                    <a:gridCol w="2138903">
                      <a:extLst>
                        <a:ext uri="{9D8B030D-6E8A-4147-A177-3AD203B41FA5}">
                          <a16:colId xmlns:a16="http://schemas.microsoft.com/office/drawing/2014/main" val="3006745417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  <a:p>
                          <a:pPr algn="ctr"/>
                          <a:endParaRPr lang="ru-RU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419438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  <a:p>
                          <a:pPr algn="ctr"/>
                          <a:endParaRPr lang="ru-RU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77295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Температуропроводимость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Квадратный метр на секунду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м²/с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m²</a:t>
                          </a:r>
                          <a14:m>
                            <m:oMath xmlns:m="http://schemas.openxmlformats.org/officeDocument/2006/math">
                              <m:r>
                                <a:rPr lang="kk-KZ" sz="200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lang="ru-RU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767979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Теплота сгорания топлива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Джоуль на килограмм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Дж</a:t>
                          </a:r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/</a:t>
                          </a:r>
                          <a:r>
                            <a:rPr lang="kk-KZ" sz="2000" dirty="0">
                              <a:latin typeface="Palatino Linotype" panose="02040502050505030304" pitchFamily="18" charset="0"/>
                            </a:rPr>
                            <a:t>кг</a:t>
                          </a:r>
                          <a:endParaRPr lang="ru-RU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J/kg </a:t>
                          </a:r>
                          <a:endParaRPr lang="ru-RU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17647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Удельный расход топлива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Килограмм на джоуль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sz="2000" dirty="0">
                              <a:latin typeface="Palatino Linotype" panose="02040502050505030304" pitchFamily="18" charset="0"/>
                            </a:rPr>
                            <a:t>кг</a:t>
                          </a:r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/</a:t>
                          </a:r>
                          <a:r>
                            <a:rPr lang="kk-KZ" sz="2000" dirty="0">
                              <a:latin typeface="Palatino Linotype" panose="02040502050505030304" pitchFamily="18" charset="0"/>
                            </a:rPr>
                            <a:t>Дж</a:t>
                          </a:r>
                          <a:endParaRPr lang="ru-RU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kg </a:t>
                          </a:r>
                          <a:r>
                            <a:rPr lang="kk-KZ" sz="2000" dirty="0">
                              <a:latin typeface="Palatino Linotype" panose="02040502050505030304" pitchFamily="18" charset="0"/>
                            </a:rPr>
                            <a:t>/</a:t>
                          </a:r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J</a:t>
                          </a:r>
                          <a:endParaRPr lang="ru-RU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9240535"/>
                      </a:ext>
                    </a:extLst>
                  </a:tr>
                  <a:tr h="448734">
                    <a:tc>
                      <a:txBody>
                        <a:bodyPr/>
                        <a:lstStyle/>
                        <a:p>
                          <a:r>
                            <a:rPr lang="ru-RU" sz="2000" dirty="0" err="1">
                              <a:latin typeface="Palatino Linotype" panose="02040502050505030304" pitchFamily="18" charset="0"/>
                            </a:rPr>
                            <a:t>Излучательная</a:t>
                          </a: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 способность (</a:t>
                          </a:r>
                          <a:r>
                            <a:rPr lang="ru-RU" sz="2000" dirty="0" err="1">
                              <a:latin typeface="Palatino Linotype" panose="02040502050505030304" pitchFamily="18" charset="0"/>
                            </a:rPr>
                            <a:t>излучательность</a:t>
                          </a: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Ватт на квадратный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Вт/м²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W/m</a:t>
                          </a: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²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809099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Коэффициент лучеиспускания (постоянная в формуле Стефана—Больцмана)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Ватт на квадратный метр-кельвин в четвертой степени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Вт/(м²</a:t>
                          </a:r>
                          <a14:m>
                            <m:oMath xmlns:m="http://schemas.openxmlformats.org/officeDocument/2006/math"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 К⁴ 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W/(m</a:t>
                          </a: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²</a:t>
                          </a:r>
                          <a14:m>
                            <m:oMath xmlns:m="http://schemas.openxmlformats.org/officeDocument/2006/math"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K</a:t>
                          </a: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⁴</a:t>
                          </a:r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)</a:t>
                          </a:r>
                          <a:endParaRPr lang="ru-RU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94043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942A39FF-B594-4BA2-A64A-BE3E24E589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6862778"/>
                  </p:ext>
                </p:extLst>
              </p:nvPr>
            </p:nvGraphicFramePr>
            <p:xfrm>
              <a:off x="716524" y="1020502"/>
              <a:ext cx="11042088" cy="46024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878260">
                      <a:extLst>
                        <a:ext uri="{9D8B030D-6E8A-4147-A177-3AD203B41FA5}">
                          <a16:colId xmlns:a16="http://schemas.microsoft.com/office/drawing/2014/main" val="713963624"/>
                        </a:ext>
                      </a:extLst>
                    </a:gridCol>
                    <a:gridCol w="3019703">
                      <a:extLst>
                        <a:ext uri="{9D8B030D-6E8A-4147-A177-3AD203B41FA5}">
                          <a16:colId xmlns:a16="http://schemas.microsoft.com/office/drawing/2014/main" val="1469188169"/>
                        </a:ext>
                      </a:extLst>
                    </a:gridCol>
                    <a:gridCol w="2005222">
                      <a:extLst>
                        <a:ext uri="{9D8B030D-6E8A-4147-A177-3AD203B41FA5}">
                          <a16:colId xmlns:a16="http://schemas.microsoft.com/office/drawing/2014/main" val="1974977663"/>
                        </a:ext>
                      </a:extLst>
                    </a:gridCol>
                    <a:gridCol w="2138903">
                      <a:extLst>
                        <a:ext uri="{9D8B030D-6E8A-4147-A177-3AD203B41FA5}">
                          <a16:colId xmlns:a16="http://schemas.microsoft.com/office/drawing/2014/main" val="3006745417"/>
                        </a:ext>
                      </a:extLst>
                    </a:gridCol>
                  </a:tblGrid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  <a:p>
                          <a:pPr algn="ctr"/>
                          <a:endParaRPr lang="ru-RU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419438"/>
                      </a:ext>
                    </a:extLst>
                  </a:tr>
                  <a:tr h="70104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  <a:p>
                          <a:pPr algn="ctr"/>
                          <a:endParaRPr lang="ru-RU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772950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Температуропроводимость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Квадратный метр на секунду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м²/с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16524" t="-160870" r="-1425" b="-41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76797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Теплота сгорания топлива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Джоуль на килограмм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Дж</a:t>
                          </a:r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/</a:t>
                          </a:r>
                          <a:r>
                            <a:rPr lang="kk-KZ" sz="2000" dirty="0">
                              <a:latin typeface="Palatino Linotype" panose="02040502050505030304" pitchFamily="18" charset="0"/>
                            </a:rPr>
                            <a:t>кг</a:t>
                          </a:r>
                          <a:endParaRPr lang="ru-RU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J/kg </a:t>
                          </a:r>
                          <a:endParaRPr lang="ru-RU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176471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Удельный расход топлива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Килограмм на джоуль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sz="2000" dirty="0">
                              <a:latin typeface="Palatino Linotype" panose="02040502050505030304" pitchFamily="18" charset="0"/>
                            </a:rPr>
                            <a:t>кг</a:t>
                          </a:r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/</a:t>
                          </a:r>
                          <a:r>
                            <a:rPr lang="kk-KZ" sz="2000" dirty="0">
                              <a:latin typeface="Palatino Linotype" panose="02040502050505030304" pitchFamily="18" charset="0"/>
                            </a:rPr>
                            <a:t>Дж</a:t>
                          </a:r>
                          <a:endParaRPr lang="ru-RU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kg </a:t>
                          </a:r>
                          <a:r>
                            <a:rPr lang="kk-KZ" sz="2000" dirty="0">
                              <a:latin typeface="Palatino Linotype" panose="02040502050505030304" pitchFamily="18" charset="0"/>
                            </a:rPr>
                            <a:t>/</a:t>
                          </a:r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J</a:t>
                          </a:r>
                          <a:endParaRPr lang="ru-RU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924053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ru-RU" sz="2000" dirty="0" err="1">
                              <a:latin typeface="Palatino Linotype" panose="02040502050505030304" pitchFamily="18" charset="0"/>
                            </a:rPr>
                            <a:t>Излучательная</a:t>
                          </a: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 способность (</a:t>
                          </a:r>
                          <a:r>
                            <a:rPr lang="ru-RU" sz="2000" dirty="0" err="1">
                              <a:latin typeface="Palatino Linotype" panose="02040502050505030304" pitchFamily="18" charset="0"/>
                            </a:rPr>
                            <a:t>излучательность</a:t>
                          </a: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Ватт на квадратный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Вт/м²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W/m</a:t>
                          </a:r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²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8090995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Коэффициент лучеиспускания (постоянная в формуле Стефана—Больцмана)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latin typeface="Palatino Linotype" panose="02040502050505030304" pitchFamily="18" charset="0"/>
                            </a:rPr>
                            <a:t>Ватт на квадратный метр-кельвин в четвертой степени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44377" t="-253953" r="-108207" b="-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16524" t="-253953" r="-1425" b="-79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94043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982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2" y="2367468"/>
            <a:ext cx="6897189" cy="1450757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19499" y="5109758"/>
            <a:ext cx="6424699" cy="49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86099" y="5605383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732" y="2206943"/>
            <a:ext cx="5581098" cy="3191226"/>
          </a:xfrm>
        </p:spPr>
        <p:txBody>
          <a:bodyPr>
            <a:no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Международная система единиц обозначается символом СИ, и ее основными единицами являются: метр, килограмм, секунда, ампер, градус Кельвина, кандела и моль.</a:t>
            </a:r>
          </a:p>
          <a:p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В соответствии с решениями X и XI Генеральных конференций по мерам и весам Международная система единиц (СИ) должна применяться как предпочтительная во всех областях науки, техники и народного хозяйства.</a:t>
            </a:r>
            <a:endParaRPr lang="ru-RU" sz="1800" b="1" dirty="0"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Picture 2" descr="Международная система единиц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17" y="2441985"/>
            <a:ext cx="5358557" cy="27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09320" y="597388"/>
            <a:ext cx="88040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Важнейшие производные единицы СИ </a:t>
            </a:r>
            <a:endParaRPr lang="ru-RU" sz="3200" b="1" dirty="0" smtClean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различных областей науки и техники</a:t>
            </a:r>
          </a:p>
        </p:txBody>
      </p:sp>
    </p:spTree>
    <p:extLst>
      <p:ext uri="{BB962C8B-B14F-4D97-AF65-F5344CB8AC3E}">
        <p14:creationId xmlns:p14="http://schemas.microsoft.com/office/powerpoint/2010/main" val="24386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3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3316" y="773851"/>
            <a:ext cx="5008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Основные единицы СИ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4F47AE5-6970-4620-9CF0-E21F1DE40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412347"/>
              </p:ext>
            </p:extLst>
          </p:nvPr>
        </p:nvGraphicFramePr>
        <p:xfrm>
          <a:off x="830847" y="773851"/>
          <a:ext cx="10566400" cy="5044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08400">
                  <a:extLst>
                    <a:ext uri="{9D8B030D-6E8A-4147-A177-3AD203B41FA5}">
                      <a16:colId xmlns:a16="http://schemas.microsoft.com/office/drawing/2014/main" val="3974280657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3795783227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68058040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192464487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Величина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Единица измерения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Обозначение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105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СНГ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международное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11213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Сопротивление материалов, строительная механика</a:t>
                      </a:r>
                      <a:endParaRPr lang="ru-RU" b="1" i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39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Продольная и поперечная силы в сечении бруса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Ньютон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H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N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38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Интенсивность распределенной нагрузки, жесткость при распределении и сжатии, жесткость пружины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Ньютон на метр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H/</a:t>
                      </a:r>
                      <a:r>
                        <a:rPr lang="ru-RU" dirty="0">
                          <a:latin typeface="Palatino Linotype" panose="02040502050505030304" pitchFamily="18" charset="0"/>
                        </a:rPr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H/m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747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Напряжение, касательное напряжение, модуль упругости, модуль упругости при сдвиге, предел прочности, сопротивление материала (нормативное, расчетное)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Паскаль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Pa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930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Градиент напряжения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Паскаль на метр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Па/м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Pa/m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586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7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4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5361" y="388841"/>
            <a:ext cx="88040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Важнейшие производные единицы СИ </a:t>
            </a:r>
            <a:endParaRPr lang="ru-RU" sz="3200" b="1" dirty="0" smtClean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различных областей науки и техники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B28E762E-0773-4E59-BE11-8AFA514A9D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4080169"/>
                  </p:ext>
                </p:extLst>
              </p:nvPr>
            </p:nvGraphicFramePr>
            <p:xfrm>
              <a:off x="516377" y="1466059"/>
              <a:ext cx="11421979" cy="481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011687">
                      <a:extLst>
                        <a:ext uri="{9D8B030D-6E8A-4147-A177-3AD203B41FA5}">
                          <a16:colId xmlns:a16="http://schemas.microsoft.com/office/drawing/2014/main" val="713963624"/>
                        </a:ext>
                      </a:extLst>
                    </a:gridCol>
                    <a:gridCol w="2438999">
                      <a:extLst>
                        <a:ext uri="{9D8B030D-6E8A-4147-A177-3AD203B41FA5}">
                          <a16:colId xmlns:a16="http://schemas.microsoft.com/office/drawing/2014/main" val="1469188169"/>
                        </a:ext>
                      </a:extLst>
                    </a:gridCol>
                    <a:gridCol w="1759278">
                      <a:extLst>
                        <a:ext uri="{9D8B030D-6E8A-4147-A177-3AD203B41FA5}">
                          <a16:colId xmlns:a16="http://schemas.microsoft.com/office/drawing/2014/main" val="1974977663"/>
                        </a:ext>
                      </a:extLst>
                    </a:gridCol>
                    <a:gridCol w="3212015">
                      <a:extLst>
                        <a:ext uri="{9D8B030D-6E8A-4147-A177-3AD203B41FA5}">
                          <a16:colId xmlns:a16="http://schemas.microsoft.com/office/drawing/2014/main" val="3006745417"/>
                        </a:ext>
                      </a:extLst>
                    </a:gridCol>
                  </a:tblGrid>
                  <a:tr h="28583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  <a:p>
                          <a:pPr algn="ctr"/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419438"/>
                      </a:ext>
                    </a:extLst>
                  </a:tr>
                  <a:tr h="493713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  <a:p>
                          <a:pPr algn="ctr"/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7729509"/>
                      </a:ext>
                    </a:extLst>
                  </a:tr>
                  <a:tr h="4937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Угловая деформация (деформация сдвига)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Радиан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рад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rad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767979"/>
                      </a:ext>
                    </a:extLst>
                  </a:tr>
                  <a:tr h="4937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Изгибающий момент, крутящий момент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Ньютон-метр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Н</a:t>
                          </a:r>
                          <a14:m>
                            <m:oMath xmlns:m="http://schemas.openxmlformats.org/officeDocument/2006/math">
                              <m:r>
                                <a:rPr lang="ru-RU" sz="1600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m 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1764718"/>
                      </a:ext>
                    </a:extLst>
                  </a:tr>
                  <a:tr h="312859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Интенсивность распределения момента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Ньютон-метр на метр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Н </a:t>
                          </a:r>
                          <a14:m>
                            <m:oMath xmlns:m="http://schemas.openxmlformats.org/officeDocument/2006/math">
                              <m:r>
                                <a:rPr lang="ru-RU" sz="1600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 /м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m /m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9240535"/>
                      </a:ext>
                    </a:extLst>
                  </a:tr>
                  <a:tr h="493713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Жесткость при кручении, жесткость при изгибе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Ньютон-метр на радиан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Н</a:t>
                          </a:r>
                          <a14:m>
                            <m:oMath xmlns:m="http://schemas.openxmlformats.org/officeDocument/2006/math">
                              <m:r>
                                <a:rPr lang="ru-RU" sz="1600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м/рад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m/rad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8090995"/>
                      </a:ext>
                    </a:extLst>
                  </a:tr>
                  <a:tr h="285834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Гибкость пружины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Метр на ньютон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м/Н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m/N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9404312"/>
                      </a:ext>
                    </a:extLst>
                  </a:tr>
                  <a:tr h="285834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Напор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m 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362270"/>
                      </a:ext>
                    </a:extLst>
                  </a:tr>
                  <a:tr h="4937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Производительность (подача) насоса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Кубический метр в секунду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>
                              <a:latin typeface="Palatino Linotype" panose="02040502050505030304" pitchFamily="18" charset="0"/>
                            </a:rPr>
                            <a:t>м</a:t>
                          </a:r>
                          <a14:m>
                            <m:oMath xmlns:m="http://schemas.openxmlformats.org/officeDocument/2006/math">
                              <m:r>
                                <a:rPr lang="ru-RU" sz="1600" smtClean="0">
                                  <a:latin typeface="Cambria Math" panose="02040503050406030204" pitchFamily="18" charset="0"/>
                                </a:rPr>
                                <m:t>³</m:t>
                              </m:r>
                            </m:oMath>
                          </a14:m>
                          <a:r>
                            <a:rPr lang="ru-RU" sz="1600">
                              <a:latin typeface="Palatino Linotype" panose="02040502050505030304" pitchFamily="18" charset="0"/>
                            </a:rPr>
                            <a:t>/с 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m³/s 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0347315"/>
                      </a:ext>
                    </a:extLst>
                  </a:tr>
                  <a:tr h="493713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Расход материала покрытия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Килограмм на квадратный метр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кг/м²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 </a:t>
                          </a:r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kg/m²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821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B28E762E-0773-4E59-BE11-8AFA514A9D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4080169"/>
                  </p:ext>
                </p:extLst>
              </p:nvPr>
            </p:nvGraphicFramePr>
            <p:xfrm>
              <a:off x="516377" y="1466059"/>
              <a:ext cx="11421979" cy="481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011687">
                      <a:extLst>
                        <a:ext uri="{9D8B030D-6E8A-4147-A177-3AD203B41FA5}">
                          <a16:colId xmlns:a16="http://schemas.microsoft.com/office/drawing/2014/main" val="713963624"/>
                        </a:ext>
                      </a:extLst>
                    </a:gridCol>
                    <a:gridCol w="2438999">
                      <a:extLst>
                        <a:ext uri="{9D8B030D-6E8A-4147-A177-3AD203B41FA5}">
                          <a16:colId xmlns:a16="http://schemas.microsoft.com/office/drawing/2014/main" val="1469188169"/>
                        </a:ext>
                      </a:extLst>
                    </a:gridCol>
                    <a:gridCol w="1759278">
                      <a:extLst>
                        <a:ext uri="{9D8B030D-6E8A-4147-A177-3AD203B41FA5}">
                          <a16:colId xmlns:a16="http://schemas.microsoft.com/office/drawing/2014/main" val="1974977663"/>
                        </a:ext>
                      </a:extLst>
                    </a:gridCol>
                    <a:gridCol w="3212015">
                      <a:extLst>
                        <a:ext uri="{9D8B030D-6E8A-4147-A177-3AD203B41FA5}">
                          <a16:colId xmlns:a16="http://schemas.microsoft.com/office/drawing/2014/main" val="3006745417"/>
                        </a:ext>
                      </a:extLst>
                    </a:gridCol>
                  </a:tblGrid>
                  <a:tr h="3352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  <a:p>
                          <a:pPr algn="ctr"/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419438"/>
                      </a:ext>
                    </a:extLst>
                  </a:tr>
                  <a:tr h="57912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  <a:p>
                          <a:pPr algn="ctr"/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772950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Угловая деформация (деформация сдвига)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Радиан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рад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rad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76797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Изгибающий момент, крутящий момент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Ньютон-метр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66782" t="-261053" r="-183737" b="-48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55977" t="-261053" r="-759" b="-4873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176471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Интенсивность распределения момента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Ньютон-метр на метр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66782" t="-612500" r="-183737" b="-726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55977" t="-612500" r="-759" b="-726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924053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Жесткость при кручении, жесткость при изгибе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Ньютон-метр на радиан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66782" t="-420000" r="-183737" b="-32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55977" t="-420000" r="-759" b="-32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809099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Гибкость пружины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Метр на ньютон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м/Н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m/N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940431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Напор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m 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36227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Производительность (подача) насоса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Кубический метр в секунду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66782" t="-635789" r="-183737" b="-1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m³/s 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034731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Расход материала покрытия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Килограмм на квадратный метр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кг/м²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 </a:t>
                          </a:r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kg/m²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82189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214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5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A8D0292-06F1-4F68-8A18-9FFC3137D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674404"/>
              </p:ext>
            </p:extLst>
          </p:nvPr>
        </p:nvGraphicFramePr>
        <p:xfrm>
          <a:off x="812800" y="478366"/>
          <a:ext cx="10566400" cy="551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08400">
                  <a:extLst>
                    <a:ext uri="{9D8B030D-6E8A-4147-A177-3AD203B41FA5}">
                      <a16:colId xmlns:a16="http://schemas.microsoft.com/office/drawing/2014/main" val="3974280657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3795783227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68058040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192464487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Величина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Единица измерения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Обозначение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105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СНГ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международное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11213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Геометрия и кинематика</a:t>
                      </a:r>
                      <a:endParaRPr lang="ru-RU" b="1" i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39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Площадь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Квадратный 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м²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m</a:t>
                      </a:r>
                      <a:r>
                        <a:rPr lang="ru-RU" dirty="0">
                          <a:latin typeface="Palatino Linotype" panose="02040502050505030304" pitchFamily="18" charset="0"/>
                        </a:rPr>
                        <a:t>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38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Объем, вместимость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Кубический метр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м³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m³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747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Частота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Герц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latin typeface="Palatino Linotype" panose="02040502050505030304" pitchFamily="18" charset="0"/>
                        </a:rPr>
                        <a:t>Гц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Hz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930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Скорость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Метр в секунду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latin typeface="Palatino Linotype" panose="02040502050505030304" pitchFamily="18" charset="0"/>
                        </a:rPr>
                        <a:t>м</a:t>
                      </a:r>
                      <a:r>
                        <a:rPr lang="ru-RU" dirty="0">
                          <a:latin typeface="Palatino Linotype" panose="02040502050505030304" pitchFamily="18" charset="0"/>
                        </a:rPr>
                        <a:t>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m</a:t>
                      </a:r>
                      <a:r>
                        <a:rPr lang="kk-KZ" dirty="0">
                          <a:latin typeface="Palatino Linotype" panose="02040502050505030304" pitchFamily="18" charset="0"/>
                        </a:rPr>
                        <a:t>/</a:t>
                      </a:r>
                      <a:r>
                        <a:rPr lang="en-US" dirty="0">
                          <a:latin typeface="Palatino Linotype" panose="02040502050505030304" pitchFamily="18" charset="0"/>
                        </a:rPr>
                        <a:t>s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586642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Ускорение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Метр на секунду в квадрате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latin typeface="Palatino Linotype" panose="02040502050505030304" pitchFamily="18" charset="0"/>
                        </a:rPr>
                        <a:t>м/с²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m/s²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968250"/>
                  </a:ext>
                </a:extLst>
              </a:tr>
              <a:tr h="259806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Угловая скорость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Радиан в секунду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рад/с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rad/s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550889"/>
                  </a:ext>
                </a:extLst>
              </a:tr>
              <a:tr h="206829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Угловое ускорение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Радиан на секунду в квадрате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рад/с²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rad/s²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690639"/>
                  </a:ext>
                </a:extLst>
              </a:tr>
              <a:tr h="153851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Кинематическая вязкость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Квадратный метр на секунду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>
                          <a:latin typeface="Palatino Linotype" panose="02040502050505030304" pitchFamily="18" charset="0"/>
                        </a:rPr>
                        <a:t>м²/с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m²/s 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24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Объемный расход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Кубический метр в секунду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Palatino Linotype" panose="02040502050505030304" pitchFamily="18" charset="0"/>
                        </a:rPr>
                        <a:t>м³/с</a:t>
                      </a:r>
                    </a:p>
                    <a:p>
                      <a:pPr algn="ctr"/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m³/s 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012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6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C3AB6041-B7D4-4A66-8C3F-FE66BD01B6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9029208"/>
                  </p:ext>
                </p:extLst>
              </p:nvPr>
            </p:nvGraphicFramePr>
            <p:xfrm>
              <a:off x="399497" y="366071"/>
              <a:ext cx="11421980" cy="57759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008675">
                      <a:extLst>
                        <a:ext uri="{9D8B030D-6E8A-4147-A177-3AD203B41FA5}">
                          <a16:colId xmlns:a16="http://schemas.microsoft.com/office/drawing/2014/main" val="3974280657"/>
                        </a:ext>
                      </a:extLst>
                    </a:gridCol>
                    <a:gridCol w="3192820">
                      <a:extLst>
                        <a:ext uri="{9D8B030D-6E8A-4147-A177-3AD203B41FA5}">
                          <a16:colId xmlns:a16="http://schemas.microsoft.com/office/drawing/2014/main" val="3795783227"/>
                        </a:ext>
                      </a:extLst>
                    </a:gridCol>
                    <a:gridCol w="1710159">
                      <a:extLst>
                        <a:ext uri="{9D8B030D-6E8A-4147-A177-3AD203B41FA5}">
                          <a16:colId xmlns:a16="http://schemas.microsoft.com/office/drawing/2014/main" val="202877245"/>
                        </a:ext>
                      </a:extLst>
                    </a:gridCol>
                    <a:gridCol w="2510326">
                      <a:extLst>
                        <a:ext uri="{9D8B030D-6E8A-4147-A177-3AD203B41FA5}">
                          <a16:colId xmlns:a16="http://schemas.microsoft.com/office/drawing/2014/main" val="70433488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ru-RU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791053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5112131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Статика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 и динамика</a:t>
                          </a:r>
                          <a:endParaRPr lang="ru-RU" b="1" i="1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390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Плотность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Килограмм на кубический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кг/м³</a:t>
                          </a: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kg/m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³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5389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Удельный объем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Кубический метр на килограмм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м³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/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m³/kg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0747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Удельный вес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Ньютон на кубический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H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/м³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N/m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³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793077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Момент силы, момент пары сил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Ньютон-метр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H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6586642"/>
                      </a:ext>
                    </a:extLst>
                  </a:tr>
                  <a:tr h="312783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Момент инерции (динамический момент инерции)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Килограмм-метр в квадрате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кг</a:t>
                          </a:r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kg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²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1968250"/>
                      </a:ext>
                    </a:extLst>
                  </a:tr>
                  <a:tr h="259806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Момент инерции плоской фигуры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Метр в четвертой степени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м⁴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⁴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550889"/>
                      </a:ext>
                    </a:extLst>
                  </a:tr>
                  <a:tr h="206829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Момент сопротивления плоской фигуры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Метр в третьей степени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м³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³</a:t>
                          </a: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1690639"/>
                      </a:ext>
                    </a:extLst>
                  </a:tr>
                  <a:tr h="153851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Градиент давления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Паскаль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Па/м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Pa/m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9424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Количество движения (импульс)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Килограмм-метр в секунду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кг</a:t>
                          </a:r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kk-KZ" smtClean="0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oMath>
                          </a14:m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/с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kg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</a:t>
                          </a:r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/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s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60125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C3AB6041-B7D4-4A66-8C3F-FE66BD01B6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9029208"/>
                  </p:ext>
                </p:extLst>
              </p:nvPr>
            </p:nvGraphicFramePr>
            <p:xfrm>
              <a:off x="399497" y="366071"/>
              <a:ext cx="11421980" cy="57759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008675">
                      <a:extLst>
                        <a:ext uri="{9D8B030D-6E8A-4147-A177-3AD203B41FA5}">
                          <a16:colId xmlns:a16="http://schemas.microsoft.com/office/drawing/2014/main" val="3974280657"/>
                        </a:ext>
                      </a:extLst>
                    </a:gridCol>
                    <a:gridCol w="3192820">
                      <a:extLst>
                        <a:ext uri="{9D8B030D-6E8A-4147-A177-3AD203B41FA5}">
                          <a16:colId xmlns:a16="http://schemas.microsoft.com/office/drawing/2014/main" val="3795783227"/>
                        </a:ext>
                      </a:extLst>
                    </a:gridCol>
                    <a:gridCol w="1710159">
                      <a:extLst>
                        <a:ext uri="{9D8B030D-6E8A-4147-A177-3AD203B41FA5}">
                          <a16:colId xmlns:a16="http://schemas.microsoft.com/office/drawing/2014/main" val="202877245"/>
                        </a:ext>
                      </a:extLst>
                    </a:gridCol>
                    <a:gridCol w="2510326">
                      <a:extLst>
                        <a:ext uri="{9D8B030D-6E8A-4147-A177-3AD203B41FA5}">
                          <a16:colId xmlns:a16="http://schemas.microsoft.com/office/drawing/2014/main" val="70433488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ru-RU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791053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5112131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Статика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 и динамика</a:t>
                          </a:r>
                          <a:endParaRPr lang="ru-RU" b="1" i="1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39098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Плотность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Килограмм на кубический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кг/м³</a:t>
                          </a: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kg/m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³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538967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Удельный объем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Кубический метр на килограмм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м³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/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m³/kg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074704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Удельный вес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Ньютон на кубический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H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/м³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N/m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³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793077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Момент силы, момент пары сил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Ньютон-метр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20996" t="-838333" r="-148043" b="-6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55340" t="-838333" r="-971" b="-67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65866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Момент инерции (динамический момент инерции)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Килограмм-метр в квадрате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20996" t="-536190" r="-148043" b="-2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55340" t="-536190" r="-971" b="-2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19682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Момент инерции плоской фигуры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Метр в четвертой степени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м⁴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⁴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55088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Момент сопротивления плоской фигуры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Метр в третьей степени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м³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³</a:t>
                          </a: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169063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Градиент давления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Паскаль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Па/м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Pa/m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94240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Количество движения (импульс)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Килограмм-метр в секунду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20996" t="-1488333" r="-148043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55340" t="-1488333" r="-971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60125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710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7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FF12F69C-3915-4ECA-AE35-A4124AD41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4848750"/>
                  </p:ext>
                </p:extLst>
              </p:nvPr>
            </p:nvGraphicFramePr>
            <p:xfrm>
              <a:off x="812800" y="478366"/>
              <a:ext cx="10508343" cy="52273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708400">
                      <a:extLst>
                        <a:ext uri="{9D8B030D-6E8A-4147-A177-3AD203B41FA5}">
                          <a16:colId xmlns:a16="http://schemas.microsoft.com/office/drawing/2014/main" val="3974280657"/>
                        </a:ext>
                      </a:extLst>
                    </a:gridCol>
                    <a:gridCol w="2324100">
                      <a:extLst>
                        <a:ext uri="{9D8B030D-6E8A-4147-A177-3AD203B41FA5}">
                          <a16:colId xmlns:a16="http://schemas.microsoft.com/office/drawing/2014/main" val="3795783227"/>
                        </a:ext>
                      </a:extLst>
                    </a:gridCol>
                    <a:gridCol w="1930400">
                      <a:extLst>
                        <a:ext uri="{9D8B030D-6E8A-4147-A177-3AD203B41FA5}">
                          <a16:colId xmlns:a16="http://schemas.microsoft.com/office/drawing/2014/main" val="68058040"/>
                        </a:ext>
                      </a:extLst>
                    </a:gridCol>
                    <a:gridCol w="2545443">
                      <a:extLst>
                        <a:ext uri="{9D8B030D-6E8A-4147-A177-3AD203B41FA5}">
                          <a16:colId xmlns:a16="http://schemas.microsoft.com/office/drawing/2014/main" val="1924644877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791053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5112131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algn="ctr"/>
                          <a:endParaRPr lang="ru-RU" b="1" i="1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390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Момент количества движения (момент импульса)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Килограмм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-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метр в квадрате в секунду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кг</a:t>
                          </a:r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м²/с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kg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5389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Импульс силы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Ньютон-секунда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Н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kk-KZ" smtClean="0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oMath>
                          </a14:m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N 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 s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0747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Массовый расход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Килограмм в секунду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кг/с</a:t>
                          </a: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kg/s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793077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Динамическая вязкость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Паскаль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-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секунда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kk-KZ" smtClean="0">
                                  <a:latin typeface="Cambria Math" panose="02040503050406030204" pitchFamily="18" charset="0"/>
                                </a:rPr>
                                <m:t>Па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Pa 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 s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6586642"/>
                      </a:ext>
                    </a:extLst>
                  </a:tr>
                  <a:tr h="312783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Текучесть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Паскаль в минус первой степени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 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секунда в минус первой степени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kk-KZ" smtClean="0">
                                  <a:latin typeface="Cambria Math" panose="02040503050406030204" pitchFamily="18" charset="0"/>
                                </a:rPr>
                                <m:t>Паˉ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ˡ∙</m:t>
                              </m:r>
                            </m:oMath>
                          </a14:m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</a:t>
                          </a:r>
                          <a14:m>
                            <m:oMath xmlns:m="http://schemas.openxmlformats.org/officeDocument/2006/math">
                              <m:r>
                                <a:rPr lang="kk-KZ" smtClean="0">
                                  <a:latin typeface="Cambria Math" panose="02040503050406030204" pitchFamily="18" charset="0"/>
                                </a:rPr>
                                <m:t>ˉ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ˡ</m:t>
                              </m:r>
                            </m:oMath>
                          </a14:m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dirty="0" smtClean="0">
                                    <a:latin typeface="Palatino Linotype" panose="02040502050505030304" pitchFamily="18" charset="0"/>
                                  </a:rPr>
                                  <m:t>Pa</m:t>
                                </m:r>
                                <m:r>
                                  <a:rPr lang="kk-KZ" smtClean="0">
                                    <a:latin typeface="Cambria Math" panose="02040503050406030204" pitchFamily="18" charset="0"/>
                                  </a:rPr>
                                  <m:t>ˉ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ˡ∙</m:t>
                                </m:r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kk-KZ" smtClean="0">
                                    <a:latin typeface="Cambria Math" panose="02040503050406030204" pitchFamily="18" charset="0"/>
                                  </a:rPr>
                                  <m:t>ˉ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ˡ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Palatino Linotype" panose="02040502050505030304" pitchFamily="18" charset="0"/>
                          </a:endParaRP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1968250"/>
                      </a:ext>
                    </a:extLst>
                  </a:tr>
                  <a:tr h="259806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Ударная вязкость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Джоуль на квадратный метр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Дж/м²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J/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ru-RU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i="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5508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FF12F69C-3915-4ECA-AE35-A4124AD41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4848750"/>
                  </p:ext>
                </p:extLst>
              </p:nvPr>
            </p:nvGraphicFramePr>
            <p:xfrm>
              <a:off x="812800" y="478366"/>
              <a:ext cx="10508343" cy="52273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708400">
                      <a:extLst>
                        <a:ext uri="{9D8B030D-6E8A-4147-A177-3AD203B41FA5}">
                          <a16:colId xmlns:a16="http://schemas.microsoft.com/office/drawing/2014/main" val="3974280657"/>
                        </a:ext>
                      </a:extLst>
                    </a:gridCol>
                    <a:gridCol w="2324100">
                      <a:extLst>
                        <a:ext uri="{9D8B030D-6E8A-4147-A177-3AD203B41FA5}">
                          <a16:colId xmlns:a16="http://schemas.microsoft.com/office/drawing/2014/main" val="3795783227"/>
                        </a:ext>
                      </a:extLst>
                    </a:gridCol>
                    <a:gridCol w="1930400">
                      <a:extLst>
                        <a:ext uri="{9D8B030D-6E8A-4147-A177-3AD203B41FA5}">
                          <a16:colId xmlns:a16="http://schemas.microsoft.com/office/drawing/2014/main" val="68058040"/>
                        </a:ext>
                      </a:extLst>
                    </a:gridCol>
                    <a:gridCol w="2545443">
                      <a:extLst>
                        <a:ext uri="{9D8B030D-6E8A-4147-A177-3AD203B41FA5}">
                          <a16:colId xmlns:a16="http://schemas.microsoft.com/office/drawing/2014/main" val="1924644877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791053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5112131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algn="ctr"/>
                          <a:endParaRPr lang="ru-RU" b="1" i="1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39098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Момент количества движения (момент импульса)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Килограмм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-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метр в квадрате в секунду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12618" t="-179048" r="-133123" b="-5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12919" t="-179048" r="-957" b="-55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538967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Импульс силы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Ньютон-секунда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12618" t="-279048" r="-133123" b="-4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12919" t="-279048" r="-957" b="-45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074704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Массовый расход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Килограмм в секунду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кг/с</a:t>
                          </a: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kg/s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793077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Динамическая вязкость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Паскаль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-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секунда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12618" t="-838333" r="-133123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12919" t="-838333" r="-957" b="-5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658664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Текучесть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Паскаль в минус первой степени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 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секунда в минус первой степени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12618" t="-288718" r="-133123" b="-6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12919" t="-288718" r="-957" b="-620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196825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Ударная вязкость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Джоуль на квадратный метр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Дж/м²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12919" t="-721905" r="-957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45508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144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8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A01404EF-F538-456B-A6FA-3356CB3565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0493870"/>
                  </p:ext>
                </p:extLst>
              </p:nvPr>
            </p:nvGraphicFramePr>
            <p:xfrm>
              <a:off x="430636" y="306486"/>
              <a:ext cx="11618489" cy="567568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251442">
                      <a:extLst>
                        <a:ext uri="{9D8B030D-6E8A-4147-A177-3AD203B41FA5}">
                          <a16:colId xmlns:a16="http://schemas.microsoft.com/office/drawing/2014/main" val="3974280657"/>
                        </a:ext>
                      </a:extLst>
                    </a:gridCol>
                    <a:gridCol w="2229293">
                      <a:extLst>
                        <a:ext uri="{9D8B030D-6E8A-4147-A177-3AD203B41FA5}">
                          <a16:colId xmlns:a16="http://schemas.microsoft.com/office/drawing/2014/main" val="2256922643"/>
                        </a:ext>
                      </a:extLst>
                    </a:gridCol>
                    <a:gridCol w="1765240">
                      <a:extLst>
                        <a:ext uri="{9D8B030D-6E8A-4147-A177-3AD203B41FA5}">
                          <a16:colId xmlns:a16="http://schemas.microsoft.com/office/drawing/2014/main" val="2556385642"/>
                        </a:ext>
                      </a:extLst>
                    </a:gridCol>
                    <a:gridCol w="1372514">
                      <a:extLst>
                        <a:ext uri="{9D8B030D-6E8A-4147-A177-3AD203B41FA5}">
                          <a16:colId xmlns:a16="http://schemas.microsoft.com/office/drawing/2014/main" val="3035068883"/>
                        </a:ext>
                      </a:extLst>
                    </a:gridCol>
                  </a:tblGrid>
                  <a:tr h="358723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7910535"/>
                      </a:ext>
                    </a:extLst>
                  </a:tr>
                  <a:tr h="619166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5112131"/>
                      </a:ext>
                    </a:extLst>
                  </a:tr>
                  <a:tr h="358723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kk-KZ" sz="1600" kern="1200" dirty="0">
                              <a:latin typeface="Palatino Linotype" panose="02040502050505030304" pitchFamily="18" charset="0"/>
                            </a:rPr>
                            <a:t>Теплота и теплотехника</a:t>
                          </a:r>
                          <a:endParaRPr lang="ru-RU" sz="1600" b="1" i="1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390986"/>
                      </a:ext>
                    </a:extLst>
                  </a:tr>
                  <a:tr h="358723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Температурный градиент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>
                              <a:latin typeface="Palatino Linotype" panose="02040502050505030304" pitchFamily="18" charset="0"/>
                            </a:rPr>
                            <a:t>Кельвин на метр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К/м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K/m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5389675"/>
                      </a:ext>
                    </a:extLst>
                  </a:tr>
                  <a:tr h="884523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Удельное количество теплоты, удельный термодинамический потенциал, удельная теплота фазового превращения, удельная теплота химической реакции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>
                              <a:latin typeface="Palatino Linotype" panose="02040502050505030304" pitchFamily="18" charset="0"/>
                            </a:rPr>
                            <a:t>Джоуль на килограмм 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Дж/кг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J/kg 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0747049"/>
                      </a:ext>
                    </a:extLst>
                  </a:tr>
                  <a:tr h="619166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Молярная внутренняя энергия, молярная энтальпия, химический потенциал, химическое сродство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>
                              <a:latin typeface="Palatino Linotype" panose="02040502050505030304" pitchFamily="18" charset="0"/>
                            </a:rPr>
                            <a:t>Джоуль на моль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>
                              <a:latin typeface="Palatino Linotype" panose="02040502050505030304" pitchFamily="18" charset="0"/>
                            </a:rPr>
                            <a:t>Дж/моль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J/mol 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7930778"/>
                      </a:ext>
                    </a:extLst>
                  </a:tr>
                  <a:tr h="353809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Энтропия системы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>
                              <a:latin typeface="Palatino Linotype" panose="02040502050505030304" pitchFamily="18" charset="0"/>
                            </a:rPr>
                            <a:t>Джоуль на кельвин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>
                              <a:latin typeface="Palatino Linotype" panose="02040502050505030304" pitchFamily="18" charset="0"/>
                            </a:rPr>
                            <a:t>Дж/</a:t>
                          </a:r>
                          <a:r>
                            <a:rPr lang="en-US" sz="1600">
                              <a:latin typeface="Palatino Linotype" panose="02040502050505030304" pitchFamily="18" charset="0"/>
                            </a:rPr>
                            <a:t>K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J/K 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6586642"/>
                      </a:ext>
                    </a:extLst>
                  </a:tr>
                  <a:tr h="619166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Удельная теплоемкость, удельная энтропия, массовая теплоемкость газов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Джоуль на килограмм-кельвин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Дж/(кг </a:t>
                          </a:r>
                          <a14:m>
                            <m:oMath xmlns:m="http://schemas.openxmlformats.org/officeDocument/2006/math">
                              <m:r>
                                <a:rPr lang="ru-RU" sz="1600" smtClean="0">
                                  <a:latin typeface="Cambria Math" panose="02040503050406030204" pitchFamily="18" charset="0"/>
                                </a:rPr>
                                <m:t>∙ </m:t>
                              </m:r>
                            </m:oMath>
                          </a14:m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К)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J/(</a:t>
                          </a:r>
                          <a:r>
                            <a:rPr lang="ru-RU" sz="1600" dirty="0" err="1">
                              <a:latin typeface="Palatino Linotype" panose="02040502050505030304" pitchFamily="18" charset="0"/>
                            </a:rPr>
                            <a:t>kg</a:t>
                          </a:r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600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 К)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1968250"/>
                      </a:ext>
                    </a:extLst>
                  </a:tr>
                  <a:tr h="619166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Молярная теплоемкость, молярная энтропия, газовая постоянная (универсальная)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>
                              <a:latin typeface="Palatino Linotype" panose="02040502050505030304" pitchFamily="18" charset="0"/>
                            </a:rPr>
                            <a:t>Джоуль на моль-кельвин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Дж/(моль</a:t>
                          </a:r>
                          <a14:m>
                            <m:oMath xmlns:m="http://schemas.openxmlformats.org/officeDocument/2006/math">
                              <m:r>
                                <a:rPr lang="ru-RU" sz="1600" smtClean="0"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</m:oMath>
                          </a14:m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К)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J/(</a:t>
                          </a:r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mol</a:t>
                          </a:r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600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 К)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550889"/>
                      </a:ext>
                    </a:extLst>
                  </a:tr>
                  <a:tr h="884523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Объемная теплоемкость газов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>
                              <a:latin typeface="Palatino Linotype" panose="02040502050505030304" pitchFamily="18" charset="0"/>
                            </a:rPr>
                            <a:t>Джоуль на кубический метр-кельвин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Дж/(м³</a:t>
                          </a:r>
                          <a14:m>
                            <m:oMath xmlns:m="http://schemas.openxmlformats.org/officeDocument/2006/math">
                              <m:r>
                                <a:rPr lang="ru-RU" sz="1600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К)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J/(m³ · К)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16906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A01404EF-F538-456B-A6FA-3356CB3565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0493870"/>
                  </p:ext>
                </p:extLst>
              </p:nvPr>
            </p:nvGraphicFramePr>
            <p:xfrm>
              <a:off x="430636" y="306486"/>
              <a:ext cx="11618489" cy="567568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251442">
                      <a:extLst>
                        <a:ext uri="{9D8B030D-6E8A-4147-A177-3AD203B41FA5}">
                          <a16:colId xmlns:a16="http://schemas.microsoft.com/office/drawing/2014/main" val="3974280657"/>
                        </a:ext>
                      </a:extLst>
                    </a:gridCol>
                    <a:gridCol w="2229293">
                      <a:extLst>
                        <a:ext uri="{9D8B030D-6E8A-4147-A177-3AD203B41FA5}">
                          <a16:colId xmlns:a16="http://schemas.microsoft.com/office/drawing/2014/main" val="2256922643"/>
                        </a:ext>
                      </a:extLst>
                    </a:gridCol>
                    <a:gridCol w="1765240">
                      <a:extLst>
                        <a:ext uri="{9D8B030D-6E8A-4147-A177-3AD203B41FA5}">
                          <a16:colId xmlns:a16="http://schemas.microsoft.com/office/drawing/2014/main" val="2556385642"/>
                        </a:ext>
                      </a:extLst>
                    </a:gridCol>
                    <a:gridCol w="1372514">
                      <a:extLst>
                        <a:ext uri="{9D8B030D-6E8A-4147-A177-3AD203B41FA5}">
                          <a16:colId xmlns:a16="http://schemas.microsoft.com/office/drawing/2014/main" val="3035068883"/>
                        </a:ext>
                      </a:extLst>
                    </a:gridCol>
                  </a:tblGrid>
                  <a:tr h="358723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7910535"/>
                      </a:ext>
                    </a:extLst>
                  </a:tr>
                  <a:tr h="619166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5112131"/>
                      </a:ext>
                    </a:extLst>
                  </a:tr>
                  <a:tr h="358723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kk-KZ" sz="1600" kern="1200" dirty="0">
                              <a:latin typeface="Palatino Linotype" panose="02040502050505030304" pitchFamily="18" charset="0"/>
                            </a:rPr>
                            <a:t>Теплота и теплотехника</a:t>
                          </a:r>
                          <a:endParaRPr lang="ru-RU" sz="1600" b="1" i="1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390986"/>
                      </a:ext>
                    </a:extLst>
                  </a:tr>
                  <a:tr h="358723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Температурный градиент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>
                              <a:latin typeface="Palatino Linotype" panose="02040502050505030304" pitchFamily="18" charset="0"/>
                            </a:rPr>
                            <a:t>Кельвин на метр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К/м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K/m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5389675"/>
                      </a:ext>
                    </a:extLst>
                  </a:tr>
                  <a:tr h="884523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Удельное количество теплоты, удельный термодинамический потенциал, удельная теплота фазового превращения, удельная теплота химической реакции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>
                              <a:latin typeface="Palatino Linotype" panose="02040502050505030304" pitchFamily="18" charset="0"/>
                            </a:rPr>
                            <a:t>Джоуль на килограмм 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Дж/кг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J/kg 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0747049"/>
                      </a:ext>
                    </a:extLst>
                  </a:tr>
                  <a:tr h="619166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Молярная внутренняя энергия, молярная энтальпия, химический потенциал, химическое сродство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>
                              <a:latin typeface="Palatino Linotype" panose="02040502050505030304" pitchFamily="18" charset="0"/>
                            </a:rPr>
                            <a:t>Джоуль на моль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>
                              <a:latin typeface="Palatino Linotype" panose="02040502050505030304" pitchFamily="18" charset="0"/>
                            </a:rPr>
                            <a:t>Дж/моль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J/mol 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7930778"/>
                      </a:ext>
                    </a:extLst>
                  </a:tr>
                  <a:tr h="353809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Энтропия системы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>
                              <a:latin typeface="Palatino Linotype" panose="02040502050505030304" pitchFamily="18" charset="0"/>
                            </a:rPr>
                            <a:t>Джоуль на кельвин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>
                              <a:latin typeface="Palatino Linotype" panose="02040502050505030304" pitchFamily="18" charset="0"/>
                            </a:rPr>
                            <a:t>Дж/</a:t>
                          </a:r>
                          <a:r>
                            <a:rPr lang="en-US" sz="1600">
                              <a:latin typeface="Palatino Linotype" panose="02040502050505030304" pitchFamily="18" charset="0"/>
                            </a:rPr>
                            <a:t>K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J/K 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6586642"/>
                      </a:ext>
                    </a:extLst>
                  </a:tr>
                  <a:tr h="619166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Удельная теплоемкость, удельная энтропия, массовая теплоемкость газов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Джоуль на килограмм-кельвин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80345" t="-574510" r="-78966" b="-24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748000" t="-574510" r="-1778" b="-24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1968250"/>
                      </a:ext>
                    </a:extLst>
                  </a:tr>
                  <a:tr h="619166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Молярная теплоемкость, молярная энтропия, газовая постоянная (универсальная)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>
                              <a:latin typeface="Palatino Linotype" panose="02040502050505030304" pitchFamily="18" charset="0"/>
                            </a:rPr>
                            <a:t>Джоуль на моль-кельвин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80345" t="-674510" r="-78966" b="-14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748000" t="-674510" r="-1778" b="-14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4550889"/>
                      </a:ext>
                    </a:extLst>
                  </a:tr>
                  <a:tr h="884523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Объемная теплоемкость газов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>
                              <a:latin typeface="Palatino Linotype" panose="02040502050505030304" pitchFamily="18" charset="0"/>
                            </a:rPr>
                            <a:t>Джоуль на кубический метр-кельвин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80345" t="-544828" r="-78966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J/(m³ · К)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16906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20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9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81232B7C-C7E1-43F6-9B78-689D55AF48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7862015"/>
                  </p:ext>
                </p:extLst>
              </p:nvPr>
            </p:nvGraphicFramePr>
            <p:xfrm>
              <a:off x="508000" y="226060"/>
              <a:ext cx="11315699" cy="58572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974359">
                      <a:extLst>
                        <a:ext uri="{9D8B030D-6E8A-4147-A177-3AD203B41FA5}">
                          <a16:colId xmlns:a16="http://schemas.microsoft.com/office/drawing/2014/main" val="713963624"/>
                        </a:ext>
                      </a:extLst>
                    </a:gridCol>
                    <a:gridCol w="3094528">
                      <a:extLst>
                        <a:ext uri="{9D8B030D-6E8A-4147-A177-3AD203B41FA5}">
                          <a16:colId xmlns:a16="http://schemas.microsoft.com/office/drawing/2014/main" val="1469188169"/>
                        </a:ext>
                      </a:extLst>
                    </a:gridCol>
                    <a:gridCol w="2054909">
                      <a:extLst>
                        <a:ext uri="{9D8B030D-6E8A-4147-A177-3AD203B41FA5}">
                          <a16:colId xmlns:a16="http://schemas.microsoft.com/office/drawing/2014/main" val="1974977663"/>
                        </a:ext>
                      </a:extLst>
                    </a:gridCol>
                    <a:gridCol w="2191903">
                      <a:extLst>
                        <a:ext uri="{9D8B030D-6E8A-4147-A177-3AD203B41FA5}">
                          <a16:colId xmlns:a16="http://schemas.microsoft.com/office/drawing/2014/main" val="3006745417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419438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77295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Тепловой поток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767979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Тепловой поток на единицу длины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метр</a:t>
                          </a: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W/m 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17647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Поверхностная плотность теплового потока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квадратный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Вт/м²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9240535"/>
                      </a:ext>
                    </a:extLst>
                  </a:tr>
                  <a:tr h="448734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Объемная плотность теплового потока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кубический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³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³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809099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Коэффициент теплообмена (теплоотдачи), коэффициент теплопередачи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квадратный метр-кельвин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Вт/(м²</a:t>
                          </a:r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 К 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W/(m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²</a:t>
                          </a:r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K)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9404312"/>
                      </a:ext>
                    </a:extLst>
                  </a:tr>
                  <a:tr h="27305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Тепловое сопротивление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Квадратный метр-кельвин на ватт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м²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 ·К/Вт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m²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K/W 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362270"/>
                      </a:ext>
                    </a:extLst>
                  </a:tr>
                  <a:tr h="1803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Тепловое удельное сопротивление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Метр-кельвин на ватт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м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·К/Вт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K/W 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034731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Теплопроводность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метр-кельвин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Вт/(м </a:t>
                          </a:r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 К)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W/(m 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kk-KZ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K)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821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81232B7C-C7E1-43F6-9B78-689D55AF48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7862015"/>
                  </p:ext>
                </p:extLst>
              </p:nvPr>
            </p:nvGraphicFramePr>
            <p:xfrm>
              <a:off x="508000" y="226060"/>
              <a:ext cx="11315699" cy="58572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974359">
                      <a:extLst>
                        <a:ext uri="{9D8B030D-6E8A-4147-A177-3AD203B41FA5}">
                          <a16:colId xmlns:a16="http://schemas.microsoft.com/office/drawing/2014/main" val="713963624"/>
                        </a:ext>
                      </a:extLst>
                    </a:gridCol>
                    <a:gridCol w="3094528">
                      <a:extLst>
                        <a:ext uri="{9D8B030D-6E8A-4147-A177-3AD203B41FA5}">
                          <a16:colId xmlns:a16="http://schemas.microsoft.com/office/drawing/2014/main" val="1469188169"/>
                        </a:ext>
                      </a:extLst>
                    </a:gridCol>
                    <a:gridCol w="2054909">
                      <a:extLst>
                        <a:ext uri="{9D8B030D-6E8A-4147-A177-3AD203B41FA5}">
                          <a16:colId xmlns:a16="http://schemas.microsoft.com/office/drawing/2014/main" val="1974977663"/>
                        </a:ext>
                      </a:extLst>
                    </a:gridCol>
                    <a:gridCol w="2191903">
                      <a:extLst>
                        <a:ext uri="{9D8B030D-6E8A-4147-A177-3AD203B41FA5}">
                          <a16:colId xmlns:a16="http://schemas.microsoft.com/office/drawing/2014/main" val="3006745417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419438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772950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Тепловой поток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76797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Тепловой поток на единицу длины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метр</a:t>
                          </a: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W/m 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176471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Поверхностная плотность теплового потока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квадратный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Вт/м²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924053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Объемная плотность теплового потока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кубический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³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³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809099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Коэффициент теплообмена (теплоотдачи), коэффициент теплопередачи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квадратный метр-кельвин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44510" t="-394000" r="-108012" b="-16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16111" t="-394000" r="-1111" b="-16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940431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Тепловое сопротивление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Квадратный метр-кельвин на ватт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м²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 ·К/Вт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16111" t="-705714" r="-1111" b="-12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3622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Тепловое удельное сопротивление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Метр-кельвин на ватт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м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·К/Вт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16111" t="-1410000" r="-1111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034731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Теплопроводность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метр-кельвин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44510" t="-1510000" r="-108012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16111" t="-1510000" r="-1111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682189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86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</TotalTime>
  <Words>908</Words>
  <Application>Microsoft Office PowerPoint</Application>
  <PresentationFormat>Широкоэкранный</PresentationFormat>
  <Paragraphs>294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Cambria Math</vt:lpstr>
      <vt:lpstr>Palatino Linotype</vt:lpstr>
      <vt:lpstr>Times New Roman</vt:lpstr>
      <vt:lpstr>Ретро</vt:lpstr>
      <vt:lpstr>Дисциплина «Метрологическое обеспечение измерении»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аспекты развития метрологии</dc:title>
  <dc:creator>Darkhan Yerezhep</dc:creator>
  <cp:lastModifiedBy>Darkhan Yerezhep</cp:lastModifiedBy>
  <cp:revision>14</cp:revision>
  <dcterms:created xsi:type="dcterms:W3CDTF">2023-10-17T14:13:00Z</dcterms:created>
  <dcterms:modified xsi:type="dcterms:W3CDTF">2023-10-23T22:56:23Z</dcterms:modified>
</cp:coreProperties>
</file>