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>
                <a:solidFill>
                  <a:srgbClr val="002060"/>
                </a:solidFill>
                <a:latin typeface="Palatino Linotype" panose="02040502050505030304" pitchFamily="18" charset="0"/>
              </a:rPr>
              <a:t>«Метрологическое обеспечение измерении»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3.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Важнейшие производные единицы СИ (Электричество и электротехника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, Акустика, Оптика)</a:t>
            </a:r>
            <a:endParaRPr lang="ru-RU" sz="24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C405B8-A49C-438E-8F3C-E5D79B8A8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78865"/>
              </p:ext>
            </p:extLst>
          </p:nvPr>
        </p:nvGraphicFramePr>
        <p:xfrm>
          <a:off x="439583" y="402058"/>
          <a:ext cx="11319029" cy="55368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2074">
                  <a:extLst>
                    <a:ext uri="{9D8B030D-6E8A-4147-A177-3AD203B41FA5}">
                      <a16:colId xmlns:a16="http://schemas.microsoft.com/office/drawing/2014/main" val="713963624"/>
                    </a:ext>
                  </a:extLst>
                </a:gridCol>
                <a:gridCol w="2931297">
                  <a:extLst>
                    <a:ext uri="{9D8B030D-6E8A-4147-A177-3AD203B41FA5}">
                      <a16:colId xmlns:a16="http://schemas.microsoft.com/office/drawing/2014/main" val="1469188169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1974977663"/>
                    </a:ext>
                  </a:extLst>
                </a:gridCol>
                <a:gridCol w="1944209">
                  <a:extLst>
                    <a:ext uri="{9D8B030D-6E8A-4147-A177-3AD203B41FA5}">
                      <a16:colId xmlns:a16="http://schemas.microsoft.com/office/drawing/2014/main" val="3006745417"/>
                    </a:ext>
                  </a:extLst>
                </a:gridCol>
              </a:tblGrid>
              <a:tr h="34738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Величина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Единица измерения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Обозначение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19438"/>
                  </a:ext>
                </a:extLst>
              </a:tr>
              <a:tr h="4707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международное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29509"/>
                  </a:ext>
                </a:extLst>
              </a:tr>
              <a:tr h="69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Яркость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Кандела на квадратный метр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/>
                        <a:t>Кд/</a:t>
                      </a:r>
                      <a:r>
                        <a:rPr lang="ru-RU" dirty="0"/>
                        <a:t>м²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cd/m²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767979"/>
                  </a:ext>
                </a:extLst>
              </a:tr>
              <a:tr h="60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Световая экспозиция (количество освещения)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Люкс-секунда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лк</a:t>
                      </a:r>
                      <a:r>
                        <a:rPr lang="ru-RU" dirty="0"/>
                        <a:t> ∙ с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lx</a:t>
                      </a:r>
                      <a:r>
                        <a:rPr lang="ru-RU" dirty="0"/>
                        <a:t> ∙</a:t>
                      </a:r>
                      <a:r>
                        <a:rPr lang="en-US" dirty="0"/>
                        <a:t>s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764718"/>
                  </a:ext>
                </a:extLst>
              </a:tr>
              <a:tr h="607931">
                <a:tc>
                  <a:txBody>
                    <a:bodyPr/>
                    <a:lstStyle/>
                    <a:p>
                      <a:r>
                        <a:rPr lang="ru-RU" dirty="0"/>
                        <a:t>Освечивание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Кандела-секунда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кд∙с</a:t>
                      </a:r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kd∙s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240535"/>
                  </a:ext>
                </a:extLst>
              </a:tr>
              <a:tr h="607931">
                <a:tc>
                  <a:txBody>
                    <a:bodyPr/>
                    <a:lstStyle/>
                    <a:p>
                      <a:r>
                        <a:rPr lang="ru-RU" dirty="0"/>
                        <a:t>Световая эффективность излучения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Люмен на ватт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лм/Вт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lm</a:t>
                      </a:r>
                      <a:r>
                        <a:rPr lang="en-US" dirty="0"/>
                        <a:t>/W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90995"/>
                  </a:ext>
                </a:extLst>
              </a:tr>
              <a:tr h="347389">
                <a:tc>
                  <a:txBody>
                    <a:bodyPr/>
                    <a:lstStyle/>
                    <a:p>
                      <a:r>
                        <a:rPr lang="ru-RU" dirty="0"/>
                        <a:t>Фокусное расстояние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Метр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/>
                        <a:t>м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4312"/>
                  </a:ext>
                </a:extLst>
              </a:tr>
              <a:tr h="868472">
                <a:tc>
                  <a:txBody>
                    <a:bodyPr/>
                    <a:lstStyle/>
                    <a:p>
                      <a:r>
                        <a:rPr lang="ru-RU" dirty="0"/>
                        <a:t>Оптическая сила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Метр в минус первой степени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dirty="0"/>
                    </a:p>
                    <a:p>
                      <a:pPr algn="ctr"/>
                      <a:r>
                        <a:rPr lang="ru-RU" dirty="0"/>
                        <a:t>м</a:t>
                      </a:r>
                      <a:r>
                        <a:rPr lang="he-IL" dirty="0"/>
                        <a:t>־</a:t>
                      </a:r>
                      <a:r>
                        <a:rPr lang="en-US" dirty="0"/>
                        <a:t> ¹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dirty="0"/>
                    </a:p>
                    <a:p>
                      <a:pPr algn="ctr"/>
                      <a:r>
                        <a:rPr lang="en-US" dirty="0"/>
                        <a:t>m</a:t>
                      </a:r>
                      <a:r>
                        <a:rPr lang="he-IL" dirty="0"/>
                        <a:t>־</a:t>
                      </a:r>
                      <a:r>
                        <a:rPr lang="en-US" dirty="0"/>
                        <a:t> ¹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73900"/>
                  </a:ext>
                </a:extLst>
              </a:tr>
              <a:tr h="868472">
                <a:tc>
                  <a:txBody>
                    <a:bodyPr/>
                    <a:lstStyle/>
                    <a:p>
                      <a:r>
                        <a:rPr lang="ru-RU" dirty="0"/>
                        <a:t>Постоянная Стефана Больцмана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Вате на квадратный метр-кельвин в четвертой степени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Вт/(м²- К⁴)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W/(m²-K⁴)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46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42" y="1837974"/>
            <a:ext cx="5802630" cy="448662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«Электротехника и электроника» – одна из важнейших дисциплин инженерного цикла. Электротехника - это область науки и техники, изучающая электрические и магнитные явления и их использование в практических целях. Электроника изучает характер взаимодействия электронов с электромагнитными полями и методы создания электронных приборов и устройств для преобразования электромагнитной энергии. Без электроники невозможно построение современных устройств в любой области техники. Именно развитием электрической техники и электронных технологий обусловлен современный прогресс.</a:t>
            </a:r>
            <a:endParaRPr lang="ru-RU" b="1" dirty="0"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257" y="597388"/>
            <a:ext cx="6736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Электротехника и электроника</a:t>
            </a:r>
          </a:p>
        </p:txBody>
      </p:sp>
      <p:pic>
        <p:nvPicPr>
          <p:cNvPr id="1026" name="Picture 2" descr="What Is Electrical Engineering? | Live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41" y="1966311"/>
            <a:ext cx="4449889" cy="294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3316" y="773851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Основные единицы СИ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4B8E4F7C-42D6-42DD-851C-13CB87FB40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737600"/>
                  </p:ext>
                </p:extLst>
              </p:nvPr>
            </p:nvGraphicFramePr>
            <p:xfrm>
              <a:off x="399340" y="434824"/>
              <a:ext cx="11618489" cy="571476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251442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2229293">
                      <a:extLst>
                        <a:ext uri="{9D8B030D-6E8A-4147-A177-3AD203B41FA5}">
                          <a16:colId xmlns:a16="http://schemas.microsoft.com/office/drawing/2014/main" val="2256922643"/>
                        </a:ext>
                      </a:extLst>
                    </a:gridCol>
                    <a:gridCol w="1765240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72514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34862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610092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4862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kk-KZ" sz="1800" kern="1200" dirty="0">
                              <a:latin typeface="Palatino Linotype" panose="02040502050505030304" pitchFamily="18" charset="0"/>
                            </a:rPr>
                            <a:t>Электричество и электротехника</a:t>
                          </a:r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Плотность электрического тока (поверхностная)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A/m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49376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Линейная плотность электрического 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A/m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плотность электрического заряда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Кл/м³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C/m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45365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Линейная плотность электрического заряда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Кл/м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C/m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электрического заряда, </a:t>
                          </a:r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поляризованность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Кл/м²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C/m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53079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Электрический момент диполя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Кл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C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758278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Напряженность электрического поля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Вольт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V/m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4B8E4F7C-42D6-42DD-851C-13CB87FB40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737600"/>
                  </p:ext>
                </p:extLst>
              </p:nvPr>
            </p:nvGraphicFramePr>
            <p:xfrm>
              <a:off x="399340" y="434824"/>
              <a:ext cx="11618489" cy="571476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6251442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2229293">
                      <a:extLst>
                        <a:ext uri="{9D8B030D-6E8A-4147-A177-3AD203B41FA5}">
                          <a16:colId xmlns:a16="http://schemas.microsoft.com/office/drawing/2014/main" val="2256922643"/>
                        </a:ext>
                      </a:extLst>
                    </a:gridCol>
                    <a:gridCol w="1765240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72514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kk-KZ" sz="1800" kern="1200" dirty="0">
                              <a:latin typeface="Palatino Linotype" panose="02040502050505030304" pitchFamily="18" charset="0"/>
                            </a:rPr>
                            <a:t>Электричество и электротехника</a:t>
                          </a:r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Плотность электрического тока (поверхностная)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A/m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49376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Линейная плотность электрического 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A/m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плотность электрического заряда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Кл/м³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C/m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³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Линейная плотность электрического заряда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Кл/м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C/m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электрического заряда, </a:t>
                          </a:r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поляризованность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Кл/м²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C/m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53079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Электрический момент диполя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Кулон-метр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345" t="-830682" r="-78966" b="-143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48000" t="-830682" r="-1778" b="-14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758278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Напряженность электрического поля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Вольт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V/m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438E2315-1FE1-4F6C-9BFE-41B79AAE7A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841799"/>
                  </p:ext>
                </p:extLst>
              </p:nvPr>
            </p:nvGraphicFramePr>
            <p:xfrm>
              <a:off x="502448" y="209553"/>
              <a:ext cx="11319029" cy="591376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952074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2931297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1491449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1944209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2474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417913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7710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Абсолютная диэлектрическая проницаемость, электрическая постоянная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Фарад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Ф/м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F/m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5397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Удельное электрическое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Ом-метр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Ом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Ω·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539753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Удельная электрическая проводимость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Сименс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См/м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568296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Магнитодвижущая сила, разность магнитных потенциалов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324741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Напряженность магнитного поля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А/м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А/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77107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Абсолютная магнитная проницаемость, магнитная постоянная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Генри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Гн/м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H/m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573900"/>
                      </a:ext>
                    </a:extLst>
                  </a:tr>
                  <a:tr h="77107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Магнитный момент электрического тока, магнитный момент </a:t>
                          </a:r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диаполя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Ампер-квадратный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14:m>
                            <m:oMath xmlns:m="http://schemas.openxmlformats.org/officeDocument/2006/math"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м²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14:m>
                            <m:oMath xmlns:m="http://schemas.openxmlformats.org/officeDocument/2006/math"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²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4465484"/>
                      </a:ext>
                    </a:extLst>
                  </a:tr>
                  <a:tr h="324741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Магнитное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вебер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А/</a:t>
                          </a:r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Вб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A/Wb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3906327"/>
                      </a:ext>
                    </a:extLst>
                  </a:tr>
                  <a:tr h="324741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Магнитная проводимость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Вебер на ампер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Вб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/А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Wb/A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529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438E2315-1FE1-4F6C-9BFE-41B79AAE7A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841799"/>
                  </p:ext>
                </p:extLst>
              </p:nvPr>
            </p:nvGraphicFramePr>
            <p:xfrm>
              <a:off x="502448" y="209553"/>
              <a:ext cx="11319029" cy="591376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952074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2931297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1491449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1944209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417913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7710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Абсолютная диэлектрическая проницаемость, электрическая постоянная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Фарад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Ф/м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F/m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5397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Удельное электрическое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Ом-метр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8571" t="-292135" r="-131837" b="-721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Ω·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539753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Удельная электрическая проводимость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Сименс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См/м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Магнитодвижущая сила, разность магнитных потенциалов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Напряженность магнитного поля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А/м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А/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77107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Абсолютная магнитная проницаемость, магнитная постоянная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Генри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Гн/м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H/m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573900"/>
                      </a:ext>
                    </a:extLst>
                  </a:tr>
                  <a:tr h="77107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Магнитный момент электрического тока, магнитный момент </a:t>
                          </a:r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диаполя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Ампер-квадратный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8571" t="-574016" r="-131837" b="-106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2759" t="-574016" r="-1254" b="-106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44654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Магнитное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вебер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А/</a:t>
                          </a:r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Вб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A/Wb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39063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Магнитная проводимость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Вебер на ампер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Вб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/А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Wb/A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529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2725" y="773851"/>
            <a:ext cx="1957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dk1"/>
                </a:solidFill>
              </a:rPr>
              <a:t>Акустика</a:t>
            </a:r>
            <a:endParaRPr lang="ru-RU" sz="3200" b="1" i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8263" y="1842657"/>
            <a:ext cx="594717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Акустика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 — наука о звуке, трактуется как механика упругих волн.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Существование упругих волн вытекает из законов Ньютона.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Удар по концу длинного стержня — начальное возмущение.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Слой, прилегающий к торцу, сжимается. Возникшие силы упругости ускоряют следующий слой и деформируют его.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Упругие силы, возникшие при деформации второго слоя, остановит первый слой, а второй приобретает скорость.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Первый слой остановился и вернулся в недеформированное состояние, и второй начал двигаться и сжался.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The Importance Of Good Acoustics | vlr.eng.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79" y="1842657"/>
            <a:ext cx="4806192" cy="3204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BE141274-2C3A-4772-AAC3-D578EA6D8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040301"/>
                  </p:ext>
                </p:extLst>
              </p:nvPr>
            </p:nvGraphicFramePr>
            <p:xfrm>
              <a:off x="399341" y="434824"/>
              <a:ext cx="11386260" cy="566909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48673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4262550">
                      <a:extLst>
                        <a:ext uri="{9D8B030D-6E8A-4147-A177-3AD203B41FA5}">
                          <a16:colId xmlns:a16="http://schemas.microsoft.com/office/drawing/2014/main" val="1450760989"/>
                        </a:ext>
                      </a:extLst>
                    </a:gridCol>
                    <a:gridCol w="1729957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45080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34862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610092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4862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>
                              <a:latin typeface="Palatino Linotype" panose="02040502050505030304" pitchFamily="18" charset="0"/>
                            </a:rPr>
                            <a:t>Акустика</a:t>
                          </a:r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Колебательная скорость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m/s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49376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скорость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м³/с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m³/s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Звуковое давление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P</a:t>
                          </a: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45365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Акустическое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с/м³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Pa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s/m³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Удельное акустическое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Pa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s/m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265397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Механическое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Н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s/m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2653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Звуковая мощность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Вольт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2914"/>
                      </a:ext>
                    </a:extLst>
                  </a:tr>
                  <a:tr h="37913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Интенсивность звука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Ватт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oMath>
                          </a14:m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W/m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oMath>
                          </a14:m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  <a:tr h="37913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Плотность звуковой энергии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Дж/м³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J/m³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401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BE141274-2C3A-4772-AAC3-D578EA6D8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040301"/>
                  </p:ext>
                </p:extLst>
              </p:nvPr>
            </p:nvGraphicFramePr>
            <p:xfrm>
              <a:off x="399341" y="434824"/>
              <a:ext cx="11386260" cy="566909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048673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4262550">
                      <a:extLst>
                        <a:ext uri="{9D8B030D-6E8A-4147-A177-3AD203B41FA5}">
                          <a16:colId xmlns:a16="http://schemas.microsoft.com/office/drawing/2014/main" val="1450760989"/>
                        </a:ext>
                      </a:extLst>
                    </a:gridCol>
                    <a:gridCol w="1729957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45080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>
                              <a:latin typeface="Palatino Linotype" panose="02040502050505030304" pitchFamily="18" charset="0"/>
                            </a:rPr>
                            <a:t>Акустика</a:t>
                          </a:r>
                          <a:endParaRPr lang="ru-RU" b="1" i="1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Колебательная скорость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м/с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m/s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49376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скорость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Ампер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м³/с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m³/s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6100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Звуковое давление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P</a:t>
                          </a: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а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45365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Акустическое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634" t="-691892" r="-79225" b="-49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46154" t="-691892" r="-1810" b="-49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Удельное акустическое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634" t="-558095" r="-79225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46154" t="-558095" r="-1810" b="-24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Механическое сопротивление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Кулон-метр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634" t="-1151667" r="-79225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46154" t="-1151667" r="-181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Звуковая мощность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Вольт на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2914"/>
                      </a:ext>
                    </a:extLst>
                  </a:tr>
                  <a:tr h="37913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Интенсивность звука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>
                              <a:latin typeface="Palatino Linotype" panose="02040502050505030304" pitchFamily="18" charset="0"/>
                            </a:rPr>
                            <a:t>Ватт на квадратный метр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634" t="-1287302" r="-79225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46154" t="-1287302" r="-1810" b="-1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  <a:tr h="379139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Плотность звуковой энергии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Дж/м³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J/m³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401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2225" y="773851"/>
            <a:ext cx="1638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dk1"/>
                </a:solidFill>
              </a:rPr>
              <a:t>Оптика</a:t>
            </a:r>
            <a:endParaRPr lang="ru-RU" sz="3200" b="1" i="1" dirty="0"/>
          </a:p>
        </p:txBody>
      </p:sp>
      <p:pic>
        <p:nvPicPr>
          <p:cNvPr id="3074" name="Picture 2" descr="ФИЗИКА ЗА 5 МИНУТ - ОПТИКА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9" y="2099261"/>
            <a:ext cx="4896556" cy="275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416842" y="2099261"/>
            <a:ext cx="49890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4D5156"/>
                </a:solidFill>
                <a:latin typeface="Palatino Linotype" panose="02040502050505030304" pitchFamily="18" charset="0"/>
              </a:rPr>
              <a:t>О́птика</a:t>
            </a:r>
            <a:r>
              <a:rPr lang="ru-RU" sz="2000" dirty="0">
                <a:solidFill>
                  <a:srgbClr val="4D5156"/>
                </a:solidFill>
                <a:latin typeface="Palatino Linotype" panose="02040502050505030304" pitchFamily="18" charset="0"/>
              </a:rPr>
              <a:t> (от др.-греч. ὀπ</a:t>
            </a:r>
            <a:r>
              <a:rPr lang="ru-RU" sz="2000" dirty="0" err="1">
                <a:solidFill>
                  <a:srgbClr val="4D5156"/>
                </a:solidFill>
                <a:latin typeface="Palatino Linotype" panose="02040502050505030304" pitchFamily="18" charset="0"/>
              </a:rPr>
              <a:t>τική</a:t>
            </a:r>
            <a:r>
              <a:rPr lang="ru-RU" sz="2000" dirty="0">
                <a:solidFill>
                  <a:srgbClr val="4D5156"/>
                </a:solidFill>
                <a:latin typeface="Palatino Linotype" panose="02040502050505030304" pitchFamily="18" charset="0"/>
              </a:rPr>
              <a:t> «наука о зрительных восприятиях») — </a:t>
            </a:r>
            <a:r>
              <a:rPr lang="ru-RU" sz="2000" dirty="0">
                <a:solidFill>
                  <a:srgbClr val="040C28"/>
                </a:solidFill>
                <a:latin typeface="Palatino Linotype" panose="02040502050505030304" pitchFamily="18" charset="0"/>
              </a:rPr>
              <a:t>раздел физики, изучающий поведение и свойства света, в том числе его взаимодействие с веществом и создание инструментов, которые его используют или детектируют</a:t>
            </a:r>
            <a:r>
              <a:rPr lang="ru-RU" sz="2000" dirty="0">
                <a:solidFill>
                  <a:srgbClr val="4D5156"/>
                </a:solidFill>
                <a:latin typeface="Palatino Linotype" panose="02040502050505030304" pitchFamily="18" charset="0"/>
              </a:rPr>
              <a:t>. Оптика обычно описывает поведение видимого, ультрафиолетового и инфракрасного излучения.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F17FBDF2-2CC3-49DD-BABB-F15876EB76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381947"/>
                  </p:ext>
                </p:extLst>
              </p:nvPr>
            </p:nvGraphicFramePr>
            <p:xfrm>
              <a:off x="435217" y="169872"/>
              <a:ext cx="11386260" cy="6035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730598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3580625">
                      <a:extLst>
                        <a:ext uri="{9D8B030D-6E8A-4147-A177-3AD203B41FA5}">
                          <a16:colId xmlns:a16="http://schemas.microsoft.com/office/drawing/2014/main" val="310886140"/>
                        </a:ext>
                      </a:extLst>
                    </a:gridCol>
                    <a:gridCol w="1729957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45080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28353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496185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28353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>
                              <a:latin typeface="Palatino Linotype" panose="02040502050505030304" pitchFamily="18" charset="0"/>
                            </a:rPr>
                            <a:t>Оптика</a:t>
                          </a:r>
                          <a:endParaRPr lang="ru-RU" sz="1800" b="1" i="1" kern="1200" dirty="0">
                            <a:solidFill>
                              <a:schemeClr val="dk1"/>
                            </a:solidFill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36469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Энергия излучения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J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295157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Поток излучения (лучистый поток)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708836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потока излучения, энергетическая освещенность (облученность)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W/m2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708836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Энергетическая экспозиция (лучистая экспозиция, энергетическое количество освещения)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Дж/м2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J/m2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496185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Энергетическая сила света (сила излучения)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стерадиан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Вт/ср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</a:t>
                          </a:r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sr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28353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Световой поток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Люмен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lm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2835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Световая энергия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Люмен-секунда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лм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lm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∙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2914"/>
                      </a:ext>
                    </a:extLst>
                  </a:tr>
                  <a:tr h="28353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Освещенность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Люкс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лк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lx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  <a:tr h="28353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Светимость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Люмен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лм/м²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lm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/m²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401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F17FBDF2-2CC3-49DD-BABB-F15876EB76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381947"/>
                  </p:ext>
                </p:extLst>
              </p:nvPr>
            </p:nvGraphicFramePr>
            <p:xfrm>
              <a:off x="435217" y="169872"/>
              <a:ext cx="11386260" cy="60350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4730598">
                      <a:extLst>
                        <a:ext uri="{9D8B030D-6E8A-4147-A177-3AD203B41FA5}">
                          <a16:colId xmlns:a16="http://schemas.microsoft.com/office/drawing/2014/main" val="3974280657"/>
                        </a:ext>
                      </a:extLst>
                    </a:gridCol>
                    <a:gridCol w="3580625">
                      <a:extLst>
                        <a:ext uri="{9D8B030D-6E8A-4147-A177-3AD203B41FA5}">
                          <a16:colId xmlns:a16="http://schemas.microsoft.com/office/drawing/2014/main" val="310886140"/>
                        </a:ext>
                      </a:extLst>
                    </a:gridCol>
                    <a:gridCol w="1729957">
                      <a:extLst>
                        <a:ext uri="{9D8B030D-6E8A-4147-A177-3AD203B41FA5}">
                          <a16:colId xmlns:a16="http://schemas.microsoft.com/office/drawing/2014/main" val="2556385642"/>
                        </a:ext>
                      </a:extLst>
                    </a:gridCol>
                    <a:gridCol w="1345080">
                      <a:extLst>
                        <a:ext uri="{9D8B030D-6E8A-4147-A177-3AD203B41FA5}">
                          <a16:colId xmlns:a16="http://schemas.microsoft.com/office/drawing/2014/main" val="3035068883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91053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112131"/>
                      </a:ext>
                    </a:extLst>
                  </a:tr>
                  <a:tr h="36576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800" kern="1200" dirty="0">
                              <a:latin typeface="Palatino Linotype" panose="02040502050505030304" pitchFamily="18" charset="0"/>
                            </a:rPr>
                            <a:t>Оптика</a:t>
                          </a:r>
                          <a:endParaRPr lang="ru-RU" sz="1800" b="1" i="1" kern="1200" dirty="0">
                            <a:solidFill>
                              <a:schemeClr val="dk1"/>
                            </a:solidFill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3909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Энергия излучения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J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53896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Поток излучения (лучистый поток)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74704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потока излучения, энергетическая освещенность (облученность)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W/m2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93077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Энергетическая экспозиция (лучистая экспозиция, энергетическое количество освещения)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Джоуль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Дж/м2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J/m2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65866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Энергетическая сила света (сила излучения)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стерадиан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Вт/ср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</a:t>
                          </a:r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sr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9682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Световой поток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Люмен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lm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5508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Световая энергия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Люмен-секунда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80634" t="-1360000" r="-7922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lm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∙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s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29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Освещенность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Люкс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err="1">
                              <a:latin typeface="Palatino Linotype" panose="02040502050505030304" pitchFamily="18" charset="0"/>
                            </a:rPr>
                            <a:t>лк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lx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16906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Светимость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Люмен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лм/м²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latin typeface="Palatino Linotype" panose="02040502050505030304" pitchFamily="18" charset="0"/>
                            </a:rPr>
                            <a:t>lm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/m²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401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81232B7C-C7E1-43F6-9B78-689D55AF4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862015"/>
                  </p:ext>
                </p:extLst>
              </p:nvPr>
            </p:nvGraphicFramePr>
            <p:xfrm>
              <a:off x="508000" y="226060"/>
              <a:ext cx="11315699" cy="58572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974359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3094528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2054909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2191903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на единицу длины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W/m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448734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Коэффициент теплообмена (теплоотдачи), коэффициент теплопередачи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метр-кельвин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Вт/(м²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К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W/(m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²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K)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27305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Квадратный 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м²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m²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K/W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362270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удельное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K/W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034731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Теплопроводность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метр-кельвин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Вт/(м </a:t>
                          </a:r>
                          <a14:m>
                            <m:oMath xmlns:m="http://schemas.openxmlformats.org/officeDocument/2006/math">
                              <m:r>
                                <a:rPr lang="ru-RU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К)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W/(m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kk-KZ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K)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821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81232B7C-C7E1-43F6-9B78-689D55AF4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862015"/>
                  </p:ext>
                </p:extLst>
              </p:nvPr>
            </p:nvGraphicFramePr>
            <p:xfrm>
              <a:off x="508000" y="226060"/>
              <a:ext cx="11315699" cy="58572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974359">
                      <a:extLst>
                        <a:ext uri="{9D8B030D-6E8A-4147-A177-3AD203B41FA5}">
                          <a16:colId xmlns:a16="http://schemas.microsoft.com/office/drawing/2014/main" val="713963624"/>
                        </a:ext>
                      </a:extLst>
                    </a:gridCol>
                    <a:gridCol w="3094528">
                      <a:extLst>
                        <a:ext uri="{9D8B030D-6E8A-4147-A177-3AD203B41FA5}">
                          <a16:colId xmlns:a16="http://schemas.microsoft.com/office/drawing/2014/main" val="1469188169"/>
                        </a:ext>
                      </a:extLst>
                    </a:gridCol>
                    <a:gridCol w="2054909">
                      <a:extLst>
                        <a:ext uri="{9D8B030D-6E8A-4147-A177-3AD203B41FA5}">
                          <a16:colId xmlns:a16="http://schemas.microsoft.com/office/drawing/2014/main" val="1974977663"/>
                        </a:ext>
                      </a:extLst>
                    </a:gridCol>
                    <a:gridCol w="2191903">
                      <a:extLst>
                        <a:ext uri="{9D8B030D-6E8A-4147-A177-3AD203B41FA5}">
                          <a16:colId xmlns:a16="http://schemas.microsoft.com/office/drawing/2014/main" val="3006745417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Величина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Единица измерения 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419438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7295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679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Тепловой поток на единицу длины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</a:t>
                          </a:r>
                        </a:p>
                        <a:p>
                          <a:pPr algn="ctr"/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W/m 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17647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Поверхностная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Вт/м²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924053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Объемная плотность теплового потока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кубический метр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Вт/м</a:t>
                          </a:r>
                          <a:r>
                            <a:rPr lang="en-US" dirty="0"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lang="ru-RU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9099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Коэффициент теплообмена (теплоотдачи), коэффициент теплопередачи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квадратный метр-кельвин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44510" t="-394000" r="-108012" b="-16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394000" r="-1111" b="-16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940431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Квадратный 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м²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 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705714" r="-1111" b="-12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3622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Тепловое удельное сопротивление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Метр-кельвин на ватт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k-KZ" dirty="0">
                              <a:latin typeface="Palatino Linotype" panose="02040502050505030304" pitchFamily="18" charset="0"/>
                            </a:rPr>
                            <a:t>м</a:t>
                          </a:r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·К/Вт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1410000" r="-1111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034731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Теплопроводность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Palatino Linotype" panose="02040502050505030304" pitchFamily="18" charset="0"/>
                            </a:rPr>
                            <a:t>Ватт на метр-кельвин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44510" t="-1510000" r="-10801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16111" t="-1510000" r="-1111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68218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828</Words>
  <Application>Microsoft Office PowerPoint</Application>
  <PresentationFormat>Широкоэкранный</PresentationFormat>
  <Paragraphs>261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Palatino Linotype</vt:lpstr>
      <vt:lpstr>Tahoma</vt:lpstr>
      <vt:lpstr>Times New Roman</vt:lpstr>
      <vt:lpstr>Ретро</vt:lpstr>
      <vt:lpstr>Дисциплина «Метрологическое обеспечение измерении»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16</cp:revision>
  <dcterms:created xsi:type="dcterms:W3CDTF">2023-10-17T14:13:00Z</dcterms:created>
  <dcterms:modified xsi:type="dcterms:W3CDTF">2023-10-23T22:56:31Z</dcterms:modified>
</cp:coreProperties>
</file>