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8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6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8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41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0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0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8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7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E6523B-9C53-49FA-9406-AE4AF3779993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0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251" y="1727067"/>
            <a:ext cx="9144000" cy="1300163"/>
          </a:xfrm>
        </p:spPr>
        <p:txBody>
          <a:bodyPr>
            <a:noAutofit/>
          </a:bodyPr>
          <a:lstStyle/>
          <a:p>
            <a:pPr algn="ctr"/>
            <a:r>
              <a:rPr lang="ru-RU" sz="2800" cap="all" smtClean="0">
                <a:solidFill>
                  <a:srgbClr val="002060"/>
                </a:solidFill>
                <a:latin typeface="Palatino Linotype" panose="02040502050505030304" pitchFamily="18" charset="0"/>
              </a:rPr>
              <a:t>Дисциплина </a:t>
            </a:r>
            <a:r>
              <a:rPr lang="ru-RU" sz="2800" cap="all">
                <a:solidFill>
                  <a:srgbClr val="002060"/>
                </a:solidFill>
                <a:latin typeface="Palatino Linotype" panose="02040502050505030304" pitchFamily="18" charset="0"/>
              </a:rPr>
              <a:t>«Метрологическое обеспечение измерении»</a:t>
            </a:r>
            <a:endParaRPr lang="ru-RU" sz="28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5776" y="5019350"/>
            <a:ext cx="6424699" cy="495625"/>
          </a:xfrm>
        </p:spPr>
        <p:txBody>
          <a:bodyPr>
            <a:normAutofit/>
          </a:bodyPr>
          <a:lstStyle/>
          <a:p>
            <a:r>
              <a:rPr lang="ru-RU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753" t="57868" r="61514" b="32725"/>
          <a:stretch/>
        </p:blipFill>
        <p:spPr bwMode="auto">
          <a:xfrm>
            <a:off x="3969251" y="157786"/>
            <a:ext cx="4320000" cy="963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57251" y="3418084"/>
            <a:ext cx="9144000" cy="943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Лекция </a:t>
            </a:r>
            <a:r>
              <a:rPr lang="ru-RU" sz="24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4. </a:t>
            </a:r>
            <a: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Важнейшие производные единицы СИ (Молекулярная физика химия химическая </a:t>
            </a:r>
            <a:r>
              <a:rPr lang="ru-RU" sz="24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технология)</a:t>
            </a:r>
            <a:endParaRPr lang="ru-RU" sz="2400" cap="all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1251" y="112082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Институт Энергетики 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Машиностроения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Кафедра Стандартизации</a:t>
            </a:r>
            <a:r>
              <a:rPr lang="ru-RU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,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С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ертификации 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Метрологии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131177" y="5905829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142" y="2367468"/>
            <a:ext cx="6897189" cy="1450757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119499" y="5109758"/>
            <a:ext cx="6424699" cy="49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86099" y="5605383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727" y="2104674"/>
            <a:ext cx="5802630" cy="4486626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Palatino Linotype" panose="02040502050505030304" pitchFamily="18" charset="0"/>
              </a:rPr>
              <a:t>Молекулярная физика – это раздел физики, который изучает физические свойства тел на основе рассмотрения их молекулярного строения.</a:t>
            </a:r>
          </a:p>
          <a:p>
            <a:pPr algn="just"/>
            <a:r>
              <a:rPr lang="ru-RU" dirty="0" smtClean="0">
                <a:latin typeface="Palatino Linotype" panose="02040502050505030304" pitchFamily="18" charset="0"/>
              </a:rPr>
              <a:t>Задачи </a:t>
            </a:r>
            <a:r>
              <a:rPr lang="ru-RU" dirty="0">
                <a:latin typeface="Palatino Linotype" panose="02040502050505030304" pitchFamily="18" charset="0"/>
              </a:rPr>
              <a:t>молекулярной физики решаются методами статистической механики, термодинамики и физической кинетики, они связаны с изучением движения и взаимодействия частиц (атомов, молекул, ионов), составляющих физические тела. Круг вопросов, охватываемых молекулярной физикой, очень широк. </a:t>
            </a:r>
            <a:endParaRPr lang="ru-RU" b="1" dirty="0"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232" y="553849"/>
            <a:ext cx="11383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Молекулярная физика химия химическая технология</a:t>
            </a:r>
          </a:p>
        </p:txBody>
      </p:sp>
      <p:pic>
        <p:nvPicPr>
          <p:cNvPr id="1030" name="Picture 6" descr="Biology chemistry physics hi-res stock photography and images - Page 8 - 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3"/>
          <a:stretch/>
        </p:blipFill>
        <p:spPr bwMode="auto">
          <a:xfrm>
            <a:off x="6920128" y="2104674"/>
            <a:ext cx="4754816" cy="2699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386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3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3316" y="773851"/>
            <a:ext cx="5008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Основные единицы СИ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8344AA1-C931-4C54-B63B-23602D5A0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189118"/>
              </p:ext>
            </p:extLst>
          </p:nvPr>
        </p:nvGraphicFramePr>
        <p:xfrm>
          <a:off x="534237" y="172741"/>
          <a:ext cx="11386260" cy="59261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30598">
                  <a:extLst>
                    <a:ext uri="{9D8B030D-6E8A-4147-A177-3AD203B41FA5}">
                      <a16:colId xmlns:a16="http://schemas.microsoft.com/office/drawing/2014/main" val="3974280657"/>
                    </a:ext>
                  </a:extLst>
                </a:gridCol>
                <a:gridCol w="3580625">
                  <a:extLst>
                    <a:ext uri="{9D8B030D-6E8A-4147-A177-3AD203B41FA5}">
                      <a16:colId xmlns:a16="http://schemas.microsoft.com/office/drawing/2014/main" val="310886140"/>
                    </a:ext>
                  </a:extLst>
                </a:gridCol>
                <a:gridCol w="1729957">
                  <a:extLst>
                    <a:ext uri="{9D8B030D-6E8A-4147-A177-3AD203B41FA5}">
                      <a16:colId xmlns:a16="http://schemas.microsoft.com/office/drawing/2014/main" val="2556385642"/>
                    </a:ext>
                  </a:extLst>
                </a:gridCol>
                <a:gridCol w="1345080">
                  <a:extLst>
                    <a:ext uri="{9D8B030D-6E8A-4147-A177-3AD203B41FA5}">
                      <a16:colId xmlns:a16="http://schemas.microsoft.com/office/drawing/2014/main" val="3035068883"/>
                    </a:ext>
                  </a:extLst>
                </a:gridCol>
              </a:tblGrid>
              <a:tr h="290634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Величина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Единица измерения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Обозначение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910535"/>
                  </a:ext>
                </a:extLst>
              </a:tr>
              <a:tr h="5086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СНГ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международное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112131"/>
                  </a:ext>
                </a:extLst>
              </a:tr>
              <a:tr h="290634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latin typeface="Palatino Linotype" panose="02040502050505030304" pitchFamily="18" charset="0"/>
                        </a:rPr>
                        <a:t>Молекулярная физика химия химическая технология</a:t>
                      </a:r>
                      <a:endParaRPr lang="ru-RU" sz="1800" b="1" i="1" kern="1200" dirty="0">
                        <a:solidFill>
                          <a:schemeClr val="dk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390986"/>
                  </a:ext>
                </a:extLst>
              </a:tr>
              <a:tr h="508610">
                <a:tc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Концентрация (число частиц в единице объема)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Метр в минус третьей степени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м־³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ПГ3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389675"/>
                  </a:ext>
                </a:extLst>
              </a:tr>
              <a:tr h="392351">
                <a:tc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Газовая постоянная (удельная)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Джоуль на килограмм-кельвин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Дж/(</a:t>
                      </a:r>
                      <a:r>
                        <a:rPr lang="ru-RU" dirty="0" err="1">
                          <a:latin typeface="Palatino Linotype" panose="02040502050505030304" pitchFamily="18" charset="0"/>
                        </a:rPr>
                        <a:t>кг∙К</a:t>
                      </a:r>
                      <a:r>
                        <a:rPr lang="ru-RU" dirty="0">
                          <a:latin typeface="Palatino Linotype" panose="0204050205050503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 Linotype" panose="02040502050505030304" pitchFamily="18" charset="0"/>
                        </a:rPr>
                        <a:t>J/(</a:t>
                      </a:r>
                      <a:r>
                        <a:rPr lang="en-US" dirty="0" err="1">
                          <a:latin typeface="Palatino Linotype" panose="02040502050505030304" pitchFamily="18" charset="0"/>
                        </a:rPr>
                        <a:t>kg∙K</a:t>
                      </a:r>
                      <a:r>
                        <a:rPr lang="en-US" dirty="0">
                          <a:latin typeface="Palatino Linotype" panose="02040502050505030304" pitchFamily="18" charset="0"/>
                        </a:rPr>
                        <a:t>)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747049"/>
                  </a:ext>
                </a:extLst>
              </a:tr>
              <a:tr h="659891">
                <a:tc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Осмотическое давление, парциальное давление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Паскаль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930778"/>
                  </a:ext>
                </a:extLst>
              </a:tr>
              <a:tr h="360479">
                <a:tc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Проводимость электролита (удельная)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Сименс на метр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См/м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 Linotype" panose="02040502050505030304" pitchFamily="18" charset="0"/>
                        </a:rPr>
                        <a:t>S/m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586642"/>
                  </a:ext>
                </a:extLst>
              </a:tr>
              <a:tr h="484782">
                <a:tc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Поверхностное натяжение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Ньютон на метр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Н/м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alatino Linotype" panose="02040502050505030304" pitchFamily="18" charset="0"/>
                        </a:rPr>
                        <a:t>N/m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968250"/>
                  </a:ext>
                </a:extLst>
              </a:tr>
              <a:tr h="290634">
                <a:tc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Коэффициент диффузии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Квадратный метр на секунду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м²/с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 Linotype" panose="02040502050505030304" pitchFamily="18" charset="0"/>
                        </a:rPr>
                        <a:t>m²/s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550889"/>
                  </a:ext>
                </a:extLst>
              </a:tr>
              <a:tr h="508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Palatino Linotype" panose="02040502050505030304" pitchFamily="18" charset="0"/>
                        </a:rPr>
                        <a:t>Плотность потока жидкости, массовая скорость потока жидкости или газа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Килограмм на квадратный метр-секунду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Palatino Linotype" panose="02040502050505030304" pitchFamily="18" charset="0"/>
                        </a:rPr>
                        <a:t>кг/(м²∙с)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alatino Linotype" panose="02040502050505030304" pitchFamily="18" charset="0"/>
                        </a:rPr>
                        <a:t>kg/(m²∙s)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914"/>
                  </a:ext>
                </a:extLst>
              </a:tr>
              <a:tr h="301265">
                <a:tc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Скорость осаждения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Метр в секунду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м/с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 Linotype" panose="02040502050505030304" pitchFamily="18" charset="0"/>
                        </a:rPr>
                        <a:t>m/s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690639"/>
                  </a:ext>
                </a:extLst>
              </a:tr>
              <a:tr h="508610">
                <a:tc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Насыпная масса материала (масса единицы объема)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Килограмм на кубический метр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кг/м³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 Linotype" panose="02040502050505030304" pitchFamily="18" charset="0"/>
                        </a:rPr>
                        <a:t>kg/m³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401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7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4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434A263-9538-4D1F-82EA-051A4D71B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055935"/>
              </p:ext>
            </p:extLst>
          </p:nvPr>
        </p:nvGraphicFramePr>
        <p:xfrm>
          <a:off x="502448" y="1091869"/>
          <a:ext cx="11319029" cy="48645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97612">
                  <a:extLst>
                    <a:ext uri="{9D8B030D-6E8A-4147-A177-3AD203B41FA5}">
                      <a16:colId xmlns:a16="http://schemas.microsoft.com/office/drawing/2014/main" val="713963624"/>
                    </a:ext>
                  </a:extLst>
                </a:gridCol>
                <a:gridCol w="3904342">
                  <a:extLst>
                    <a:ext uri="{9D8B030D-6E8A-4147-A177-3AD203B41FA5}">
                      <a16:colId xmlns:a16="http://schemas.microsoft.com/office/drawing/2014/main" val="1469188169"/>
                    </a:ext>
                  </a:extLst>
                </a:gridCol>
                <a:gridCol w="2072866">
                  <a:extLst>
                    <a:ext uri="{9D8B030D-6E8A-4147-A177-3AD203B41FA5}">
                      <a16:colId xmlns:a16="http://schemas.microsoft.com/office/drawing/2014/main" val="1974977663"/>
                    </a:ext>
                  </a:extLst>
                </a:gridCol>
                <a:gridCol w="1944209">
                  <a:extLst>
                    <a:ext uri="{9D8B030D-6E8A-4147-A177-3AD203B41FA5}">
                      <a16:colId xmlns:a16="http://schemas.microsoft.com/office/drawing/2014/main" val="3006745417"/>
                    </a:ext>
                  </a:extLst>
                </a:gridCol>
              </a:tblGrid>
              <a:tr h="347389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Величина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Palatino Linotype" panose="02040502050505030304" pitchFamily="18" charset="0"/>
                        </a:rPr>
                        <a:t>Единица измерения </a:t>
                      </a:r>
                    </a:p>
                    <a:p>
                      <a:pPr algn="ctr"/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Обозначение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419438"/>
                  </a:ext>
                </a:extLst>
              </a:tr>
              <a:tr h="4707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Palatino Linotype" panose="02040502050505030304" pitchFamily="18" charset="0"/>
                        </a:rPr>
                        <a:t>СНГ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Palatino Linotype" panose="02040502050505030304" pitchFamily="18" charset="0"/>
                        </a:rPr>
                        <a:t>международное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729509"/>
                  </a:ext>
                </a:extLst>
              </a:tr>
              <a:tr h="695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Palatino Linotype" panose="02040502050505030304" pitchFamily="18" charset="0"/>
                        </a:rPr>
                        <a:t>Удельная поверхность материала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Квадратный метр на килограмм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Palatino Linotype" panose="02040502050505030304" pitchFamily="18" charset="0"/>
                        </a:rPr>
                        <a:t>м²/кг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alatino Linotype" panose="02040502050505030304" pitchFamily="18" charset="0"/>
                        </a:rPr>
                        <a:t>m²/kg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767979"/>
                  </a:ext>
                </a:extLst>
              </a:tr>
              <a:tr h="607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Palatino Linotype" panose="02040502050505030304" pitchFamily="18" charset="0"/>
                        </a:rPr>
                        <a:t>Молярная масса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Килограмм на моль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>
                          <a:latin typeface="Palatino Linotype" panose="02040502050505030304" pitchFamily="18" charset="0"/>
                        </a:rPr>
                        <a:t>кг/моль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 Linotype" panose="02040502050505030304" pitchFamily="18" charset="0"/>
                        </a:rPr>
                        <a:t>kg/mol 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764718"/>
                  </a:ext>
                </a:extLst>
              </a:tr>
              <a:tr h="607931">
                <a:tc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Молярный объем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Кубический метр на моль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Palatino Linotype" panose="02040502050505030304" pitchFamily="18" charset="0"/>
                        </a:rPr>
                        <a:t>м³/моль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alatino Linotype" panose="02040502050505030304" pitchFamily="18" charset="0"/>
                        </a:rPr>
                        <a:t>m³/mol 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240535"/>
                  </a:ext>
                </a:extLst>
              </a:tr>
              <a:tr h="607931">
                <a:tc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Молярная концентрация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Моль на кубический метр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Palatino Linotype" panose="02040502050505030304" pitchFamily="18" charset="0"/>
                        </a:rPr>
                        <a:t>моль/м³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alatino Linotype" panose="02040502050505030304" pitchFamily="18" charset="0"/>
                        </a:rPr>
                        <a:t>mol/m³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090995"/>
                  </a:ext>
                </a:extLst>
              </a:tr>
              <a:tr h="347389">
                <a:tc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Скорость химической реакции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Моль на кубический метр-секунду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Palatino Linotype" panose="02040502050505030304" pitchFamily="18" charset="0"/>
                        </a:rPr>
                        <a:t>моль/(м³∙с)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Palatino Linotype" panose="02040502050505030304" pitchFamily="18" charset="0"/>
                        </a:rPr>
                        <a:t>mol/</a:t>
                      </a:r>
                      <a:r>
                        <a:rPr lang="ru-RU" dirty="0">
                          <a:latin typeface="Palatino Linotype" panose="02040502050505030304" pitchFamily="18" charset="0"/>
                        </a:rPr>
                        <a:t>(</a:t>
                      </a:r>
                      <a:r>
                        <a:rPr lang="en-US" dirty="0">
                          <a:latin typeface="Palatino Linotype" panose="02040502050505030304" pitchFamily="18" charset="0"/>
                        </a:rPr>
                        <a:t>m³∙</a:t>
                      </a:r>
                      <a:r>
                        <a:rPr lang="ru-RU" dirty="0">
                          <a:latin typeface="Palatino Linotype" panose="02040502050505030304" pitchFamily="18" charset="0"/>
                        </a:rPr>
                        <a:t>с)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404312"/>
                  </a:ext>
                </a:extLst>
              </a:tr>
              <a:tr h="868472">
                <a:tc>
                  <a:txBody>
                    <a:bodyPr/>
                    <a:lstStyle/>
                    <a:p>
                      <a:r>
                        <a:rPr lang="ru-RU" dirty="0">
                          <a:latin typeface="Palatino Linotype" panose="02040502050505030304" pitchFamily="18" charset="0"/>
                        </a:rPr>
                        <a:t>Удельная адсорбция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Моль на килограмм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alatino Linotype" panose="02040502050505030304" pitchFamily="18" charset="0"/>
                        </a:rPr>
                        <a:t>моль/кг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 Linotype" panose="02040502050505030304" pitchFamily="18" charset="0"/>
                        </a:rPr>
                        <a:t>mol/kg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573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4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5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83837" y="789893"/>
            <a:ext cx="5549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chemeClr val="dk1"/>
                </a:solidFill>
              </a:rPr>
              <a:t>Кратные и дольные единицы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50407" y="2499860"/>
            <a:ext cx="594717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ru-RU" sz="2000" b="1" dirty="0">
                <a:latin typeface="Palatino Linotype" panose="02040502050505030304" pitchFamily="18" charset="0"/>
              </a:rPr>
              <a:t>Кратные единицы</a:t>
            </a:r>
            <a:r>
              <a:rPr lang="ru-RU" sz="2000" dirty="0">
                <a:latin typeface="Palatino Linotype" panose="02040502050505030304" pitchFamily="18" charset="0"/>
              </a:rPr>
              <a:t> - единицы, которые в целое число раз превышают основную единицу измерения некоторой физической величины</a:t>
            </a:r>
            <a:r>
              <a:rPr lang="ru-RU" sz="2000" dirty="0" smtClean="0">
                <a:latin typeface="Palatino Linotype" panose="02040502050505030304" pitchFamily="18" charset="0"/>
              </a:rPr>
              <a:t>.</a:t>
            </a:r>
          </a:p>
          <a:p>
            <a:pPr lvl="0" algn="just" defTabSz="914400"/>
            <a:endParaRPr lang="ru-RU" sz="2000" dirty="0">
              <a:latin typeface="Palatino Linotype" panose="02040502050505030304" pitchFamily="18" charset="0"/>
            </a:endParaRPr>
          </a:p>
          <a:p>
            <a:pPr lvl="0" algn="just" defTabSz="914400"/>
            <a:r>
              <a:rPr lang="ru-RU" sz="2000" b="1" dirty="0">
                <a:latin typeface="Palatino Linotype" panose="02040502050505030304" pitchFamily="18" charset="0"/>
              </a:rPr>
              <a:t>Дольные единицы</a:t>
            </a:r>
            <a:r>
              <a:rPr lang="ru-RU" sz="2000" dirty="0">
                <a:latin typeface="Palatino Linotype" panose="02040502050505030304" pitchFamily="18" charset="0"/>
              </a:rPr>
              <a:t> составляют определённую долю (часть) от установленной единицы измерения некоторой величины.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lvl="0" algn="just" defTabSz="914400"/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I Units | N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2801600"/>
            <a:ext cx="3600000" cy="556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I Units | NIS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7" b="3892"/>
          <a:stretch/>
        </p:blipFill>
        <p:spPr bwMode="auto">
          <a:xfrm>
            <a:off x="8199120" y="1729741"/>
            <a:ext cx="3252934" cy="4392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6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6780" y="226320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1D2126"/>
                </a:solidFill>
                <a:latin typeface="Palatino Linotype" panose="02040502050505030304" pitchFamily="18" charset="0"/>
              </a:rPr>
              <a:t>Приставку (и её обозначение) пишут слитно с наименованием и обозначением единицы, например килогерц (кГц), гектопаскаль (</a:t>
            </a:r>
            <a:r>
              <a:rPr lang="ru-RU" dirty="0" err="1">
                <a:solidFill>
                  <a:srgbClr val="1D2126"/>
                </a:solidFill>
                <a:latin typeface="Palatino Linotype" panose="02040502050505030304" pitchFamily="18" charset="0"/>
              </a:rPr>
              <a:t>гПа</a:t>
            </a:r>
            <a:r>
              <a:rPr lang="ru-RU" dirty="0">
                <a:solidFill>
                  <a:srgbClr val="1D2126"/>
                </a:solidFill>
                <a:latin typeface="Palatino Linotype" panose="02040502050505030304" pitchFamily="18" charset="0"/>
              </a:rPr>
              <a:t>). Присоединение подряд двух приставок и более не допускается (например, пикофарад, но не </a:t>
            </a:r>
            <a:r>
              <a:rPr lang="ru-RU" dirty="0" err="1">
                <a:solidFill>
                  <a:srgbClr val="1D2126"/>
                </a:solidFill>
                <a:latin typeface="Palatino Linotype" panose="02040502050505030304" pitchFamily="18" charset="0"/>
              </a:rPr>
              <a:t>микромикрофарад</a:t>
            </a:r>
            <a:r>
              <a:rPr lang="ru-RU" dirty="0">
                <a:solidFill>
                  <a:srgbClr val="1D2126"/>
                </a:solidFill>
                <a:latin typeface="Palatino Linotype" panose="02040502050505030304" pitchFamily="18" charset="0"/>
              </a:rPr>
              <a:t>). Поскольку наименование основной единицы массы СИ (SI) – </a:t>
            </a:r>
            <a:r>
              <a:rPr lang="ru-RU" dirty="0">
                <a:latin typeface="Palatino Linotype" panose="02040502050505030304" pitchFamily="18" charset="0"/>
              </a:rPr>
              <a:t>килограмм</a:t>
            </a:r>
            <a:r>
              <a:rPr lang="ru-RU" dirty="0">
                <a:solidFill>
                  <a:srgbClr val="1D2126"/>
                </a:solidFill>
                <a:latin typeface="Palatino Linotype" panose="02040502050505030304" pitchFamily="18" charset="0"/>
              </a:rPr>
              <a:t> – содержит приставку «кило», для образования кратных и дольных единиц массы приставки присоединяются к наименованию </a:t>
            </a:r>
            <a:r>
              <a:rPr lang="ru-RU" dirty="0">
                <a:latin typeface="Palatino Linotype" panose="02040502050505030304" pitchFamily="18" charset="0"/>
              </a:rPr>
              <a:t>грамм</a:t>
            </a:r>
            <a:r>
              <a:rPr lang="ru-RU" dirty="0">
                <a:solidFill>
                  <a:srgbClr val="1D2126"/>
                </a:solidFill>
                <a:latin typeface="Palatino Linotype" panose="02040502050505030304" pitchFamily="18" charset="0"/>
              </a:rPr>
              <a:t> (например, миллиграмм, но не </a:t>
            </a:r>
            <a:r>
              <a:rPr lang="ru-RU" dirty="0" err="1">
                <a:solidFill>
                  <a:srgbClr val="1D2126"/>
                </a:solidFill>
                <a:latin typeface="Palatino Linotype" panose="02040502050505030304" pitchFamily="18" charset="0"/>
              </a:rPr>
              <a:t>микрокилограмм</a:t>
            </a:r>
            <a:r>
              <a:rPr lang="ru-RU" dirty="0">
                <a:solidFill>
                  <a:srgbClr val="1D2126"/>
                </a:solidFill>
                <a:latin typeface="Palatino Linotype" panose="02040502050505030304" pitchFamily="18" charset="0"/>
              </a:rPr>
              <a:t>). </a:t>
            </a:r>
            <a:endParaRPr lang="ru-RU" dirty="0">
              <a:latin typeface="Palatino Linotype" panose="02040502050505030304" pitchFamily="18" charset="0"/>
            </a:endParaRPr>
          </a:p>
        </p:txBody>
      </p:sp>
      <p:pic>
        <p:nvPicPr>
          <p:cNvPr id="3076" name="Picture 4" descr="SI Units: Bridging the Gap Between Scientific Accuracy and Everyday  Applications - Dot &amp; Line Blo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0" r="14210"/>
          <a:stretch/>
        </p:blipFill>
        <p:spPr bwMode="auto">
          <a:xfrm>
            <a:off x="7622720" y="2305695"/>
            <a:ext cx="3971110" cy="3054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7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1141" y="773851"/>
            <a:ext cx="5580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err="1">
                <a:solidFill>
                  <a:schemeClr val="dk1"/>
                </a:solidFill>
              </a:rPr>
              <a:t>До́льные</a:t>
            </a:r>
            <a:r>
              <a:rPr lang="ru-RU" sz="3200" b="1" i="1" dirty="0">
                <a:solidFill>
                  <a:schemeClr val="dk1"/>
                </a:solidFill>
              </a:rPr>
              <a:t> и </a:t>
            </a:r>
            <a:r>
              <a:rPr lang="ru-RU" sz="3200" b="1" i="1" dirty="0" err="1">
                <a:solidFill>
                  <a:schemeClr val="dk1"/>
                </a:solidFill>
              </a:rPr>
              <a:t>кра́тные</a:t>
            </a:r>
            <a:r>
              <a:rPr lang="ru-RU" sz="3200" b="1" i="1" dirty="0">
                <a:solidFill>
                  <a:schemeClr val="dk1"/>
                </a:solidFill>
              </a:rPr>
              <a:t> </a:t>
            </a:r>
            <a:r>
              <a:rPr lang="ru-RU" sz="3200" b="1" i="1" dirty="0" err="1" smtClean="0">
                <a:solidFill>
                  <a:schemeClr val="dk1"/>
                </a:solidFill>
              </a:rPr>
              <a:t>едини́цы</a:t>
            </a:r>
            <a:endParaRPr lang="ru-RU" sz="32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16842" y="2007821"/>
            <a:ext cx="498909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4D5156"/>
                </a:solidFill>
                <a:latin typeface="Palatino Linotype" panose="02040502050505030304" pitchFamily="18" charset="0"/>
              </a:rPr>
              <a:t>Дольную единицу массы – грамм, составляющую 10–3 от единицы массы СИ (SI) – килограмма, применяют без присоединения приставки. Если единица образована как произведение или отношение единиц, приставку присоединяют к наименованию первой единицы, например </a:t>
            </a:r>
            <a:r>
              <a:rPr lang="ru-RU" sz="2000" dirty="0" err="1">
                <a:solidFill>
                  <a:srgbClr val="4D5156"/>
                </a:solidFill>
                <a:latin typeface="Palatino Linotype" panose="02040502050505030304" pitchFamily="18" charset="0"/>
              </a:rPr>
              <a:t>килопаскаль</a:t>
            </a:r>
            <a:r>
              <a:rPr lang="ru-RU" sz="2000" dirty="0">
                <a:solidFill>
                  <a:srgbClr val="4D5156"/>
                </a:solidFill>
                <a:latin typeface="Palatino Linotype" panose="02040502050505030304" pitchFamily="18" charset="0"/>
              </a:rPr>
              <a:t> – секунда на метр (но не паскаль-</a:t>
            </a:r>
            <a:r>
              <a:rPr lang="ru-RU" sz="2000" dirty="0" err="1">
                <a:solidFill>
                  <a:srgbClr val="4D5156"/>
                </a:solidFill>
                <a:latin typeface="Palatino Linotype" panose="02040502050505030304" pitchFamily="18" charset="0"/>
              </a:rPr>
              <a:t>килосекунда</a:t>
            </a:r>
            <a:r>
              <a:rPr lang="ru-RU" sz="2000" dirty="0">
                <a:solidFill>
                  <a:srgbClr val="4D5156"/>
                </a:solidFill>
                <a:latin typeface="Palatino Linotype" panose="02040502050505030304" pitchFamily="18" charset="0"/>
              </a:rPr>
              <a:t> на метр). Исключения допускаются лишь в обоснованных случаях, например тонна-километр (но не килотонна-метр).</a:t>
            </a:r>
            <a:endParaRPr lang="ru-RU" sz="2000" dirty="0">
              <a:latin typeface="Palatino Linotype" panose="02040502050505030304" pitchFamily="18" charset="0"/>
            </a:endParaRPr>
          </a:p>
        </p:txBody>
      </p:sp>
      <p:pic>
        <p:nvPicPr>
          <p:cNvPr id="4098" name="Picture 2" descr="The 7 Base Units of the Metric Syst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50" y="2007821"/>
            <a:ext cx="5584004" cy="39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8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4444E9D1-DC5C-49D3-BA62-B9106FED8D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1266484"/>
                  </p:ext>
                </p:extLst>
              </p:nvPr>
            </p:nvGraphicFramePr>
            <p:xfrm>
              <a:off x="1026032" y="1252247"/>
              <a:ext cx="10077395" cy="402564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76450">
                      <a:extLst>
                        <a:ext uri="{9D8B030D-6E8A-4147-A177-3AD203B41FA5}">
                          <a16:colId xmlns:a16="http://schemas.microsoft.com/office/drawing/2014/main" val="2803548091"/>
                        </a:ext>
                      </a:extLst>
                    </a:gridCol>
                    <a:gridCol w="1257278">
                      <a:extLst>
                        <a:ext uri="{9D8B030D-6E8A-4147-A177-3AD203B41FA5}">
                          <a16:colId xmlns:a16="http://schemas.microsoft.com/office/drawing/2014/main" val="3061088185"/>
                        </a:ext>
                      </a:extLst>
                    </a:gridCol>
                    <a:gridCol w="1257278">
                      <a:extLst>
                        <a:ext uri="{9D8B030D-6E8A-4147-A177-3AD203B41FA5}">
                          <a16:colId xmlns:a16="http://schemas.microsoft.com/office/drawing/2014/main" val="3413175147"/>
                        </a:ext>
                      </a:extLst>
                    </a:gridCol>
                    <a:gridCol w="1681451">
                      <a:extLst>
                        <a:ext uri="{9D8B030D-6E8A-4147-A177-3AD203B41FA5}">
                          <a16:colId xmlns:a16="http://schemas.microsoft.com/office/drawing/2014/main" val="386661810"/>
                        </a:ext>
                      </a:extLst>
                    </a:gridCol>
                    <a:gridCol w="1224363">
                      <a:extLst>
                        <a:ext uri="{9D8B030D-6E8A-4147-A177-3AD203B41FA5}">
                          <a16:colId xmlns:a16="http://schemas.microsoft.com/office/drawing/2014/main" val="1382873151"/>
                        </a:ext>
                      </a:extLst>
                    </a:gridCol>
                    <a:gridCol w="967080">
                      <a:extLst>
                        <a:ext uri="{9D8B030D-6E8A-4147-A177-3AD203B41FA5}">
                          <a16:colId xmlns:a16="http://schemas.microsoft.com/office/drawing/2014/main" val="3246470230"/>
                        </a:ext>
                      </a:extLst>
                    </a:gridCol>
                    <a:gridCol w="983899">
                      <a:extLst>
                        <a:ext uri="{9D8B030D-6E8A-4147-A177-3AD203B41FA5}">
                          <a16:colId xmlns:a16="http://schemas.microsoft.com/office/drawing/2014/main" val="1535843495"/>
                        </a:ext>
                      </a:extLst>
                    </a:gridCol>
                    <a:gridCol w="1429596">
                      <a:extLst>
                        <a:ext uri="{9D8B030D-6E8A-4147-A177-3AD203B41FA5}">
                          <a16:colId xmlns:a16="http://schemas.microsoft.com/office/drawing/2014/main" val="2427164269"/>
                        </a:ext>
                      </a:extLst>
                    </a:gridCol>
                  </a:tblGrid>
                  <a:tr h="40678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Множитель 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Приставка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Обозначение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Множитель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Приставка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Обозначение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996231"/>
                      </a:ext>
                    </a:extLst>
                  </a:tr>
                  <a:tr h="568378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СНГ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международное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СНГ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международное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9802201"/>
                      </a:ext>
                    </a:extLst>
                  </a:tr>
                  <a:tr h="4067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10¹⁸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Экса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Э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10</a:t>
                          </a:r>
                          <a:r>
                            <a:rPr lang="he-IL" sz="1600" dirty="0">
                              <a:latin typeface="Palatino Linotype" panose="02040502050505030304" pitchFamily="18" charset="0"/>
                            </a:rPr>
                            <a:t>־</a:t>
                          </a:r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¹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Деци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д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d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839039"/>
                      </a:ext>
                    </a:extLst>
                  </a:tr>
                  <a:tr h="40678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10¹⁵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Пета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П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</a:t>
                          </a:r>
                          <a:r>
                            <a:rPr kumimoji="0" lang="he-IL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־</a:t>
                          </a: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²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Санти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с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c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7462786"/>
                      </a:ext>
                    </a:extLst>
                  </a:tr>
                  <a:tr h="40678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10¹²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err="1">
                              <a:latin typeface="Palatino Linotype" panose="02040502050505030304" pitchFamily="18" charset="0"/>
                            </a:rPr>
                            <a:t>Тера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</a:t>
                          </a:r>
                          <a:r>
                            <a:rPr kumimoji="0" lang="he-IL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־</a:t>
                          </a: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³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Милли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m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6671278"/>
                      </a:ext>
                    </a:extLst>
                  </a:tr>
                  <a:tr h="40678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10⁹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err="1">
                              <a:latin typeface="Palatino Linotype" panose="02040502050505030304" pitchFamily="18" charset="0"/>
                            </a:rPr>
                            <a:t>Гига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G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</a:t>
                          </a:r>
                          <a:r>
                            <a:rPr kumimoji="0" lang="he-IL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־</a:t>
                          </a: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⁶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Микро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err="1">
                              <a:latin typeface="Palatino Linotype" panose="02040502050505030304" pitchFamily="18" charset="0"/>
                            </a:rPr>
                            <a:t>мк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562464"/>
                      </a:ext>
                    </a:extLst>
                  </a:tr>
                  <a:tr h="40678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10⁶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Мега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</a:t>
                          </a:r>
                          <a:r>
                            <a:rPr kumimoji="0" lang="he-IL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־</a:t>
                          </a: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⁹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Нано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n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6314823"/>
                      </a:ext>
                    </a:extLst>
                  </a:tr>
                  <a:tr h="3343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10³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Кило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1600" dirty="0">
                              <a:latin typeface="Palatino Linotype" panose="02040502050505030304" pitchFamily="18" charset="0"/>
                            </a:rPr>
                            <a:t>к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k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</a:t>
                          </a:r>
                          <a:r>
                            <a:rPr kumimoji="0" lang="he-IL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־</a:t>
                          </a: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¹²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Пико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п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p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5484144"/>
                      </a:ext>
                    </a:extLst>
                  </a:tr>
                  <a:tr h="3343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10²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err="1">
                              <a:latin typeface="Palatino Linotype" panose="02040502050505030304" pitchFamily="18" charset="0"/>
                            </a:rPr>
                            <a:t>Гекто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h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</a:t>
                          </a:r>
                          <a:r>
                            <a:rPr kumimoji="0" lang="he-IL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־</a:t>
                          </a: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¹⁵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err="1">
                              <a:latin typeface="Palatino Linotype" panose="02040502050505030304" pitchFamily="18" charset="0"/>
                            </a:rPr>
                            <a:t>Фемто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ф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f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4512134"/>
                      </a:ext>
                    </a:extLst>
                  </a:tr>
                  <a:tr h="3343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10¹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Дека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да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da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</a:t>
                          </a:r>
                          <a:r>
                            <a:rPr kumimoji="0" lang="he-IL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־</a:t>
                          </a: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¹⁸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err="1">
                              <a:latin typeface="Palatino Linotype" panose="02040502050505030304" pitchFamily="18" charset="0"/>
                            </a:rPr>
                            <a:t>Фемто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a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06809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4444E9D1-DC5C-49D3-BA62-B9106FED8D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1266484"/>
                  </p:ext>
                </p:extLst>
              </p:nvPr>
            </p:nvGraphicFramePr>
            <p:xfrm>
              <a:off x="1026032" y="1252247"/>
              <a:ext cx="10077395" cy="402564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76450">
                      <a:extLst>
                        <a:ext uri="{9D8B030D-6E8A-4147-A177-3AD203B41FA5}">
                          <a16:colId xmlns:a16="http://schemas.microsoft.com/office/drawing/2014/main" val="2803548091"/>
                        </a:ext>
                      </a:extLst>
                    </a:gridCol>
                    <a:gridCol w="1257278">
                      <a:extLst>
                        <a:ext uri="{9D8B030D-6E8A-4147-A177-3AD203B41FA5}">
                          <a16:colId xmlns:a16="http://schemas.microsoft.com/office/drawing/2014/main" val="3061088185"/>
                        </a:ext>
                      </a:extLst>
                    </a:gridCol>
                    <a:gridCol w="1257278">
                      <a:extLst>
                        <a:ext uri="{9D8B030D-6E8A-4147-A177-3AD203B41FA5}">
                          <a16:colId xmlns:a16="http://schemas.microsoft.com/office/drawing/2014/main" val="3413175147"/>
                        </a:ext>
                      </a:extLst>
                    </a:gridCol>
                    <a:gridCol w="1681451">
                      <a:extLst>
                        <a:ext uri="{9D8B030D-6E8A-4147-A177-3AD203B41FA5}">
                          <a16:colId xmlns:a16="http://schemas.microsoft.com/office/drawing/2014/main" val="386661810"/>
                        </a:ext>
                      </a:extLst>
                    </a:gridCol>
                    <a:gridCol w="1224363">
                      <a:extLst>
                        <a:ext uri="{9D8B030D-6E8A-4147-A177-3AD203B41FA5}">
                          <a16:colId xmlns:a16="http://schemas.microsoft.com/office/drawing/2014/main" val="1382873151"/>
                        </a:ext>
                      </a:extLst>
                    </a:gridCol>
                    <a:gridCol w="967080">
                      <a:extLst>
                        <a:ext uri="{9D8B030D-6E8A-4147-A177-3AD203B41FA5}">
                          <a16:colId xmlns:a16="http://schemas.microsoft.com/office/drawing/2014/main" val="3246470230"/>
                        </a:ext>
                      </a:extLst>
                    </a:gridCol>
                    <a:gridCol w="983899">
                      <a:extLst>
                        <a:ext uri="{9D8B030D-6E8A-4147-A177-3AD203B41FA5}">
                          <a16:colId xmlns:a16="http://schemas.microsoft.com/office/drawing/2014/main" val="1535843495"/>
                        </a:ext>
                      </a:extLst>
                    </a:gridCol>
                    <a:gridCol w="1429596">
                      <a:extLst>
                        <a:ext uri="{9D8B030D-6E8A-4147-A177-3AD203B41FA5}">
                          <a16:colId xmlns:a16="http://schemas.microsoft.com/office/drawing/2014/main" val="2427164269"/>
                        </a:ext>
                      </a:extLst>
                    </a:gridCol>
                  </a:tblGrid>
                  <a:tr h="40678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Множитель 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Приставка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Обозначение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Множитель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Приставка</a:t>
                          </a: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Обозначение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996231"/>
                      </a:ext>
                    </a:extLst>
                  </a:tr>
                  <a:tr h="57912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СНГ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международное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СНГ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международное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9802201"/>
                      </a:ext>
                    </a:extLst>
                  </a:tr>
                  <a:tr h="4067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10¹⁸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Экса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Э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10</a:t>
                          </a:r>
                          <a:r>
                            <a:rPr lang="he-IL" sz="1600" dirty="0">
                              <a:latin typeface="Palatino Linotype" panose="02040502050505030304" pitchFamily="18" charset="0"/>
                            </a:rPr>
                            <a:t>־</a:t>
                          </a:r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¹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Деци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д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d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839039"/>
                      </a:ext>
                    </a:extLst>
                  </a:tr>
                  <a:tr h="40678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10¹⁵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Пета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П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</a:t>
                          </a:r>
                          <a:r>
                            <a:rPr kumimoji="0" lang="he-IL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־</a:t>
                          </a: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²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Санти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с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c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7462786"/>
                      </a:ext>
                    </a:extLst>
                  </a:tr>
                  <a:tr h="40678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10¹²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err="1">
                              <a:latin typeface="Palatino Linotype" panose="02040502050505030304" pitchFamily="18" charset="0"/>
                            </a:rPr>
                            <a:t>Тера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</a:t>
                          </a:r>
                          <a:r>
                            <a:rPr kumimoji="0" lang="he-IL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־</a:t>
                          </a: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³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Милли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m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6671278"/>
                      </a:ext>
                    </a:extLst>
                  </a:tr>
                  <a:tr h="40678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10⁹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err="1">
                              <a:latin typeface="Palatino Linotype" panose="02040502050505030304" pitchFamily="18" charset="0"/>
                            </a:rPr>
                            <a:t>Гига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G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</a:t>
                          </a:r>
                          <a:r>
                            <a:rPr kumimoji="0" lang="he-IL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־</a:t>
                          </a: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⁶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Микро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err="1">
                              <a:latin typeface="Palatino Linotype" panose="02040502050505030304" pitchFamily="18" charset="0"/>
                            </a:rPr>
                            <a:t>мк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604255" t="-544776" r="-1702" b="-3656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562464"/>
                      </a:ext>
                    </a:extLst>
                  </a:tr>
                  <a:tr h="40678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10⁶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Мега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</a:t>
                          </a:r>
                          <a:r>
                            <a:rPr kumimoji="0" lang="he-IL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־</a:t>
                          </a: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⁹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Нано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n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631482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10³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Кило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1600" dirty="0">
                              <a:latin typeface="Palatino Linotype" panose="02040502050505030304" pitchFamily="18" charset="0"/>
                            </a:rPr>
                            <a:t>к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k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</a:t>
                          </a:r>
                          <a:r>
                            <a:rPr kumimoji="0" lang="he-IL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־</a:t>
                          </a: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¹²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Пико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п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p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548414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10²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err="1">
                              <a:latin typeface="Palatino Linotype" panose="02040502050505030304" pitchFamily="18" charset="0"/>
                            </a:rPr>
                            <a:t>Гекто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h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</a:t>
                          </a:r>
                          <a:r>
                            <a:rPr kumimoji="0" lang="he-IL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־</a:t>
                          </a: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¹⁵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err="1">
                              <a:latin typeface="Palatino Linotype" panose="02040502050505030304" pitchFamily="18" charset="0"/>
                            </a:rPr>
                            <a:t>Фемто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ф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f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451213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10¹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Дека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да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da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10</a:t>
                          </a:r>
                          <a:r>
                            <a:rPr kumimoji="0" lang="he-IL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־</a:t>
                          </a:r>
                          <a:r>
                            <a:rPr kumimoji="0" lang="ru-RU" sz="1600" u="none" strike="noStrike" kern="1200" cap="none" spc="0" normalizeH="0" baseline="0" noProof="0" dirty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</a:rPr>
                            <a:t>¹⁸</a:t>
                          </a:r>
                          <a:endParaRPr kumimoji="0" lang="ru-RU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err="1">
                              <a:latin typeface="Palatino Linotype" panose="02040502050505030304" pitchFamily="18" charset="0"/>
                            </a:rPr>
                            <a:t>Фемто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Palatino Linotype" panose="02040502050505030304" pitchFamily="18" charset="0"/>
                            </a:rPr>
                            <a:t>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Palatino Linotype" panose="02040502050505030304" pitchFamily="18" charset="0"/>
                            </a:rPr>
                            <a:t>a</a:t>
                          </a:r>
                          <a:endParaRPr lang="ru-RU" sz="1600" dirty="0">
                            <a:latin typeface="Palatino Linotype" panose="020405020505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068097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200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9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78" y="327733"/>
            <a:ext cx="8384246" cy="586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121</TotalTime>
  <Words>614</Words>
  <Application>Microsoft Office PowerPoint</Application>
  <PresentationFormat>Широкоэкранный</PresentationFormat>
  <Paragraphs>173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Cambria Math</vt:lpstr>
      <vt:lpstr>Palatino Linotype</vt:lpstr>
      <vt:lpstr>Times New Roman</vt:lpstr>
      <vt:lpstr>Ретро</vt:lpstr>
      <vt:lpstr>Дисциплина «Метрологическое обеспечение измерении»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аспекты развития метрологии</dc:title>
  <dc:creator>Darkhan Yerezhep</dc:creator>
  <cp:lastModifiedBy>Darkhan Yerezhep</cp:lastModifiedBy>
  <cp:revision>18</cp:revision>
  <dcterms:created xsi:type="dcterms:W3CDTF">2023-10-17T14:13:00Z</dcterms:created>
  <dcterms:modified xsi:type="dcterms:W3CDTF">2023-10-23T22:56:38Z</dcterms:modified>
</cp:coreProperties>
</file>