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8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6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8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1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0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0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8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7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0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251" y="1727067"/>
            <a:ext cx="9144000" cy="1300163"/>
          </a:xfrm>
        </p:spPr>
        <p:txBody>
          <a:bodyPr>
            <a:noAutofit/>
          </a:bodyPr>
          <a:lstStyle/>
          <a:p>
            <a:pPr algn="ctr"/>
            <a:r>
              <a:rPr lang="ru-RU" sz="2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Дисциплина </a:t>
            </a:r>
            <a:r>
              <a:rPr lang="ru-RU" sz="2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«Метрологическое обеспечение измерении»</a:t>
            </a:r>
            <a:endParaRPr lang="ru-RU" sz="28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5776" y="5019350"/>
            <a:ext cx="6424699" cy="495625"/>
          </a:xfrm>
        </p:spPr>
        <p:txBody>
          <a:bodyPr>
            <a:normAutofit/>
          </a:bodyPr>
          <a:lstStyle/>
          <a:p>
            <a:r>
              <a:rPr lang="ru-RU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753" t="57868" r="61514" b="32725"/>
          <a:stretch/>
        </p:blipFill>
        <p:spPr bwMode="auto">
          <a:xfrm>
            <a:off x="3969251" y="157786"/>
            <a:ext cx="4320000" cy="963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57251" y="3544702"/>
            <a:ext cx="9144000" cy="817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Лекция </a:t>
            </a:r>
            <a:r>
              <a:rPr lang="en-US" sz="24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5</a:t>
            </a:r>
            <a:r>
              <a:rPr lang="ru-RU" sz="24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</a:t>
            </a:r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Поверка и калибровка средств измерений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81251" y="11208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Институт Энергетики 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Машиностроения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Кафедра Стандартизации</a:t>
            </a:r>
            <a:r>
              <a:rPr lang="ru-RU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,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С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ертификации 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Метрологии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131177" y="5905829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68100" y="6324600"/>
            <a:ext cx="58102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10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5657" y="2460772"/>
            <a:ext cx="9966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 Результаты калибровки эталонов единиц величин и средств измерений удостоверяются калибровочным знаком, наносимым на средство измерений, и (или) сертификатом о калибровке. В сертификате о калибровке указываются действительные значения метрологических характеристик, метрологическая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прослеживаемость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 измерений, неопределенность измерений и заявление о соответствии определенным метрологическим характеристикам.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42" y="2367468"/>
            <a:ext cx="6897189" cy="1450757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119499" y="5109758"/>
            <a:ext cx="6424699" cy="49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86099" y="5605383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7379" y="2151482"/>
            <a:ext cx="5802630" cy="3074164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</a:rPr>
              <a:t>Закон РК «Об обеспечении единства измерений» от 07.06.2000г. № 53-II определяет поверку как совокупность операций, выполняемых органами Государственной метрологической службы или другими уполномоченными на то органами и организациями с целью определения и подтверждения соответствия средств измерений установленным техническим требованиям. </a:t>
            </a:r>
            <a:endParaRPr lang="ru-RU" b="1" dirty="0"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3110" y="675765"/>
            <a:ext cx="4927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Поверка и калибровка </a:t>
            </a:r>
            <a:endParaRPr lang="ru-RU" sz="32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Чем отличается поверка от калибровки средств измерений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121" y="2151482"/>
            <a:ext cx="4592689" cy="2559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6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3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88628" y="2601762"/>
            <a:ext cx="42525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608" lvl="1" algn="just" defTabSz="914400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Средства измерений, подлежащие государственному метрологическому контролю и надзору, поверяются при выпуске из производства или ремонта, ввозе по импорту и в процессе эксплуатации.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13110" y="675765"/>
            <a:ext cx="4927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Поверка и калибровка </a:t>
            </a:r>
            <a:endParaRPr lang="ru-RU" sz="32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t42.stpulscen.ru/images/product/470/115/564_b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" y="2037806"/>
            <a:ext cx="6139543" cy="3352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4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87290" y="2464873"/>
            <a:ext cx="5055326" cy="269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508" lvl="1" indent="-342900" algn="just">
              <a:lnSpc>
                <a:spcPct val="110000"/>
              </a:lnSpc>
              <a:spcBef>
                <a:spcPts val="600"/>
              </a:spcBef>
              <a:buClrTx/>
            </a:pPr>
            <a:r>
              <a:rPr lang="ru-RU" sz="2200" dirty="0">
                <a:latin typeface="Palatino Linotype" panose="02040502050505030304" pitchFamily="18" charset="0"/>
              </a:rPr>
              <a:t>Допускается продажа и выдача </a:t>
            </a:r>
            <a:r>
              <a:rPr lang="ru-RU" sz="2200" dirty="0" smtClean="0">
                <a:latin typeface="Palatino Linotype" panose="02040502050505030304" pitchFamily="18" charset="0"/>
              </a:rPr>
              <a:t>напрокат</a:t>
            </a:r>
            <a:r>
              <a:rPr lang="en-US" sz="2200" dirty="0" smtClean="0">
                <a:latin typeface="Palatino Linotype" panose="02040502050505030304" pitchFamily="18" charset="0"/>
              </a:rPr>
              <a:t> </a:t>
            </a:r>
            <a:r>
              <a:rPr lang="ru-RU" sz="2200" dirty="0" smtClean="0">
                <a:latin typeface="Palatino Linotype" panose="02040502050505030304" pitchFamily="18" charset="0"/>
              </a:rPr>
              <a:t>только </a:t>
            </a:r>
            <a:r>
              <a:rPr lang="ru-RU" sz="2200" dirty="0">
                <a:latin typeface="Palatino Linotype" panose="02040502050505030304" pitchFamily="18" charset="0"/>
              </a:rPr>
              <a:t>поверенный средств измерений. Сотрудник метрологической службы, осуществляющий поверку, должен быть аттестован в качестве </a:t>
            </a:r>
            <a:r>
              <a:rPr lang="ru-RU" sz="2200" dirty="0" err="1">
                <a:latin typeface="Palatino Linotype" panose="02040502050505030304" pitchFamily="18" charset="0"/>
              </a:rPr>
              <a:t>поверителя</a:t>
            </a:r>
            <a:r>
              <a:rPr lang="ru-RU" sz="2200" dirty="0">
                <a:latin typeface="Palatino Linotype" panose="02040502050505030304" pitchFamily="18" charset="0"/>
              </a:rPr>
              <a:t>.</a:t>
            </a:r>
            <a:endParaRPr lang="ru-RU" sz="2200" dirty="0">
              <a:latin typeface="Palatino Linotype" panose="02040502050505030304" pitchFamily="18" charset="0"/>
            </a:endParaRPr>
          </a:p>
        </p:txBody>
      </p:sp>
      <p:pic>
        <p:nvPicPr>
          <p:cNvPr id="3074" name="Picture 2" descr="https://gianghm.com/wp-content/uploads/2021/08/1ddc700d61aa96f4cf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99" y="1500052"/>
            <a:ext cx="5317991" cy="427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4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5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5063" y="1841085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Результатом поверки является признание пригодности или непригодности средства измерения к применению. Если измерительное средство признано пригодным, то на него и (или) техническую документацию наносится оттиск </a:t>
            </a:r>
            <a:r>
              <a:rPr lang="ru-RU" sz="2000" dirty="0" err="1">
                <a:latin typeface="Palatino Linotype" panose="02040502050505030304" pitchFamily="18" charset="0"/>
              </a:rPr>
              <a:t>поверительного</a:t>
            </a:r>
            <a:r>
              <a:rPr lang="ru-RU" sz="2000" dirty="0">
                <a:latin typeface="Palatino Linotype" panose="02040502050505030304" pitchFamily="18" charset="0"/>
              </a:rPr>
              <a:t> клейма и (или) выдается Свидетельство о поверке. Если измерительное средство признано непригодным, то оттиск </a:t>
            </a:r>
            <a:r>
              <a:rPr lang="ru-RU" sz="2000" dirty="0" err="1">
                <a:latin typeface="Palatino Linotype" panose="02040502050505030304" pitchFamily="18" charset="0"/>
              </a:rPr>
              <a:t>поверительного</a:t>
            </a:r>
            <a:r>
              <a:rPr lang="ru-RU" sz="2000" dirty="0">
                <a:latin typeface="Palatino Linotype" panose="02040502050505030304" pitchFamily="18" charset="0"/>
              </a:rPr>
              <a:t> клейма и (или) Свидетельство о поверке аннулируется и выписывается Извещение о непригодности или делается соответствующая запись в технической документации</a:t>
            </a:r>
          </a:p>
        </p:txBody>
      </p:sp>
      <p:pic>
        <p:nvPicPr>
          <p:cNvPr id="4098" name="Picture 2" descr="https://www.karat-npo.com/upload/iblock/8ce/29-06-21-%D1%81%D0%B0%D0%B9%D1%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08" y="1945588"/>
            <a:ext cx="4493622" cy="2871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6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2262" y="200571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Калибровка эталона единицы величины или средства измерений – совокупность операций, устанавливающих соотношение между значением величины, полученным с помощью данного эталона единицы величины или средства измерений, и соответствующим значением величины, определенным с помощью эталона единицы величины более высокой точности, в целях определения действительных значений метрологических характеристик эталона единицы величины или средства измерений;</a:t>
            </a:r>
          </a:p>
        </p:txBody>
      </p:sp>
      <p:pic>
        <p:nvPicPr>
          <p:cNvPr id="5122" name="Picture 2" descr="Эталон калибровки - Rudolph Research Analytical - оптический / для  поляриметра / для сахаримет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71" y="2005710"/>
            <a:ext cx="3554277" cy="3554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7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4068" y="2017828"/>
            <a:ext cx="6096000" cy="36061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2608" lvl="1" algn="just" defTabSz="914400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Выполняют калибровку любые метрологические службы, в том числе государственные. Обязательным условием является «привязка» рабочих средств измерений к государственному (национальному) эталону. </a:t>
            </a:r>
          </a:p>
          <a:p>
            <a:pPr marL="292608" lvl="1" algn="just" defTabSz="914400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Методика калибровки (поверочная схема) должна базироваться на рабочих эталонах, входящих в государственную поверочную схему для данных измерительных средств.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146" name="Picture 2" descr="Что такое калибровка? Основные понятия и положения - ГК РЕЗЬБОВЫЕ СОЕДИНЕН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/>
          <a:stretch/>
        </p:blipFill>
        <p:spPr bwMode="auto">
          <a:xfrm>
            <a:off x="7270893" y="2089673"/>
            <a:ext cx="4322937" cy="2697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8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7874" y="2628428"/>
            <a:ext cx="6096000" cy="21073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2608" lvl="1" algn="just" defTabSz="914400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Выполнение этого главного условия обеспечивается путем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аккердитации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 калибровочных лабораторий в уполномоченных на это метрологических институтах или органах Государственной метрологической службы.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170" name="Picture 2" descr="Аккредитация испытательной строительной лаборатории – Цена аккредитации ИЛ  – Проект Лаборато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20" y="1918879"/>
            <a:ext cx="4817754" cy="40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9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4982" y="1874677"/>
            <a:ext cx="6096000" cy="39446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508" lvl="1" indent="-342900" algn="just" defTabSz="914400" fontAlgn="base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  <a:buFont typeface="Calibri" pitchFamily="34" charset="0"/>
              <a:buChar char="◦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Методики калибровки средств измерений используются для проведения операций по установлению действительных значений метрологических характеристик эталонов единиц величин и средств измерений.</a:t>
            </a:r>
          </a:p>
          <a:p>
            <a:pPr marL="635508" lvl="1" indent="-342900" algn="just" defTabSz="914400" fontAlgn="base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  <a:buFont typeface="Calibri" pitchFamily="34" charset="0"/>
              <a:buChar char="◦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Методики калибровки средств измерений разрабатываются и утверждаются юридическими лицами, выполняющими калибровку, изготовителями, владельцами и (или) пользователями эталонов единиц величин и средств измерений.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194" name="Picture 2" descr="Калибровка средств измерен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267" y="1874677"/>
            <a:ext cx="4697966" cy="2649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</TotalTime>
  <Words>455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Palatino Linotype</vt:lpstr>
      <vt:lpstr>Times New Roman</vt:lpstr>
      <vt:lpstr>Ретро</vt:lpstr>
      <vt:lpstr>Дисциплина «Метрологическое обеспечение измерении»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аспекты развития метрологии</dc:title>
  <dc:creator>Darkhan Yerezhep</dc:creator>
  <cp:lastModifiedBy>Darkhan Yerezhep</cp:lastModifiedBy>
  <cp:revision>20</cp:revision>
  <dcterms:created xsi:type="dcterms:W3CDTF">2023-10-17T14:13:00Z</dcterms:created>
  <dcterms:modified xsi:type="dcterms:W3CDTF">2023-10-23T23:11:46Z</dcterms:modified>
</cp:coreProperties>
</file>