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 id="257" r:id="rId10"/>
    <p:sldId id="25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69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8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21145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849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1054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E6523B-9C53-49FA-9406-AE4AF3779993}" type="datetimeFigureOut">
              <a:rPr lang="ru-RU" smtClean="0"/>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13792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E6523B-9C53-49FA-9406-AE4AF3779993}" type="datetimeFigureOut">
              <a:rPr lang="ru-RU" smtClean="0"/>
              <a:t>24.10.2023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87930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E6523B-9C53-49FA-9406-AE4AF3779993}" type="datetimeFigureOut">
              <a:rPr lang="ru-RU" smtClean="0"/>
              <a:t>24.10.2023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02990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E6523B-9C53-49FA-9406-AE4AF3779993}" type="datetimeFigureOut">
              <a:rPr lang="ru-RU" smtClean="0"/>
              <a:t>24.10.2023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73171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6523B-9C53-49FA-9406-AE4AF3779993}" type="datetimeFigureOut">
              <a:rPr lang="ru-RU" smtClean="0"/>
              <a:t>24.10.2023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8A0A15-7A07-4743-A314-584D0619BFF1}" type="slidenum">
              <a:rPr lang="ru-RU" smtClean="0"/>
              <a:t>‹#›</a:t>
            </a:fld>
            <a:endParaRPr lang="ru-RU"/>
          </a:p>
        </p:txBody>
      </p:sp>
    </p:spTree>
    <p:extLst>
      <p:ext uri="{BB962C8B-B14F-4D97-AF65-F5344CB8AC3E}">
        <p14:creationId xmlns:p14="http://schemas.microsoft.com/office/powerpoint/2010/main" val="369238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6523B-9C53-49FA-9406-AE4AF3779993}" type="datetimeFigureOut">
              <a:rPr lang="ru-RU" smtClean="0"/>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29807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E6523B-9C53-49FA-9406-AE4AF3779993}" type="datetimeFigureOut">
              <a:rPr lang="ru-RU" smtClean="0"/>
              <a:t>24.10.2023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8A0A15-7A07-4743-A314-584D0619BFF1}"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07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7251" y="1727067"/>
            <a:ext cx="9144000" cy="1300163"/>
          </a:xfrm>
        </p:spPr>
        <p:txBody>
          <a:bodyPr>
            <a:noAutofit/>
          </a:bodyPr>
          <a:lstStyle/>
          <a:p>
            <a:pPr algn="ctr"/>
            <a:r>
              <a:rPr lang="ru-RU" sz="2800" cap="all" dirty="0" smtClean="0">
                <a:solidFill>
                  <a:srgbClr val="002060"/>
                </a:solidFill>
                <a:latin typeface="Palatino Linotype" panose="02040502050505030304" pitchFamily="18" charset="0"/>
              </a:rPr>
              <a:t>Дисциплина </a:t>
            </a:r>
            <a:r>
              <a:rPr lang="ru-RU" sz="2800" cap="all" dirty="0">
                <a:solidFill>
                  <a:srgbClr val="002060"/>
                </a:solidFill>
                <a:latin typeface="Palatino Linotype" panose="02040502050505030304" pitchFamily="18" charset="0"/>
              </a:rPr>
              <a:t>«Метрологическое обеспечение измерении»</a:t>
            </a:r>
            <a:endParaRPr lang="ru-RU" sz="2800" dirty="0">
              <a:solidFill>
                <a:srgbClr val="002060"/>
              </a:solidFill>
              <a:latin typeface="Palatino Linotype" panose="02040502050505030304" pitchFamily="18" charset="0"/>
            </a:endParaRPr>
          </a:p>
        </p:txBody>
      </p:sp>
      <p:sp>
        <p:nvSpPr>
          <p:cNvPr id="3" name="Подзаголовок 2"/>
          <p:cNvSpPr>
            <a:spLocks noGrp="1"/>
          </p:cNvSpPr>
          <p:nvPr>
            <p:ph type="subTitle" idx="1"/>
          </p:nvPr>
        </p:nvSpPr>
        <p:spPr>
          <a:xfrm>
            <a:off x="1185776" y="5019350"/>
            <a:ext cx="6424699" cy="495625"/>
          </a:xfrm>
        </p:spPr>
        <p:txBody>
          <a:bodyPr>
            <a:normAutofit/>
          </a:bodyPr>
          <a:lstStyle/>
          <a:p>
            <a:r>
              <a:rPr lang="ru-RU" i="1" cap="none" dirty="0" err="1" smtClean="0">
                <a:solidFill>
                  <a:srgbClr val="002060"/>
                </a:solidFill>
                <a:latin typeface="Palatino Linotype" panose="02040502050505030304" pitchFamily="18" charset="0"/>
              </a:rPr>
              <a:t>Ассоц</a:t>
            </a:r>
            <a:r>
              <a:rPr lang="ru-RU" i="1" cap="none" dirty="0" smtClean="0">
                <a:solidFill>
                  <a:srgbClr val="002060"/>
                </a:solidFill>
                <a:latin typeface="Palatino Linotype" panose="02040502050505030304" pitchFamily="18" charset="0"/>
              </a:rPr>
              <a:t>. проф., к.т.н., </a:t>
            </a:r>
            <a:r>
              <a:rPr lang="en-US" i="1" cap="none" dirty="0" smtClean="0">
                <a:solidFill>
                  <a:srgbClr val="002060"/>
                </a:solidFill>
                <a:latin typeface="Palatino Linotype" panose="02040502050505030304" pitchFamily="18" charset="0"/>
              </a:rPr>
              <a:t>PhD</a:t>
            </a:r>
            <a:r>
              <a:rPr lang="ru-RU" i="1" cap="none" dirty="0" smtClean="0">
                <a:solidFill>
                  <a:srgbClr val="002060"/>
                </a:solidFill>
                <a:latin typeface="Palatino Linotype" panose="02040502050505030304" pitchFamily="18" charset="0"/>
              </a:rPr>
              <a:t> </a:t>
            </a:r>
            <a:r>
              <a:rPr lang="kk-KZ" i="1" cap="none" dirty="0" smtClean="0">
                <a:solidFill>
                  <a:srgbClr val="002060"/>
                </a:solidFill>
                <a:latin typeface="Palatino Linotype" panose="02040502050505030304" pitchFamily="18" charset="0"/>
              </a:rPr>
              <a:t>Ережеп Д.Е.</a:t>
            </a:r>
            <a:r>
              <a:rPr lang="ru-RU" i="1" cap="none" dirty="0" smtClean="0">
                <a:solidFill>
                  <a:srgbClr val="002060"/>
                </a:solidFill>
                <a:latin typeface="Palatino Linotype" panose="02040502050505030304" pitchFamily="18" charset="0"/>
              </a:rPr>
              <a:t> </a:t>
            </a:r>
            <a:endParaRPr lang="ru-RU" cap="none" dirty="0">
              <a:solidFill>
                <a:srgbClr val="002060"/>
              </a:solidFill>
              <a:latin typeface="Palatino Linotype" panose="02040502050505030304" pitchFamily="18" charset="0"/>
            </a:endParaRPr>
          </a:p>
        </p:txBody>
      </p:sp>
      <p:pic>
        <p:nvPicPr>
          <p:cNvPr id="4" name="Рисунок 3"/>
          <p:cNvPicPr>
            <a:picLocks noChangeAspect="1"/>
          </p:cNvPicPr>
          <p:nvPr/>
        </p:nvPicPr>
        <p:blipFill rotWithShape="1">
          <a:blip r:embed="rId2"/>
          <a:srcRect l="14753" t="57868" r="61514" b="32725"/>
          <a:stretch/>
        </p:blipFill>
        <p:spPr bwMode="auto">
          <a:xfrm>
            <a:off x="3969251" y="157786"/>
            <a:ext cx="4320000" cy="963042"/>
          </a:xfrm>
          <a:prstGeom prst="rect">
            <a:avLst/>
          </a:prstGeom>
          <a:ln>
            <a:noFill/>
          </a:ln>
          <a:extLst>
            <a:ext uri="{53640926-AAD7-44D8-BBD7-CCE9431645EC}">
              <a14:shadowObscured xmlns:a14="http://schemas.microsoft.com/office/drawing/2010/main"/>
            </a:ext>
          </a:extLst>
        </p:spPr>
      </p:pic>
      <p:sp>
        <p:nvSpPr>
          <p:cNvPr id="5" name="Заголовок 1"/>
          <p:cNvSpPr txBox="1">
            <a:spLocks/>
          </p:cNvSpPr>
          <p:nvPr/>
        </p:nvSpPr>
        <p:spPr>
          <a:xfrm>
            <a:off x="1557251" y="3544702"/>
            <a:ext cx="9144000" cy="81700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ru-RU" sz="2400" cap="all" dirty="0" smtClean="0">
                <a:solidFill>
                  <a:srgbClr val="002060"/>
                </a:solidFill>
                <a:latin typeface="Palatino Linotype" panose="02040502050505030304" pitchFamily="18" charset="0"/>
              </a:rPr>
              <a:t>Лекция </a:t>
            </a:r>
            <a:r>
              <a:rPr lang="ru-RU" sz="2400" cap="all" dirty="0" smtClean="0">
                <a:solidFill>
                  <a:srgbClr val="002060"/>
                </a:solidFill>
                <a:latin typeface="Palatino Linotype" panose="02040502050505030304" pitchFamily="18" charset="0"/>
              </a:rPr>
              <a:t>6</a:t>
            </a:r>
            <a:r>
              <a:rPr lang="ru-RU" sz="2400" cap="all" dirty="0">
                <a:solidFill>
                  <a:srgbClr val="002060"/>
                </a:solidFill>
                <a:latin typeface="Palatino Linotype" panose="02040502050505030304" pitchFamily="18" charset="0"/>
              </a:rPr>
              <a:t>. Комплектная поверка средств </a:t>
            </a:r>
            <a:r>
              <a:rPr lang="ru-RU" sz="2400" cap="all" dirty="0" smtClean="0">
                <a:solidFill>
                  <a:srgbClr val="002060"/>
                </a:solidFill>
                <a:latin typeface="Palatino Linotype" panose="02040502050505030304" pitchFamily="18" charset="0"/>
              </a:rPr>
              <a:t>измерений</a:t>
            </a:r>
            <a:endParaRPr lang="ru-RU" sz="2400" cap="all" dirty="0">
              <a:solidFill>
                <a:srgbClr val="002060"/>
              </a:solidFill>
              <a:latin typeface="Palatino Linotype" panose="02040502050505030304" pitchFamily="18" charset="0"/>
            </a:endParaRPr>
          </a:p>
        </p:txBody>
      </p:sp>
      <p:sp>
        <p:nvSpPr>
          <p:cNvPr id="6" name="Прямоугольник 5"/>
          <p:cNvSpPr/>
          <p:nvPr/>
        </p:nvSpPr>
        <p:spPr>
          <a:xfrm>
            <a:off x="3081251" y="1120828"/>
            <a:ext cx="6096000" cy="523220"/>
          </a:xfrm>
          <a:prstGeom prst="rect">
            <a:avLst/>
          </a:prstGeom>
        </p:spPr>
        <p:txBody>
          <a:bodyPr>
            <a:spAutoFit/>
          </a:bodyPr>
          <a:lstStyle/>
          <a:p>
            <a:pPr algn="ctr"/>
            <a:r>
              <a:rPr lang="kk-KZ" sz="1400" b="1" dirty="0">
                <a:solidFill>
                  <a:srgbClr val="002060"/>
                </a:solidFill>
                <a:latin typeface="Palatino Linotype" panose="02040502050505030304" pitchFamily="18" charset="0"/>
              </a:rPr>
              <a:t>Институт Энергетики и </a:t>
            </a:r>
            <a:r>
              <a:rPr lang="kk-KZ" sz="1400" b="1" dirty="0" smtClean="0">
                <a:solidFill>
                  <a:srgbClr val="002060"/>
                </a:solidFill>
                <a:latin typeface="Palatino Linotype" panose="02040502050505030304" pitchFamily="18" charset="0"/>
              </a:rPr>
              <a:t>Машиностроения</a:t>
            </a:r>
            <a:endParaRPr lang="ru-RU" sz="1400" dirty="0">
              <a:solidFill>
                <a:srgbClr val="002060"/>
              </a:solidFill>
              <a:latin typeface="Palatino Linotype" panose="02040502050505030304" pitchFamily="18" charset="0"/>
            </a:endParaRPr>
          </a:p>
          <a:p>
            <a:pPr algn="ctr"/>
            <a:r>
              <a:rPr lang="kk-KZ" sz="1400" b="1" dirty="0">
                <a:solidFill>
                  <a:srgbClr val="002060"/>
                </a:solidFill>
                <a:latin typeface="Palatino Linotype" panose="02040502050505030304" pitchFamily="18" charset="0"/>
              </a:rPr>
              <a:t>Кафедра Стандартизации</a:t>
            </a:r>
            <a:r>
              <a:rPr lang="ru-RU" sz="1400" b="1" dirty="0">
                <a:solidFill>
                  <a:srgbClr val="002060"/>
                </a:solidFill>
                <a:latin typeface="Palatino Linotype" panose="02040502050505030304" pitchFamily="18" charset="0"/>
              </a:rPr>
              <a:t>,</a:t>
            </a:r>
            <a:r>
              <a:rPr lang="kk-KZ" sz="1400" b="1" dirty="0">
                <a:solidFill>
                  <a:srgbClr val="002060"/>
                </a:solidFill>
                <a:latin typeface="Palatino Linotype" panose="02040502050505030304" pitchFamily="18" charset="0"/>
              </a:rPr>
              <a:t> С</a:t>
            </a:r>
            <a:r>
              <a:rPr lang="kk-KZ" sz="1400" b="1" dirty="0" smtClean="0">
                <a:solidFill>
                  <a:srgbClr val="002060"/>
                </a:solidFill>
                <a:latin typeface="Palatino Linotype" panose="02040502050505030304" pitchFamily="18" charset="0"/>
              </a:rPr>
              <a:t>ертификации </a:t>
            </a:r>
            <a:r>
              <a:rPr lang="kk-KZ" sz="1400" b="1" dirty="0">
                <a:solidFill>
                  <a:srgbClr val="002060"/>
                </a:solidFill>
                <a:latin typeface="Palatino Linotype" panose="02040502050505030304" pitchFamily="18" charset="0"/>
              </a:rPr>
              <a:t>и </a:t>
            </a:r>
            <a:r>
              <a:rPr lang="kk-KZ" sz="1400" b="1" dirty="0" smtClean="0">
                <a:solidFill>
                  <a:srgbClr val="002060"/>
                </a:solidFill>
                <a:latin typeface="Palatino Linotype" panose="02040502050505030304" pitchFamily="18" charset="0"/>
              </a:rPr>
              <a:t>Метрологии</a:t>
            </a:r>
            <a:endParaRPr lang="ru-RU" sz="1400" dirty="0">
              <a:solidFill>
                <a:srgbClr val="002060"/>
              </a:solidFill>
              <a:latin typeface="Palatino Linotype" panose="02040502050505030304" pitchFamily="18" charset="0"/>
            </a:endParaRPr>
          </a:p>
        </p:txBody>
      </p:sp>
      <p:sp>
        <p:nvSpPr>
          <p:cNvPr id="7" name="Подзаголовок 2"/>
          <p:cNvSpPr txBox="1">
            <a:spLocks/>
          </p:cNvSpPr>
          <p:nvPr/>
        </p:nvSpPr>
        <p:spPr>
          <a:xfrm>
            <a:off x="4131177" y="5905829"/>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33818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68100" y="6324600"/>
            <a:ext cx="58102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10</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175657" y="2460772"/>
            <a:ext cx="9966960" cy="2246769"/>
          </a:xfrm>
          <a:prstGeom prst="rect">
            <a:avLst/>
          </a:prstGeom>
        </p:spPr>
        <p:txBody>
          <a:bodyPr wrap="square">
            <a:spAutoFit/>
          </a:bodyPr>
          <a:lstStyle/>
          <a:p>
            <a:pPr lvl="1" algn="just" fontAlgn="base"/>
            <a:r>
              <a:rPr lang="ru-RU" sz="2000" dirty="0">
                <a:solidFill>
                  <a:schemeClr val="tx1">
                    <a:lumMod val="75000"/>
                    <a:lumOff val="25000"/>
                  </a:schemeClr>
                </a:solidFill>
                <a:latin typeface="Palatino Linotype" panose="02040502050505030304" pitchFamily="18" charset="0"/>
              </a:rPr>
              <a:t> Результаты калибровки эталонов единиц величин и средств измерений удостоверяются калибровочным знаком, наносимым на средство измерений, и (или) сертификатом о калибровке. В сертификате о калибровке указываются действительные значения метрологических характеристик, метрологическая </a:t>
            </a:r>
            <a:r>
              <a:rPr lang="ru-RU" sz="2000" dirty="0" err="1">
                <a:solidFill>
                  <a:schemeClr val="tx1">
                    <a:lumMod val="75000"/>
                    <a:lumOff val="25000"/>
                  </a:schemeClr>
                </a:solidFill>
                <a:latin typeface="Palatino Linotype" panose="02040502050505030304" pitchFamily="18" charset="0"/>
              </a:rPr>
              <a:t>прослеживаемость</a:t>
            </a:r>
            <a:r>
              <a:rPr lang="ru-RU" sz="2000" dirty="0">
                <a:solidFill>
                  <a:schemeClr val="tx1">
                    <a:lumMod val="75000"/>
                    <a:lumOff val="25000"/>
                  </a:schemeClr>
                </a:solidFill>
                <a:latin typeface="Palatino Linotype" panose="02040502050505030304" pitchFamily="18" charset="0"/>
              </a:rPr>
              <a:t> измерений, неопределенность измерений и заявление о соответствии определенным метрологическим характеристикам.</a:t>
            </a:r>
          </a:p>
        </p:txBody>
      </p:sp>
    </p:spTree>
    <p:extLst>
      <p:ext uri="{BB962C8B-B14F-4D97-AF65-F5344CB8AC3E}">
        <p14:creationId xmlns:p14="http://schemas.microsoft.com/office/powerpoint/2010/main" val="4098213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42" y="2367468"/>
            <a:ext cx="6897189" cy="1450757"/>
          </a:xfrm>
        </p:spPr>
        <p:txBody>
          <a:bodyPr/>
          <a:lstStyle/>
          <a:p>
            <a:r>
              <a:rPr lang="ru-RU" dirty="0" smtClean="0"/>
              <a:t>СПАСИБО ЗА ВНИМАНИЕ! </a:t>
            </a:r>
            <a:endParaRPr lang="ru-RU" dirty="0"/>
          </a:p>
        </p:txBody>
      </p:sp>
      <p:sp>
        <p:nvSpPr>
          <p:cNvPr id="5" name="Подзаголовок 2"/>
          <p:cNvSpPr txBox="1">
            <a:spLocks/>
          </p:cNvSpPr>
          <p:nvPr/>
        </p:nvSpPr>
        <p:spPr>
          <a:xfrm>
            <a:off x="4119499" y="5109758"/>
            <a:ext cx="6424699" cy="49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i="1" dirty="0" err="1" smtClean="0">
                <a:solidFill>
                  <a:srgbClr val="002060"/>
                </a:solidFill>
                <a:latin typeface="Palatino Linotype" panose="02040502050505030304" pitchFamily="18" charset="0"/>
              </a:rPr>
              <a:t>Ассоц</a:t>
            </a:r>
            <a:r>
              <a:rPr lang="ru-RU" i="1" dirty="0" smtClean="0">
                <a:solidFill>
                  <a:srgbClr val="002060"/>
                </a:solidFill>
                <a:latin typeface="Palatino Linotype" panose="02040502050505030304" pitchFamily="18" charset="0"/>
              </a:rPr>
              <a:t>. проф., к.т.н., </a:t>
            </a:r>
            <a:r>
              <a:rPr lang="en-US" i="1" dirty="0" smtClean="0">
                <a:solidFill>
                  <a:srgbClr val="002060"/>
                </a:solidFill>
                <a:latin typeface="Palatino Linotype" panose="02040502050505030304" pitchFamily="18" charset="0"/>
              </a:rPr>
              <a:t>PhD</a:t>
            </a:r>
            <a:r>
              <a:rPr lang="ru-RU" i="1" dirty="0" smtClean="0">
                <a:solidFill>
                  <a:srgbClr val="002060"/>
                </a:solidFill>
                <a:latin typeface="Palatino Linotype" panose="02040502050505030304" pitchFamily="18" charset="0"/>
              </a:rPr>
              <a:t> </a:t>
            </a:r>
            <a:r>
              <a:rPr lang="kk-KZ" i="1" dirty="0" smtClean="0">
                <a:solidFill>
                  <a:srgbClr val="002060"/>
                </a:solidFill>
                <a:latin typeface="Palatino Linotype" panose="02040502050505030304" pitchFamily="18" charset="0"/>
              </a:rPr>
              <a:t>Ережеп Д.Е.</a:t>
            </a:r>
            <a:r>
              <a:rPr lang="ru-RU" i="1" dirty="0" smtClean="0">
                <a:solidFill>
                  <a:srgbClr val="002060"/>
                </a:solidFill>
                <a:latin typeface="Palatino Linotype" panose="02040502050505030304" pitchFamily="18" charset="0"/>
              </a:rPr>
              <a:t> </a:t>
            </a:r>
            <a:endParaRPr lang="ru-RU" dirty="0">
              <a:solidFill>
                <a:srgbClr val="002060"/>
              </a:solidFill>
              <a:latin typeface="Palatino Linotype" panose="02040502050505030304" pitchFamily="18" charset="0"/>
            </a:endParaRPr>
          </a:p>
        </p:txBody>
      </p:sp>
      <p:sp>
        <p:nvSpPr>
          <p:cNvPr id="6" name="Подзаголовок 2"/>
          <p:cNvSpPr txBox="1">
            <a:spLocks/>
          </p:cNvSpPr>
          <p:nvPr/>
        </p:nvSpPr>
        <p:spPr>
          <a:xfrm>
            <a:off x="3986099" y="5605383"/>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24628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7379" y="2151482"/>
            <a:ext cx="5802630" cy="3074164"/>
          </a:xfrm>
        </p:spPr>
        <p:txBody>
          <a:bodyPr>
            <a:noAutofit/>
          </a:bodyPr>
          <a:lstStyle/>
          <a:p>
            <a:pPr algn="just"/>
            <a:r>
              <a:rPr lang="ru-RU" dirty="0">
                <a:latin typeface="Palatino Linotype" panose="02040502050505030304" pitchFamily="18" charset="0"/>
              </a:rPr>
              <a:t>При комплектной поверке средство измерений поверяют в целом — в полном комплекте всех его составных частей, — и суждение о его пригодности выносят на основании измерений известных или параллельно измеряемых величин. </a:t>
            </a:r>
          </a:p>
          <a:p>
            <a:pPr algn="just"/>
            <a:r>
              <a:rPr lang="ru-RU" dirty="0">
                <a:latin typeface="Palatino Linotype" panose="02040502050505030304" pitchFamily="18" charset="0"/>
              </a:rPr>
              <a:t>Средство измерений действует при этом так, как оно действовало бы при его практическом применении. Основными способами комплектной поверки являются непосредственное сличение, сличение мер при помощи </a:t>
            </a:r>
            <a:r>
              <a:rPr lang="ru-RU" dirty="0" err="1">
                <a:latin typeface="Palatino Linotype" panose="02040502050505030304" pitchFamily="18" charset="0"/>
              </a:rPr>
              <a:t>компарирующего</a:t>
            </a:r>
            <a:r>
              <a:rPr lang="ru-RU" dirty="0">
                <a:latin typeface="Palatino Linotype" panose="02040502050505030304" pitchFamily="18" charset="0"/>
              </a:rPr>
              <a:t> устройства, поверка по эталонной мере и др. </a:t>
            </a:r>
          </a:p>
        </p:txBody>
      </p:sp>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smtClean="0">
                <a:solidFill>
                  <a:schemeClr val="tx1"/>
                </a:solidFill>
                <a:latin typeface="Palatino Linotype" panose="02040502050505030304" pitchFamily="18" charset="0"/>
              </a:rPr>
              <a:t>2</a:t>
            </a:r>
            <a:endParaRPr lang="ru-RU" sz="2800" dirty="0">
              <a:solidFill>
                <a:schemeClr val="tx1"/>
              </a:solidFill>
              <a:latin typeface="Palatino Linotype" panose="02040502050505030304" pitchFamily="18" charset="0"/>
            </a:endParaRPr>
          </a:p>
        </p:txBody>
      </p:sp>
      <p:sp>
        <p:nvSpPr>
          <p:cNvPr id="6" name="Прямоугольник 5"/>
          <p:cNvSpPr/>
          <p:nvPr/>
        </p:nvSpPr>
        <p:spPr>
          <a:xfrm>
            <a:off x="4113110" y="675765"/>
            <a:ext cx="4927952" cy="584775"/>
          </a:xfrm>
          <a:prstGeom prst="rect">
            <a:avLst/>
          </a:prstGeom>
        </p:spPr>
        <p:txBody>
          <a:bodyPr wrap="none">
            <a:spAutoFit/>
          </a:bodyPr>
          <a:lstStyle/>
          <a:p>
            <a:pPr algn="ctr"/>
            <a:r>
              <a:rPr lang="ru-RU" sz="3200" b="1" dirty="0">
                <a:latin typeface="Palatino Linotype" panose="02040502050505030304" pitchFamily="18" charset="0"/>
                <a:cs typeface="Times New Roman" panose="02020603050405020304" pitchFamily="18" charset="0"/>
              </a:rPr>
              <a:t>Поверка и калибровка </a:t>
            </a:r>
          </a:p>
        </p:txBody>
      </p:sp>
      <p:pic>
        <p:nvPicPr>
          <p:cNvPr id="1026" name="Picture 2" descr="Рекомендации по... - Национальный центр аккредитации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203" y="2582267"/>
            <a:ext cx="3986734" cy="264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1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3</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814251" y="1833214"/>
            <a:ext cx="6096000" cy="4093428"/>
          </a:xfrm>
          <a:prstGeom prst="rect">
            <a:avLst/>
          </a:prstGeom>
        </p:spPr>
        <p:txBody>
          <a:bodyPr>
            <a:spAutoFit/>
          </a:bodyPr>
          <a:lstStyle/>
          <a:p>
            <a:pPr marL="285750" indent="-285750" algn="just">
              <a:buFont typeface="Arial" panose="020B0604020202020204" pitchFamily="34" charset="0"/>
              <a:buChar char="•"/>
            </a:pPr>
            <a:r>
              <a:rPr lang="ru-RU" sz="2000" dirty="0">
                <a:latin typeface="Palatino Linotype" panose="02040502050505030304" pitchFamily="18" charset="0"/>
              </a:rPr>
              <a:t>При любых способах поверки основные погрешности следует определять при нормальных (или других нормированных средних) условиях с отклонениями в установленных пределах, так как в термине «основные» заложено указание на эти условия. </a:t>
            </a:r>
          </a:p>
          <a:p>
            <a:pPr marL="285750" indent="-285750" algn="just">
              <a:buFont typeface="Arial" panose="020B0604020202020204" pitchFamily="34" charset="0"/>
              <a:buChar char="•"/>
            </a:pPr>
            <a:r>
              <a:rPr lang="ru-RU" sz="2000" dirty="0">
                <a:latin typeface="Palatino Linotype" panose="02040502050505030304" pitchFamily="18" charset="0"/>
              </a:rPr>
              <a:t>Основные погрешности являются исходными для оценки работы измерительного средства при других режимах, поэтому они определяются обязательно. Затем устанавливают влияние отдельных параметров внешних условий (например, температуры) на величину погрешности.</a:t>
            </a:r>
            <a:endParaRPr lang="ru-RU" sz="2000" dirty="0">
              <a:latin typeface="Palatino Linotype" panose="02040502050505030304" pitchFamily="18" charset="0"/>
            </a:endParaRPr>
          </a:p>
        </p:txBody>
      </p:sp>
      <p:pic>
        <p:nvPicPr>
          <p:cNvPr id="6" name="Рисунок 5"/>
          <p:cNvPicPr>
            <a:picLocks noChangeAspect="1"/>
          </p:cNvPicPr>
          <p:nvPr/>
        </p:nvPicPr>
        <p:blipFill>
          <a:blip r:embed="rId2"/>
          <a:stretch>
            <a:fillRect/>
          </a:stretch>
        </p:blipFill>
        <p:spPr>
          <a:xfrm>
            <a:off x="6997740" y="1833214"/>
            <a:ext cx="4596090" cy="2829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971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4</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5164183" y="2410659"/>
            <a:ext cx="6096000" cy="3170099"/>
          </a:xfrm>
          <a:prstGeom prst="rect">
            <a:avLst/>
          </a:prstGeom>
        </p:spPr>
        <p:txBody>
          <a:bodyPr>
            <a:spAutoFit/>
          </a:bodyPr>
          <a:lstStyle/>
          <a:p>
            <a:pPr algn="just"/>
            <a:r>
              <a:rPr lang="ru-RU" sz="2000" b="1" dirty="0">
                <a:latin typeface="Palatino Linotype" panose="02040502050505030304" pitchFamily="18" charset="0"/>
              </a:rPr>
              <a:t>Непосредственное сличение </a:t>
            </a:r>
            <a:r>
              <a:rPr lang="ru-RU" sz="2000" dirty="0">
                <a:latin typeface="Palatino Linotype" panose="02040502050505030304" pitchFamily="18" charset="0"/>
              </a:rPr>
              <a:t>(без применения </a:t>
            </a:r>
            <a:r>
              <a:rPr lang="ru-RU" sz="2000" dirty="0" err="1">
                <a:latin typeface="Palatino Linotype" panose="02040502050505030304" pitchFamily="18" charset="0"/>
              </a:rPr>
              <a:t>компарирующих</a:t>
            </a:r>
            <a:r>
              <a:rPr lang="ru-RU" sz="2000" dirty="0">
                <a:latin typeface="Palatino Linotype" panose="02040502050505030304" pitchFamily="18" charset="0"/>
              </a:rPr>
              <a:t> приборов) применяют при поверке штриховых мер длины (линейки, брусковые метры, рулетки), мер вместимости (мерные колбы, цилиндры и т.п.). Более широко используют непосредственное сличение показаний поверяемого и эталонного приборов при измерении одной и той же величины, например при погружении эталонного и рабочего термометров в термостат.</a:t>
            </a:r>
            <a:endParaRPr lang="ru-RU" sz="2000" dirty="0">
              <a:latin typeface="Palatino Linotype" panose="02040502050505030304" pitchFamily="18" charset="0"/>
            </a:endParaRPr>
          </a:p>
        </p:txBody>
      </p:sp>
      <p:pic>
        <p:nvPicPr>
          <p:cNvPr id="5" name="Picture 2" descr="Direct Comparison Test - Calculus 2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76" y="2783341"/>
            <a:ext cx="4248090" cy="238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8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5</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045028" y="1822664"/>
            <a:ext cx="7994469" cy="4093428"/>
          </a:xfrm>
          <a:prstGeom prst="rect">
            <a:avLst/>
          </a:prstGeom>
        </p:spPr>
        <p:txBody>
          <a:bodyPr wrap="square">
            <a:spAutoFit/>
          </a:bodyPr>
          <a:lstStyle/>
          <a:p>
            <a:pPr algn="just"/>
            <a:r>
              <a:rPr lang="ru-RU" sz="2000" b="1" dirty="0">
                <a:latin typeface="Palatino Linotype" panose="02040502050505030304" pitchFamily="18" charset="0"/>
              </a:rPr>
              <a:t>Сличение мер при помощи </a:t>
            </a:r>
            <a:r>
              <a:rPr lang="ru-RU" sz="2000" b="1" dirty="0" err="1">
                <a:latin typeface="Palatino Linotype" panose="02040502050505030304" pitchFamily="18" charset="0"/>
              </a:rPr>
              <a:t>компарирующего</a:t>
            </a:r>
            <a:r>
              <a:rPr lang="ru-RU" sz="2000" b="1" dirty="0">
                <a:latin typeface="Palatino Linotype" panose="02040502050505030304" pitchFamily="18" charset="0"/>
              </a:rPr>
              <a:t> устройства </a:t>
            </a:r>
            <a:r>
              <a:rPr lang="ru-RU" sz="2000" dirty="0">
                <a:latin typeface="Palatino Linotype" panose="02040502050505030304" pitchFamily="18" charset="0"/>
              </a:rPr>
              <a:t>значительно повышает точность поверки. Наиболее часто используемые компараторы — это весы (сличение гирь), мосты постоянного и переменного тока (сличение мер сопротивления), компараторы для точных сличений мер длины. Компаратор должен обладать чувствительностью, позволяющей обнаружить изменение измеряемой величины, не превышающее погрешности эталонной меры. Например, для поверки гири 1 кг с допускаемой погрешностью 0,5 г используют эталонную гирю с погрешностью 0,1 г и соответственно весы с ценой деления не более 0,1 г. Другим важным требованием, предъявляемым к компараторам, является стабильность их метрологических характеристик</a:t>
            </a:r>
            <a:endParaRPr lang="ru-RU" sz="2000" dirty="0">
              <a:latin typeface="Palatino Linotype" panose="02040502050505030304" pitchFamily="18" charset="0"/>
            </a:endParaRPr>
          </a:p>
        </p:txBody>
      </p:sp>
      <p:pic>
        <p:nvPicPr>
          <p:cNvPr id="3" name="Picture 2" descr="Компарирующее устройство для поверки плит и линеек (2) купить в  Екатеринбурге цена 20000 Р на DIRECTLOT.RU - Измерительный инструмент продам"/>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51" r="34618"/>
          <a:stretch/>
        </p:blipFill>
        <p:spPr bwMode="auto">
          <a:xfrm>
            <a:off x="9734550" y="2041320"/>
            <a:ext cx="1590675" cy="3656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6</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778000" y="2256641"/>
            <a:ext cx="8940800" cy="3477875"/>
          </a:xfrm>
          <a:prstGeom prst="rect">
            <a:avLst/>
          </a:prstGeom>
        </p:spPr>
        <p:txBody>
          <a:bodyPr wrap="square">
            <a:spAutoFit/>
          </a:bodyPr>
          <a:lstStyle/>
          <a:p>
            <a:pPr algn="just"/>
            <a:r>
              <a:rPr lang="ru-RU" sz="2000" b="1" dirty="0">
                <a:latin typeface="Palatino Linotype" panose="02040502050505030304" pitchFamily="18" charset="0"/>
              </a:rPr>
              <a:t>Поверка по эталонной мере сводится к измерению величины</a:t>
            </a:r>
            <a:r>
              <a:rPr lang="ru-RU" sz="2000" dirty="0">
                <a:latin typeface="Palatino Linotype" panose="02040502050505030304" pitchFamily="18" charset="0"/>
              </a:rPr>
              <a:t>, воспроизводимой эталонной мерой, или к измерению некоторой величины, которая одновременно сопоставляется со значением эталонной меры. Например, поверка штангенциркуля осуществляется путем «измерения» концевой меры длины, помещаемой между его губками. О погрешности судят по разности между показанием штангенциркуля и значением меры, которое принимается за условно-истинное. Другой пример — поверка циферблатных настольных весов при помощи эталонных гирь, помещаемых на чашку этих весов. Если при этом на шкалу наносятся отметки, соответствующие значениям эталонных гирь, то такая поверка называется градуировкой.</a:t>
            </a:r>
            <a:endParaRPr lang="ru-RU" sz="2000" dirty="0">
              <a:latin typeface="Palatino Linotype" panose="02040502050505030304" pitchFamily="18" charset="0"/>
            </a:endParaRPr>
          </a:p>
        </p:txBody>
      </p:sp>
    </p:spTree>
    <p:extLst>
      <p:ext uri="{BB962C8B-B14F-4D97-AF65-F5344CB8AC3E}">
        <p14:creationId xmlns:p14="http://schemas.microsoft.com/office/powerpoint/2010/main" val="117104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7</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485900" y="2243941"/>
            <a:ext cx="9144000" cy="2862322"/>
          </a:xfrm>
          <a:prstGeom prst="rect">
            <a:avLst/>
          </a:prstGeom>
        </p:spPr>
        <p:txBody>
          <a:bodyPr wrap="square">
            <a:spAutoFit/>
          </a:bodyPr>
          <a:lstStyle/>
          <a:p>
            <a:pPr algn="just"/>
            <a:r>
              <a:rPr lang="ru-RU" b="1" dirty="0">
                <a:latin typeface="Palatino Linotype" panose="02040502050505030304" pitchFamily="18" charset="0"/>
              </a:rPr>
              <a:t>Поэлементная поверка средств измерений. </a:t>
            </a:r>
            <a:r>
              <a:rPr lang="ru-RU" dirty="0">
                <a:latin typeface="Palatino Linotype" panose="02040502050505030304" pitchFamily="18" charset="0"/>
              </a:rPr>
              <a:t>Поэлементной называют поверку средств измерений, проводимую путем измерения параметров отдельных его частей с последующим вычислением значений измеряемой им величины. Такой способ применим, если закономерности взаимодействия отдельных частей средства измерений точно известны и возможности посторонних влияний на его показания исключены или эти влияния поддаются точному учету. Одной из причин, побуждающих применять поэлементную поверку, является большая трудоемкость комплектного способа или сложность подбора эталонов для поверки средства измерений при большом разнообразии его показаний. На практике поэлементную поверку нередко проводят в сочетании с комплектной. </a:t>
            </a:r>
            <a:endParaRPr lang="ru-RU" dirty="0">
              <a:latin typeface="Palatino Linotype" panose="02040502050505030304" pitchFamily="18" charset="0"/>
            </a:endParaRPr>
          </a:p>
        </p:txBody>
      </p:sp>
    </p:spTree>
    <p:extLst>
      <p:ext uri="{BB962C8B-B14F-4D97-AF65-F5344CB8AC3E}">
        <p14:creationId xmlns:p14="http://schemas.microsoft.com/office/powerpoint/2010/main" val="391447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8</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1841500" y="2116941"/>
            <a:ext cx="8699500" cy="3139321"/>
          </a:xfrm>
          <a:prstGeom prst="rect">
            <a:avLst/>
          </a:prstGeom>
        </p:spPr>
        <p:txBody>
          <a:bodyPr wrap="square">
            <a:spAutoFit/>
          </a:bodyPr>
          <a:lstStyle/>
          <a:p>
            <a:pPr algn="just"/>
            <a:r>
              <a:rPr lang="ru-RU" b="1" dirty="0">
                <a:latin typeface="Palatino Linotype" panose="02040502050505030304" pitchFamily="18" charset="0"/>
              </a:rPr>
              <a:t>Поэлементная поверка средств измерений. </a:t>
            </a:r>
            <a:r>
              <a:rPr lang="ru-RU" dirty="0">
                <a:latin typeface="Palatino Linotype" panose="02040502050505030304" pitchFamily="18" charset="0"/>
              </a:rPr>
              <a:t>Поэлементной называют поверку средств измерений, проводимую путем измерения параметров отдельных его частей с последующим вычислением значений измеряемой им величины. Такой способ применим, если закономерности взаимодействия отдельных частей средства измерений точно известны и возможности посторонних влияний на его показания исключены или эти влияния поддаются точному учету. Одной из причин, побуждающих применять поэлементную поверку, является большая трудоемкость комплектного способа или сложность подбора эталонов для поверки средства измерений при большом разнообразии его показаний. На практике поэлементную поверку нередко проводят в сочетании с комплектной. </a:t>
            </a:r>
            <a:endParaRPr lang="ru-RU" dirty="0">
              <a:latin typeface="Palatino Linotype" panose="02040502050505030304" pitchFamily="18" charset="0"/>
            </a:endParaRPr>
          </a:p>
        </p:txBody>
      </p:sp>
    </p:spTree>
    <p:extLst>
      <p:ext uri="{BB962C8B-B14F-4D97-AF65-F5344CB8AC3E}">
        <p14:creationId xmlns:p14="http://schemas.microsoft.com/office/powerpoint/2010/main" val="132006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9</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1219200" y="2180441"/>
            <a:ext cx="10058400" cy="3170099"/>
          </a:xfrm>
          <a:prstGeom prst="rect">
            <a:avLst/>
          </a:prstGeom>
        </p:spPr>
        <p:txBody>
          <a:bodyPr wrap="square">
            <a:spAutoFit/>
          </a:bodyPr>
          <a:lstStyle/>
          <a:p>
            <a:pPr algn="just"/>
            <a:r>
              <a:rPr lang="ru-RU" sz="2000" b="1" dirty="0">
                <a:latin typeface="Palatino Linotype" panose="02040502050505030304" pitchFamily="18" charset="0"/>
              </a:rPr>
              <a:t>Поэлементная поверка средств измерений. </a:t>
            </a:r>
            <a:r>
              <a:rPr lang="ru-RU" sz="2000" dirty="0">
                <a:latin typeface="Palatino Linotype" panose="02040502050505030304" pitchFamily="18" charset="0"/>
              </a:rPr>
              <a:t>Поэлементной называют поверку средств измерений, проводимую путем измерения параметров отдельных его частей с последующим вычислением значений измеряемой им величины. Такой способ применим, если закономерности взаимодействия отдельных частей средства измерений точно известны и возможности посторонних влияний на его показания исключены или эти влияния поддаются точному учету. Одной из причин, побуждающих применять поэлементную поверку, является большая трудоемкость комплектного способа или сложность подбора эталонов для поверки средства измерений при большом разнообразии его показаний. На практике поэлементную поверку нередко проводят в сочетании с комплектной. </a:t>
            </a:r>
            <a:endParaRPr lang="ru-RU" sz="2000" dirty="0">
              <a:latin typeface="Palatino Linotype" panose="02040502050505030304" pitchFamily="18" charset="0"/>
            </a:endParaRPr>
          </a:p>
        </p:txBody>
      </p:sp>
    </p:spTree>
    <p:extLst>
      <p:ext uri="{BB962C8B-B14F-4D97-AF65-F5344CB8AC3E}">
        <p14:creationId xmlns:p14="http://schemas.microsoft.com/office/powerpoint/2010/main" val="128636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129</TotalTime>
  <Words>789</Words>
  <Application>Microsoft Office PowerPoint</Application>
  <PresentationFormat>Широкоэкранный</PresentationFormat>
  <Paragraphs>30</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Palatino Linotype</vt:lpstr>
      <vt:lpstr>Times New Roman</vt:lpstr>
      <vt:lpstr>Ретро</vt:lpstr>
      <vt:lpstr>Дисциплина «Метрологическое обеспечение измерении»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аспекты развития метрологии</dc:title>
  <dc:creator>Darkhan Yerezhep</dc:creator>
  <cp:lastModifiedBy>Darkhan Yerezhep</cp:lastModifiedBy>
  <cp:revision>22</cp:revision>
  <dcterms:created xsi:type="dcterms:W3CDTF">2023-10-17T14:13:00Z</dcterms:created>
  <dcterms:modified xsi:type="dcterms:W3CDTF">2023-10-23T23:22:51Z</dcterms:modified>
</cp:coreProperties>
</file>