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«Метрологическое обеспечение измерении»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7251" y="3544702"/>
            <a:ext cx="9144000" cy="817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</a:t>
            </a:r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7</a:t>
            </a:r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. ПОГРЕШНОСТИ ИЗМЕРЕНИЙ</a:t>
            </a:r>
            <a:endParaRPr lang="ru-RU" sz="2400" cap="all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737A32-B9C1-4C09-A2F9-66A304D95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416629"/>
            <a:ext cx="5591158" cy="29730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5662612" y="1518301"/>
                <a:ext cx="6096000" cy="40934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Систематическая погрешность </a:t>
                </a:r>
                <a:r>
                  <a:rPr lang="ru-RU" sz="2000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— составляющая погрешности измерения, остающаяся постоянной или закономерно меняющаяся при повторных измерениях одной и той же физической величины. На рисунке приведены результаты многократных измерений, содержащих случайную и систематическую погрешности. Систематическая погрешность, как правило, не изменяется при многократных измерениях и может быть почти полностью устранена путем обнаружения и устранения причины, по которой она возникла, или путем введения поправки (</a:t>
                </a:r>
                <a14:m>
                  <m:oMath xmlns:m="http://schemas.openxmlformats.org/officeDocument/2006/math">
                    <m:r>
                      <a:rPr lang="ru-RU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∆сист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= х - Q). 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12" y="1518301"/>
                <a:ext cx="6096000" cy="4093428"/>
              </a:xfrm>
              <a:prstGeom prst="rect">
                <a:avLst/>
              </a:prstGeom>
              <a:blipFill>
                <a:blip r:embed="rId3"/>
                <a:stretch>
                  <a:fillRect l="-1100" t="-744" r="-1000" b="-16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8922" y="675765"/>
            <a:ext cx="2996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Погрешность</a:t>
            </a:r>
            <a:endParaRPr lang="ru-RU" sz="3200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0687" y="2830532"/>
            <a:ext cx="435597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ru-RU" dirty="0">
                <a:latin typeface="Palatino Linotype" panose="02040502050505030304" pitchFamily="18" charset="0"/>
              </a:rPr>
              <a:t>Степень приближения результата измерения к истинному значению определяется размером погрешности (разностью между полученным при измерении и истинным значениями величины), т. е. качество измерений характеризуется их погрешностями.</a:t>
            </a:r>
            <a:endParaRPr lang="ru-RU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9304614-0DDA-4E25-B708-E33135FAC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872" y="2388016"/>
            <a:ext cx="3390379" cy="2497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56663" y="2395083"/>
            <a:ext cx="51598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Поскольку истинное значение измеряемой величины остается неизвестным, неизвестны также и погрешности измерения. Поэтому для определения размеров погрешностей используют условно-истинное значение физической величины, полученное, как правило, в результате более точных измерений или другими методами</a:t>
            </a:r>
            <a:endParaRPr lang="ru-RU" sz="2000" dirty="0">
              <a:latin typeface="Palatino Linotype" panose="02040502050505030304" pitchFamily="18" charset="0"/>
            </a:endParaRPr>
          </a:p>
        </p:txBody>
      </p:sp>
      <p:pic>
        <p:nvPicPr>
          <p:cNvPr id="7" name="Picture 2" descr="В Чем Измеряется Погрешность Измерений? - Метрологический надзор">
            <a:extLst>
              <a:ext uri="{FF2B5EF4-FFF2-40B4-BE49-F238E27FC236}">
                <a16:creationId xmlns:a16="http://schemas.microsoft.com/office/drawing/2014/main" id="{6E01D7FE-45FE-448E-9D9F-04873592E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66" y="1646491"/>
            <a:ext cx="4804244" cy="2690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99360" y="2415850"/>
            <a:ext cx="78986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Palatino Linotype" panose="02040502050505030304" pitchFamily="18" charset="0"/>
              </a:rPr>
              <a:t>Единицы физических величин воспроизводятся с высокой точностью с помощью государственных первичных эталонов и передаются «вниз» эталонным средствам измерений, а от них — рабочим средствам измерений с некоторой потерей точности на каждой ступени передачи (при каждой поверке). При этом значение величины, воспроизводимой эталонным средством измерения при поверке, всегда принимается в качестве условно-истинного значения величины и по нему оценивается погрешность поверяемого средства измерений</a:t>
            </a:r>
            <a:r>
              <a:rPr 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6581" y="2272325"/>
            <a:ext cx="9479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Palatino Linotype" panose="02040502050505030304" pitchFamily="18" charset="0"/>
              </a:rPr>
              <a:t>Инструментальная погрешность </a:t>
            </a:r>
            <a:r>
              <a:rPr lang="ru-RU" dirty="0" smtClean="0">
                <a:latin typeface="Palatino Linotype" panose="02040502050505030304" pitchFamily="18" charset="0"/>
              </a:rPr>
              <a:t>— это погрешность применяемого средства измерения. Если применяется стандартное СИ, прошедшее поверку, то интервал, в котором находится эта погрешность, известен с заданной вероятностью. 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6581" y="3858123"/>
            <a:ext cx="9596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Palatino Linotype" panose="02040502050505030304" pitchFamily="18" charset="0"/>
              </a:rPr>
              <a:t>Субъективная погрешность </a:t>
            </a:r>
            <a:r>
              <a:rPr lang="ru-RU" sz="2000" i="1" dirty="0">
                <a:latin typeface="Palatino Linotype" panose="02040502050505030304" pitchFamily="18" charset="0"/>
              </a:rPr>
              <a:t>(погрешность оператора) обусловлена недостаточной квалификацией или индивидуальными особенностями оператора, выполняющего измерения, и связана с тщательностью выполнения правил всех измерительных операций. Эта погрешность не всегда поддается правильной оценке. </a:t>
            </a:r>
            <a:endParaRPr lang="ru-RU" sz="20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6548" y="1877429"/>
            <a:ext cx="91309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Palatino Linotype" panose="02040502050505030304" pitchFamily="18" charset="0"/>
              </a:rPr>
              <a:t>Методическая погрешность </a:t>
            </a:r>
            <a:r>
              <a:rPr lang="ru-RU" sz="2000" i="1" dirty="0">
                <a:latin typeface="Palatino Linotype" panose="02040502050505030304" pitchFamily="18" charset="0"/>
              </a:rPr>
              <a:t>обусловлена несовершенством применяемого метода измерения. На ее величину оказывают влияние несовершенство принятой измерительной модели, способ применения измерительного средства, алгоритмы, по которым вычисляют результат измерения и другие факторы, не связанные со свойствами применяемого измерительного средства. Методическая погрешность не может быть указана в нормативно-технической документации на используемое средство измерений, так как от 46 него не зависит, и должна определяться в каждом конкретном случае путем специальных исследований (анализа измерительной схемы). Несовершенство применяемого метода измерений (неправильная оценка возникающей методической погрешности) неоднократно приводило к ошибочным выводам при проведении научно-исследовательских работ. </a:t>
            </a:r>
            <a:endParaRPr lang="ru-RU" sz="20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9691" y="4259444"/>
            <a:ext cx="79944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Случайная погрешность </a:t>
            </a:r>
            <a:r>
              <a:rPr lang="ru-RU" dirty="0"/>
              <a:t>— составляющая погрешности измерения, изменяющаяся случайным образом (по знаку и значению) в серии повторных измерений одного и того же размера физической величины, проведенных с одинаковой тщательностью в одних и тех же условиях.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9691" y="2902021"/>
            <a:ext cx="8451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Под влиянием совокупности всех действующих факторов, в том числе внешних, складывается </a:t>
            </a:r>
            <a:r>
              <a:rPr lang="ru-RU" b="1" dirty="0"/>
              <a:t>Суммарная погрешность </a:t>
            </a:r>
            <a:r>
              <a:rPr lang="ru-RU" dirty="0"/>
              <a:t>измерения. В отдельную группу выделяют погрешности, обусловленные влиянием </a:t>
            </a:r>
            <a:r>
              <a:rPr lang="ru-RU" b="1" dirty="0"/>
              <a:t>внешних условий.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7558" y="2830433"/>
            <a:ext cx="87750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Метод замещения </a:t>
            </a:r>
            <a:r>
              <a:rPr lang="ru-RU" sz="20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представляет собой разновидность метода сравнения, когда сравнение осуществляется заменой измеряемой величины известной величиной, причем так, чтобы в состоянии и действии всех используемых средств измерений не происходило никаких изменений. Для реализации метода необходимо иметь регулируемую меру. </a:t>
            </a:r>
            <a:endParaRPr lang="ru-RU" sz="2000" i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133600" y="2217985"/>
                <a:ext cx="8341894" cy="2862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Метод противопоставления </a:t>
                </a:r>
                <a:r>
                  <a:rPr lang="ru-RU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является также разновидностью метода сравнения, при котором измерение производится дважды и проводится так, чтобы причина, вызывающая погрешность, оказывала противоположное действие при первом и втором измерениях.</a:t>
                </a:r>
              </a:p>
              <a:p>
                <a:pPr algn="just"/>
                <a:r>
                  <a:rPr lang="ru-RU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	Для определения погрешности от неравноплечести весов при взвешивании этим методом массу т взвешивают два раза, меняя ее местами с гирями. Исправленное значение массы (с учетом погрешности) определяется по формуле</a:t>
                </a:r>
                <a:r>
                  <a:rPr lang="en-US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 m=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₁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₂</m:t>
                    </m:r>
                  </m:oMath>
                </a14:m>
                <a:r>
                  <a:rPr lang="en-US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en-US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 m₁ m₂ - </a:t>
                </a:r>
                <a:r>
                  <a:rPr lang="ru-RU" sz="2000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значения, полученные при первом и втором взвешиваниях.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217985"/>
                <a:ext cx="8341894" cy="2862643"/>
              </a:xfrm>
              <a:prstGeom prst="rect">
                <a:avLst/>
              </a:prstGeom>
              <a:blipFill>
                <a:blip r:embed="rId2"/>
                <a:stretch>
                  <a:fillRect l="-731" t="-1279" r="-731" b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636</Words>
  <Application>Microsoft Office PowerPoint</Application>
  <PresentationFormat>Широкоэкранный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Cambria Math</vt:lpstr>
      <vt:lpstr>Palatino Linotype</vt:lpstr>
      <vt:lpstr>Times New Roman</vt:lpstr>
      <vt:lpstr>Ретро</vt:lpstr>
      <vt:lpstr>Дисциплина «Метрологическое обеспечение измерении»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23</cp:revision>
  <dcterms:created xsi:type="dcterms:W3CDTF">2023-10-17T14:13:00Z</dcterms:created>
  <dcterms:modified xsi:type="dcterms:W3CDTF">2023-10-23T23:30:17Z</dcterms:modified>
</cp:coreProperties>
</file>