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57" r:id="rId10"/>
    <p:sldId id="258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0" d="100"/>
          <a:sy n="60" d="100"/>
        </p:scale>
        <p:origin x="78" y="11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6523B-9C53-49FA-9406-AE4AF3779993}" type="datetimeFigureOut">
              <a:rPr lang="ru-RU" smtClean="0"/>
              <a:t>24.10.2023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A0A15-7A07-4743-A314-584D0619BFF1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762822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6523B-9C53-49FA-9406-AE4AF3779993}" type="datetimeFigureOut">
              <a:rPr lang="ru-RU" smtClean="0"/>
              <a:t>24.10.2023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A0A15-7A07-4743-A314-584D0619BF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45688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6523B-9C53-49FA-9406-AE4AF3779993}" type="datetimeFigureOut">
              <a:rPr lang="ru-RU" smtClean="0"/>
              <a:t>24.10.2023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A0A15-7A07-4743-A314-584D0619BF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9754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6523B-9C53-49FA-9406-AE4AF3779993}" type="datetimeFigureOut">
              <a:rPr lang="ru-RU" smtClean="0"/>
              <a:t>24.10.2023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A0A15-7A07-4743-A314-584D0619BF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54898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6523B-9C53-49FA-9406-AE4AF3779993}" type="datetimeFigureOut">
              <a:rPr lang="ru-RU" smtClean="0"/>
              <a:t>24.10.2023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A0A15-7A07-4743-A314-584D0619BFF1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644148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6523B-9C53-49FA-9406-AE4AF3779993}" type="datetimeFigureOut">
              <a:rPr lang="ru-RU" smtClean="0"/>
              <a:t>24.10.2023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A0A15-7A07-4743-A314-584D0619BF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79298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6523B-9C53-49FA-9406-AE4AF3779993}" type="datetimeFigureOut">
              <a:rPr lang="ru-RU" smtClean="0"/>
              <a:t>24.10.2023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A0A15-7A07-4743-A314-584D0619BF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93066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6523B-9C53-49FA-9406-AE4AF3779993}" type="datetimeFigureOut">
              <a:rPr lang="ru-RU" smtClean="0"/>
              <a:t>24.10.2023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A0A15-7A07-4743-A314-584D0619BF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99046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6523B-9C53-49FA-9406-AE4AF3779993}" type="datetimeFigureOut">
              <a:rPr lang="ru-RU" smtClean="0"/>
              <a:t>24.10.2023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A0A15-7A07-4743-A314-584D0619BF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17199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B9E6523B-9C53-49FA-9406-AE4AF3779993}" type="datetimeFigureOut">
              <a:rPr lang="ru-RU" smtClean="0"/>
              <a:t>24.10.2023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A8A0A15-7A07-4743-A314-584D0619BF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23832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6523B-9C53-49FA-9406-AE4AF3779993}" type="datetimeFigureOut">
              <a:rPr lang="ru-RU" smtClean="0"/>
              <a:t>24.10.2023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A0A15-7A07-4743-A314-584D0619BF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80727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B9E6523B-9C53-49FA-9406-AE4AF3779993}" type="datetimeFigureOut">
              <a:rPr lang="ru-RU" smtClean="0"/>
              <a:t>24.10.2023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2A8A0A15-7A07-4743-A314-584D0619BFF1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038073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57251" y="1727067"/>
            <a:ext cx="9144000" cy="1300163"/>
          </a:xfrm>
        </p:spPr>
        <p:txBody>
          <a:bodyPr>
            <a:noAutofit/>
          </a:bodyPr>
          <a:lstStyle/>
          <a:p>
            <a:pPr algn="ctr"/>
            <a:r>
              <a:rPr lang="ru-RU" sz="2800" cap="all" dirty="0" smtClean="0">
                <a:solidFill>
                  <a:srgbClr val="002060"/>
                </a:solidFill>
                <a:latin typeface="Palatino Linotype" panose="02040502050505030304" pitchFamily="18" charset="0"/>
              </a:rPr>
              <a:t>Дисциплина </a:t>
            </a:r>
            <a:r>
              <a:rPr lang="ru-RU" sz="2800" cap="all" dirty="0">
                <a:solidFill>
                  <a:srgbClr val="002060"/>
                </a:solidFill>
                <a:latin typeface="Palatino Linotype" panose="02040502050505030304" pitchFamily="18" charset="0"/>
              </a:rPr>
              <a:t>«Метрологическое обеспечение измерении»</a:t>
            </a:r>
            <a:endParaRPr lang="ru-RU" sz="2800" dirty="0">
              <a:solidFill>
                <a:srgbClr val="002060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85776" y="5019350"/>
            <a:ext cx="6424699" cy="495625"/>
          </a:xfrm>
        </p:spPr>
        <p:txBody>
          <a:bodyPr>
            <a:normAutofit/>
          </a:bodyPr>
          <a:lstStyle/>
          <a:p>
            <a:r>
              <a:rPr lang="ru-RU" i="1" cap="none" dirty="0" err="1" smtClean="0">
                <a:solidFill>
                  <a:srgbClr val="002060"/>
                </a:solidFill>
                <a:latin typeface="Palatino Linotype" panose="02040502050505030304" pitchFamily="18" charset="0"/>
              </a:rPr>
              <a:t>Ассоц</a:t>
            </a:r>
            <a:r>
              <a:rPr lang="ru-RU" i="1" cap="none" dirty="0" smtClean="0">
                <a:solidFill>
                  <a:srgbClr val="002060"/>
                </a:solidFill>
                <a:latin typeface="Palatino Linotype" panose="02040502050505030304" pitchFamily="18" charset="0"/>
              </a:rPr>
              <a:t>. проф., к.т.н., </a:t>
            </a:r>
            <a:r>
              <a:rPr lang="en-US" i="1" cap="none" dirty="0" smtClean="0">
                <a:solidFill>
                  <a:srgbClr val="002060"/>
                </a:solidFill>
                <a:latin typeface="Palatino Linotype" panose="02040502050505030304" pitchFamily="18" charset="0"/>
              </a:rPr>
              <a:t>PhD</a:t>
            </a:r>
            <a:r>
              <a:rPr lang="ru-RU" i="1" cap="none" dirty="0" smtClean="0">
                <a:solidFill>
                  <a:srgbClr val="002060"/>
                </a:solidFill>
                <a:latin typeface="Palatino Linotype" panose="02040502050505030304" pitchFamily="18" charset="0"/>
              </a:rPr>
              <a:t> </a:t>
            </a:r>
            <a:r>
              <a:rPr lang="kk-KZ" i="1" cap="none" dirty="0" smtClean="0">
                <a:solidFill>
                  <a:srgbClr val="002060"/>
                </a:solidFill>
                <a:latin typeface="Palatino Linotype" panose="02040502050505030304" pitchFamily="18" charset="0"/>
              </a:rPr>
              <a:t>Ережеп Д.Е.</a:t>
            </a:r>
            <a:r>
              <a:rPr lang="ru-RU" i="1" cap="none" dirty="0" smtClean="0">
                <a:solidFill>
                  <a:srgbClr val="002060"/>
                </a:solidFill>
                <a:latin typeface="Palatino Linotype" panose="02040502050505030304" pitchFamily="18" charset="0"/>
              </a:rPr>
              <a:t> </a:t>
            </a:r>
            <a:endParaRPr lang="ru-RU" cap="none" dirty="0">
              <a:solidFill>
                <a:srgbClr val="002060"/>
              </a:solidFill>
              <a:latin typeface="Palatino Linotype" panose="0204050205050503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/>
          <a:srcRect l="14753" t="57868" r="61514" b="32725"/>
          <a:stretch/>
        </p:blipFill>
        <p:spPr bwMode="auto">
          <a:xfrm>
            <a:off x="3969251" y="157786"/>
            <a:ext cx="4320000" cy="96304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Заголовок 1"/>
          <p:cNvSpPr txBox="1">
            <a:spLocks/>
          </p:cNvSpPr>
          <p:nvPr/>
        </p:nvSpPr>
        <p:spPr>
          <a:xfrm>
            <a:off x="1557251" y="3544702"/>
            <a:ext cx="9144000" cy="817007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8000" kern="1200" spc="-5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400" cap="all" dirty="0" smtClean="0">
                <a:solidFill>
                  <a:srgbClr val="002060"/>
                </a:solidFill>
                <a:latin typeface="Palatino Linotype" panose="02040502050505030304" pitchFamily="18" charset="0"/>
              </a:rPr>
              <a:t>Лекция </a:t>
            </a:r>
            <a:r>
              <a:rPr lang="ru-RU" sz="2400" cap="all" dirty="0" smtClean="0">
                <a:solidFill>
                  <a:srgbClr val="002060"/>
                </a:solidFill>
                <a:latin typeface="Palatino Linotype" panose="02040502050505030304" pitchFamily="18" charset="0"/>
              </a:rPr>
              <a:t>7</a:t>
            </a:r>
            <a:r>
              <a:rPr lang="ru-RU" sz="2400" cap="all" dirty="0">
                <a:solidFill>
                  <a:srgbClr val="002060"/>
                </a:solidFill>
                <a:latin typeface="Palatino Linotype" panose="02040502050505030304" pitchFamily="18" charset="0"/>
              </a:rPr>
              <a:t>. ПОГРЕШНОСТИ ИЗМЕРЕНИЙ</a:t>
            </a:r>
            <a:endParaRPr lang="ru-RU" sz="2400" cap="all" dirty="0">
              <a:solidFill>
                <a:srgbClr val="002060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081251" y="1120828"/>
            <a:ext cx="6096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kk-KZ" sz="1400" b="1" dirty="0">
                <a:solidFill>
                  <a:srgbClr val="002060"/>
                </a:solidFill>
                <a:latin typeface="Palatino Linotype" panose="02040502050505030304" pitchFamily="18" charset="0"/>
              </a:rPr>
              <a:t>Институт Энергетики и </a:t>
            </a:r>
            <a:r>
              <a:rPr lang="kk-KZ" sz="1400" b="1" dirty="0" smtClean="0">
                <a:solidFill>
                  <a:srgbClr val="002060"/>
                </a:solidFill>
                <a:latin typeface="Palatino Linotype" panose="02040502050505030304" pitchFamily="18" charset="0"/>
              </a:rPr>
              <a:t>Машиностроения</a:t>
            </a:r>
            <a:endParaRPr lang="ru-RU" sz="1400" dirty="0">
              <a:solidFill>
                <a:srgbClr val="002060"/>
              </a:solidFill>
              <a:latin typeface="Palatino Linotype" panose="02040502050505030304" pitchFamily="18" charset="0"/>
            </a:endParaRPr>
          </a:p>
          <a:p>
            <a:pPr algn="ctr"/>
            <a:r>
              <a:rPr lang="kk-KZ" sz="1400" b="1" dirty="0">
                <a:solidFill>
                  <a:srgbClr val="002060"/>
                </a:solidFill>
                <a:latin typeface="Palatino Linotype" panose="02040502050505030304" pitchFamily="18" charset="0"/>
              </a:rPr>
              <a:t>Кафедра Стандартизации</a:t>
            </a:r>
            <a:r>
              <a:rPr lang="ru-RU" sz="1400" b="1" dirty="0">
                <a:solidFill>
                  <a:srgbClr val="002060"/>
                </a:solidFill>
                <a:latin typeface="Palatino Linotype" panose="02040502050505030304" pitchFamily="18" charset="0"/>
              </a:rPr>
              <a:t>,</a:t>
            </a:r>
            <a:r>
              <a:rPr lang="kk-KZ" sz="1400" b="1" dirty="0">
                <a:solidFill>
                  <a:srgbClr val="002060"/>
                </a:solidFill>
                <a:latin typeface="Palatino Linotype" panose="02040502050505030304" pitchFamily="18" charset="0"/>
              </a:rPr>
              <a:t> С</a:t>
            </a:r>
            <a:r>
              <a:rPr lang="kk-KZ" sz="1400" b="1" dirty="0" smtClean="0">
                <a:solidFill>
                  <a:srgbClr val="002060"/>
                </a:solidFill>
                <a:latin typeface="Palatino Linotype" panose="02040502050505030304" pitchFamily="18" charset="0"/>
              </a:rPr>
              <a:t>ертификации </a:t>
            </a:r>
            <a:r>
              <a:rPr lang="kk-KZ" sz="1400" b="1" dirty="0">
                <a:solidFill>
                  <a:srgbClr val="002060"/>
                </a:solidFill>
                <a:latin typeface="Palatino Linotype" panose="02040502050505030304" pitchFamily="18" charset="0"/>
              </a:rPr>
              <a:t>и </a:t>
            </a:r>
            <a:r>
              <a:rPr lang="kk-KZ" sz="1400" b="1" dirty="0" smtClean="0">
                <a:solidFill>
                  <a:srgbClr val="002060"/>
                </a:solidFill>
                <a:latin typeface="Palatino Linotype" panose="02040502050505030304" pitchFamily="18" charset="0"/>
              </a:rPr>
              <a:t>Метрологии</a:t>
            </a:r>
            <a:endParaRPr lang="ru-RU" sz="1400" dirty="0">
              <a:solidFill>
                <a:srgbClr val="002060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7" name="Подзаголовок 2"/>
          <p:cNvSpPr txBox="1">
            <a:spLocks/>
          </p:cNvSpPr>
          <p:nvPr/>
        </p:nvSpPr>
        <p:spPr>
          <a:xfrm>
            <a:off x="4131177" y="5905829"/>
            <a:ext cx="4803274" cy="49562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None/>
              <a:defRPr sz="2400" kern="1200" cap="all" spc="200" baseline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i="1" cap="none" dirty="0" err="1" smtClean="0">
                <a:solidFill>
                  <a:srgbClr val="002060"/>
                </a:solidFill>
                <a:latin typeface="Palatino Linotype" panose="02040502050505030304" pitchFamily="18" charset="0"/>
              </a:rPr>
              <a:t>d.yerezhep@satbayev.university</a:t>
            </a:r>
            <a:endParaRPr lang="ru-RU" cap="none" dirty="0">
              <a:solidFill>
                <a:srgbClr val="002060"/>
              </a:solidFill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8189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11468100" y="6324600"/>
            <a:ext cx="581025" cy="5334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10</a:t>
            </a:r>
            <a:endParaRPr lang="ru-RU" sz="2800" dirty="0">
              <a:solidFill>
                <a:schemeClr val="tx1"/>
              </a:solidFill>
              <a:latin typeface="Palatino Linotype" panose="0204050205050503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03737A32-B9C1-4C09-A2F9-66A304D9566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320" y="2416629"/>
            <a:ext cx="5591158" cy="2973031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3" name="Прямоугольник 2"/>
              <p:cNvSpPr/>
              <p:nvPr/>
            </p:nvSpPr>
            <p:spPr>
              <a:xfrm>
                <a:off x="5662612" y="1518301"/>
                <a:ext cx="6096000" cy="4093428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algn="just"/>
                <a:r>
                  <a:rPr lang="ru-RU" sz="2000" b="1" dirty="0" smtClean="0">
                    <a:solidFill>
                      <a:schemeClr val="tx1"/>
                    </a:solidFill>
                    <a:latin typeface="Palatino Linotype" panose="02040502050505030304" pitchFamily="18" charset="0"/>
                  </a:rPr>
                  <a:t>Систематическая погрешность </a:t>
                </a:r>
                <a:r>
                  <a:rPr lang="ru-RU" sz="2000" dirty="0">
                    <a:solidFill>
                      <a:schemeClr val="tx1"/>
                    </a:solidFill>
                    <a:latin typeface="Palatino Linotype" panose="02040502050505030304" pitchFamily="18" charset="0"/>
                  </a:rPr>
                  <a:t>— составляющая погрешности измерения, остающаяся постоянной или закономерно меняющаяся при повторных измерениях одной и той же физической величины. На рисунке приведены результаты многократных измерений, содержащих случайную и систематическую погрешности. Систематическая погрешность, как правило, не изменяется при многократных измерениях и может быть почти полностью устранена путем обнаружения и устранения причины, по которой она возникла, или путем введения поправки (</a:t>
                </a:r>
                <a14:m>
                  <m:oMath xmlns:m="http://schemas.openxmlformats.org/officeDocument/2006/math">
                    <m:r>
                      <a:rPr lang="ru-RU" sz="20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∆сист</m:t>
                    </m:r>
                  </m:oMath>
                </a14:m>
                <a:r>
                  <a:rPr lang="ru-RU" sz="2000" dirty="0">
                    <a:solidFill>
                      <a:schemeClr val="tx1"/>
                    </a:solidFill>
                    <a:latin typeface="Palatino Linotype" panose="02040502050505030304" pitchFamily="18" charset="0"/>
                  </a:rPr>
                  <a:t> = х - Q). </a:t>
                </a:r>
              </a:p>
            </p:txBody>
          </p:sp>
        </mc:Choice>
        <mc:Fallback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62612" y="1518301"/>
                <a:ext cx="6096000" cy="4093428"/>
              </a:xfrm>
              <a:prstGeom prst="rect">
                <a:avLst/>
              </a:prstGeom>
              <a:blipFill>
                <a:blip r:embed="rId3"/>
                <a:stretch>
                  <a:fillRect l="-1100" t="-744" r="-1000" b="-163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98213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39142" y="2367468"/>
            <a:ext cx="6897189" cy="1450757"/>
          </a:xfrm>
        </p:spPr>
        <p:txBody>
          <a:bodyPr/>
          <a:lstStyle/>
          <a:p>
            <a:r>
              <a:rPr lang="ru-RU" dirty="0" smtClean="0"/>
              <a:t>СПАСИБО ЗА ВНИМАНИЕ! </a:t>
            </a:r>
            <a:endParaRPr lang="ru-RU" dirty="0"/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>
          <a:xfrm>
            <a:off x="4119499" y="5109758"/>
            <a:ext cx="6424699" cy="495625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i="1" dirty="0" err="1" smtClean="0">
                <a:solidFill>
                  <a:srgbClr val="002060"/>
                </a:solidFill>
                <a:latin typeface="Palatino Linotype" panose="02040502050505030304" pitchFamily="18" charset="0"/>
              </a:rPr>
              <a:t>Ассоц</a:t>
            </a:r>
            <a:r>
              <a:rPr lang="ru-RU" i="1" dirty="0" smtClean="0">
                <a:solidFill>
                  <a:srgbClr val="002060"/>
                </a:solidFill>
                <a:latin typeface="Palatino Linotype" panose="02040502050505030304" pitchFamily="18" charset="0"/>
              </a:rPr>
              <a:t>. проф., к.т.н., </a:t>
            </a:r>
            <a:r>
              <a:rPr lang="en-US" i="1" dirty="0" smtClean="0">
                <a:solidFill>
                  <a:srgbClr val="002060"/>
                </a:solidFill>
                <a:latin typeface="Palatino Linotype" panose="02040502050505030304" pitchFamily="18" charset="0"/>
              </a:rPr>
              <a:t>PhD</a:t>
            </a:r>
            <a:r>
              <a:rPr lang="ru-RU" i="1" dirty="0" smtClean="0">
                <a:solidFill>
                  <a:srgbClr val="002060"/>
                </a:solidFill>
                <a:latin typeface="Palatino Linotype" panose="02040502050505030304" pitchFamily="18" charset="0"/>
              </a:rPr>
              <a:t> </a:t>
            </a:r>
            <a:r>
              <a:rPr lang="kk-KZ" i="1" dirty="0" smtClean="0">
                <a:solidFill>
                  <a:srgbClr val="002060"/>
                </a:solidFill>
                <a:latin typeface="Palatino Linotype" panose="02040502050505030304" pitchFamily="18" charset="0"/>
              </a:rPr>
              <a:t>Ережеп Д.Е.</a:t>
            </a:r>
            <a:r>
              <a:rPr lang="ru-RU" i="1" dirty="0" smtClean="0">
                <a:solidFill>
                  <a:srgbClr val="002060"/>
                </a:solidFill>
                <a:latin typeface="Palatino Linotype" panose="02040502050505030304" pitchFamily="18" charset="0"/>
              </a:rPr>
              <a:t> </a:t>
            </a:r>
            <a:endParaRPr lang="ru-RU" dirty="0">
              <a:solidFill>
                <a:srgbClr val="002060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6" name="Подзаголовок 2"/>
          <p:cNvSpPr txBox="1">
            <a:spLocks/>
          </p:cNvSpPr>
          <p:nvPr/>
        </p:nvSpPr>
        <p:spPr>
          <a:xfrm>
            <a:off x="3986099" y="5605383"/>
            <a:ext cx="4803274" cy="49562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None/>
              <a:defRPr sz="2400" kern="1200" cap="all" spc="200" baseline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i="1" cap="none" dirty="0" err="1" smtClean="0">
                <a:solidFill>
                  <a:srgbClr val="002060"/>
                </a:solidFill>
                <a:latin typeface="Palatino Linotype" panose="02040502050505030304" pitchFamily="18" charset="0"/>
              </a:rPr>
              <a:t>d.yerezhep@satbayev.university</a:t>
            </a:r>
            <a:endParaRPr lang="ru-RU" cap="none" dirty="0">
              <a:solidFill>
                <a:srgbClr val="002060"/>
              </a:solidFill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6283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11593830" y="6324600"/>
            <a:ext cx="455295" cy="5334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smtClean="0">
                <a:solidFill>
                  <a:schemeClr val="tx1"/>
                </a:solidFill>
                <a:latin typeface="Palatino Linotype" panose="02040502050505030304" pitchFamily="18" charset="0"/>
              </a:rPr>
              <a:t>2</a:t>
            </a:r>
            <a:endParaRPr lang="ru-RU" sz="2800" dirty="0">
              <a:solidFill>
                <a:schemeClr val="tx1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078922" y="675765"/>
            <a:ext cx="299633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200" b="1" dirty="0" smtClean="0">
                <a:latin typeface="Palatino Linotype" panose="02040502050505030304" pitchFamily="18" charset="0"/>
                <a:cs typeface="Times New Roman" panose="02020603050405020304" pitchFamily="18" charset="0"/>
              </a:rPr>
              <a:t>Погрешность</a:t>
            </a:r>
            <a:endParaRPr lang="ru-RU" sz="3200" b="1" dirty="0">
              <a:latin typeface="Palatino Linotype" panose="0204050205050503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600687" y="2830532"/>
            <a:ext cx="4355976" cy="22252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0000"/>
              </a:lnSpc>
              <a:spcBef>
                <a:spcPts val="600"/>
              </a:spcBef>
            </a:pPr>
            <a:r>
              <a:rPr lang="ru-RU" dirty="0">
                <a:latin typeface="Palatino Linotype" panose="02040502050505030304" pitchFamily="18" charset="0"/>
              </a:rPr>
              <a:t>Степень приближения результата измерения к истинному значению определяется размером погрешности (разностью между полученным при измерении и истинным значениями величины), т. е. качество измерений характеризуется их погрешностями.</a:t>
            </a:r>
            <a:endParaRPr lang="ru-RU" dirty="0">
              <a:latin typeface="Palatino Linotype" panose="0204050205050503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C9304614-0DDA-4E25-B708-E33135FAC4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45872" y="2388016"/>
            <a:ext cx="3390379" cy="249749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438616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11593830" y="6324600"/>
            <a:ext cx="455295" cy="5334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>
                <a:solidFill>
                  <a:schemeClr val="tx1"/>
                </a:solidFill>
                <a:latin typeface="Palatino Linotype" panose="02040502050505030304" pitchFamily="18" charset="0"/>
              </a:rPr>
              <a:t>3</a:t>
            </a:r>
            <a:endParaRPr lang="ru-RU" sz="2800" dirty="0">
              <a:solidFill>
                <a:schemeClr val="tx1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5956663" y="2395083"/>
            <a:ext cx="5159827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>
                <a:latin typeface="Palatino Linotype" panose="02040502050505030304" pitchFamily="18" charset="0"/>
              </a:rPr>
              <a:t>Поскольку истинное значение измеряемой величины остается неизвестным, неизвестны также и погрешности измерения. Поэтому для определения размеров погрешностей используют условно-истинное значение физической величины, полученное, как правило, в результате более точных измерений или другими методами</a:t>
            </a:r>
            <a:endParaRPr lang="ru-RU" sz="2000" dirty="0">
              <a:latin typeface="Palatino Linotype" panose="02040502050505030304" pitchFamily="18" charset="0"/>
            </a:endParaRPr>
          </a:p>
        </p:txBody>
      </p:sp>
      <p:pic>
        <p:nvPicPr>
          <p:cNvPr id="7" name="Picture 2" descr="В Чем Измеряется Погрешность Измерений? - Метрологический надзор">
            <a:extLst>
              <a:ext uri="{FF2B5EF4-FFF2-40B4-BE49-F238E27FC236}">
                <a16:creationId xmlns:a16="http://schemas.microsoft.com/office/drawing/2014/main" id="{6E01D7FE-45FE-448E-9D9F-04873592EE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466" y="1646491"/>
            <a:ext cx="4804244" cy="269037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49717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11593830" y="6324600"/>
            <a:ext cx="455295" cy="5334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>
                <a:solidFill>
                  <a:schemeClr val="tx1"/>
                </a:solidFill>
                <a:latin typeface="Palatino Linotype" panose="02040502050505030304" pitchFamily="18" charset="0"/>
              </a:rPr>
              <a:t>4</a:t>
            </a:r>
            <a:endParaRPr lang="ru-RU" sz="2800" dirty="0">
              <a:solidFill>
                <a:schemeClr val="tx1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499360" y="2415850"/>
            <a:ext cx="789867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dirty="0">
                <a:latin typeface="Palatino Linotype" panose="02040502050505030304" pitchFamily="18" charset="0"/>
              </a:rPr>
              <a:t>Единицы физических величин воспроизводятся с высокой точностью с помощью государственных первичных эталонов и передаются «вниз» эталонным средствам измерений, а от них — рабочим средствам измерений с некоторой потерей точности на каждой ступени передачи (при каждой поверке). При этом значение величины, воспроизводимой эталонным средством измерения при поверке, всегда принимается в качестве условно-истинного значения величины и по нему оценивается погрешность поверяемого средства измерений</a:t>
            </a:r>
            <a:r>
              <a:rPr lang="ru-RU" dirty="0">
                <a:latin typeface="Palatino Linotype" panose="0204050205050503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Palatino Linotype" panose="0204050205050503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1485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11593830" y="6324600"/>
            <a:ext cx="455295" cy="5334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>
                <a:solidFill>
                  <a:schemeClr val="tx1"/>
                </a:solidFill>
                <a:latin typeface="Palatino Linotype" panose="02040502050505030304" pitchFamily="18" charset="0"/>
              </a:rPr>
              <a:t>5</a:t>
            </a:r>
            <a:endParaRPr lang="ru-RU" sz="2800" dirty="0">
              <a:solidFill>
                <a:schemeClr val="tx1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506581" y="2272325"/>
            <a:ext cx="947928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smtClean="0">
                <a:latin typeface="Palatino Linotype" panose="02040502050505030304" pitchFamily="18" charset="0"/>
              </a:rPr>
              <a:t>Инструментальная погрешность </a:t>
            </a:r>
            <a:r>
              <a:rPr lang="ru-RU" dirty="0" smtClean="0">
                <a:latin typeface="Palatino Linotype" panose="02040502050505030304" pitchFamily="18" charset="0"/>
              </a:rPr>
              <a:t>— это погрешность применяемого средства измерения. Если применяется стандартное СИ, прошедшее поверку, то интервал, в котором находится эта погрешность, известен с заданной вероятностью. </a:t>
            </a:r>
            <a:endParaRPr lang="ru-RU" dirty="0">
              <a:latin typeface="Palatino Linotype" panose="0204050205050503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506581" y="3858123"/>
            <a:ext cx="959684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i="1" dirty="0">
                <a:latin typeface="Palatino Linotype" panose="02040502050505030304" pitchFamily="18" charset="0"/>
              </a:rPr>
              <a:t>Субъективная погрешность </a:t>
            </a:r>
            <a:r>
              <a:rPr lang="ru-RU" sz="2000" i="1" dirty="0">
                <a:latin typeface="Palatino Linotype" panose="02040502050505030304" pitchFamily="18" charset="0"/>
              </a:rPr>
              <a:t>(погрешность оператора) обусловлена недостаточной квалификацией или индивидуальными особенностями оператора, выполняющего измерения, и связана с тщательностью выполнения правил всех измерительных операций. Эта погрешность не всегда поддается правильной оценке. </a:t>
            </a:r>
            <a:endParaRPr lang="ru-RU" sz="2000" i="1" dirty="0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088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11593830" y="6324600"/>
            <a:ext cx="455295" cy="5334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6</a:t>
            </a:r>
            <a:endParaRPr lang="ru-RU" sz="2800" dirty="0">
              <a:solidFill>
                <a:schemeClr val="tx1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76548" y="1877429"/>
            <a:ext cx="913093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i="1" dirty="0">
                <a:latin typeface="Palatino Linotype" panose="02040502050505030304" pitchFamily="18" charset="0"/>
              </a:rPr>
              <a:t>Методическая погрешность </a:t>
            </a:r>
            <a:r>
              <a:rPr lang="ru-RU" sz="2000" i="1" dirty="0">
                <a:latin typeface="Palatino Linotype" panose="02040502050505030304" pitchFamily="18" charset="0"/>
              </a:rPr>
              <a:t>обусловлена несовершенством применяемого метода измерения. На ее величину оказывают влияние несовершенство принятой измерительной модели, способ применения измерительного средства, алгоритмы, по которым вычисляют результат измерения и другие факторы, не связанные со свойствами применяемого измерительного средства. Методическая погрешность не может быть указана в нормативно-технической документации на используемое средство измерений, так как от 46 него не зависит, и должна определяться в каждом конкретном случае путем специальных исследований (анализа измерительной схемы). Несовершенство применяемого метода измерений (неправильная оценка возникающей методической погрешности) неоднократно приводило к ошибочным выводам при проведении научно-исследовательских работ. </a:t>
            </a:r>
            <a:endParaRPr lang="ru-RU" sz="2000" i="1" dirty="0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1046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11593830" y="6324600"/>
            <a:ext cx="455295" cy="5334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>
                <a:solidFill>
                  <a:schemeClr val="tx1"/>
                </a:solidFill>
                <a:latin typeface="Palatino Linotype" panose="02040502050505030304" pitchFamily="18" charset="0"/>
              </a:rPr>
              <a:t>7</a:t>
            </a:r>
            <a:endParaRPr lang="ru-RU" sz="2800" dirty="0">
              <a:solidFill>
                <a:schemeClr val="tx1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429691" y="4259444"/>
            <a:ext cx="799446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/>
              <a:t>Случайная погрешность </a:t>
            </a:r>
            <a:r>
              <a:rPr lang="ru-RU" dirty="0"/>
              <a:t>— составляющая погрешности измерения, изменяющаяся случайным образом (по знаку и значению) в серии повторных измерений одного и того же размера физической величины, проведенных с одинаковой тщательностью в одних и тех же условиях.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429691" y="2902021"/>
            <a:ext cx="845166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/>
              <a:t>Под влиянием совокупности всех действующих факторов, в том числе внешних, складывается </a:t>
            </a:r>
            <a:r>
              <a:rPr lang="ru-RU" b="1" dirty="0"/>
              <a:t>Суммарная погрешность </a:t>
            </a:r>
            <a:r>
              <a:rPr lang="ru-RU" dirty="0"/>
              <a:t>измерения. В отдельную группу выделяют погрешности, обусловленные влиянием </a:t>
            </a:r>
            <a:r>
              <a:rPr lang="ru-RU" b="1" dirty="0"/>
              <a:t>внешних условий.</a:t>
            </a:r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14470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11593830" y="6324600"/>
            <a:ext cx="455295" cy="5334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8</a:t>
            </a:r>
            <a:endParaRPr lang="ru-RU" sz="2800" dirty="0">
              <a:solidFill>
                <a:schemeClr val="tx1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117558" y="2830433"/>
            <a:ext cx="8775032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i="1" dirty="0">
                <a:latin typeface="Palatino Linotype" panose="02040502050505030304" pitchFamily="18" charset="0"/>
                <a:cs typeface="Times New Roman" panose="02020603050405020304" pitchFamily="18" charset="0"/>
              </a:rPr>
              <a:t>Метод замещения </a:t>
            </a:r>
            <a:r>
              <a:rPr lang="ru-RU" sz="2000" i="1" dirty="0">
                <a:latin typeface="Palatino Linotype" panose="02040502050505030304" pitchFamily="18" charset="0"/>
                <a:cs typeface="Times New Roman" panose="02020603050405020304" pitchFamily="18" charset="0"/>
              </a:rPr>
              <a:t>представляет собой разновидность метода сравнения, когда сравнение осуществляется заменой измеряемой величины известной величиной, причем так, чтобы в состоянии и действии всех используемых средств измерений не происходило никаких изменений. Для реализации метода необходимо иметь регулируемую меру. </a:t>
            </a:r>
            <a:endParaRPr lang="ru-RU" sz="2000" i="1" dirty="0">
              <a:latin typeface="Palatino Linotype" panose="0204050205050503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0069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11593830" y="6324600"/>
            <a:ext cx="455295" cy="5334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9</a:t>
            </a:r>
            <a:endParaRPr lang="ru-RU" sz="2800" dirty="0">
              <a:solidFill>
                <a:schemeClr val="tx1"/>
              </a:solidFill>
              <a:latin typeface="Palatino Linotype" panose="0204050205050503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Прямоугольник 1"/>
              <p:cNvSpPr/>
              <p:nvPr/>
            </p:nvSpPr>
            <p:spPr>
              <a:xfrm>
                <a:off x="2133600" y="2217985"/>
                <a:ext cx="8341894" cy="286264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ru-RU" sz="2000" b="1" i="1" dirty="0">
                    <a:latin typeface="Palatino Linotype" panose="02040502050505030304" pitchFamily="18" charset="0"/>
                    <a:cs typeface="Times New Roman" panose="02020603050405020304" pitchFamily="18" charset="0"/>
                  </a:rPr>
                  <a:t>Метод противопоставления </a:t>
                </a:r>
                <a:r>
                  <a:rPr lang="ru-RU" sz="2000" i="1" dirty="0">
                    <a:latin typeface="Palatino Linotype" panose="02040502050505030304" pitchFamily="18" charset="0"/>
                    <a:cs typeface="Times New Roman" panose="02020603050405020304" pitchFamily="18" charset="0"/>
                  </a:rPr>
                  <a:t>является также разновидностью метода сравнения, при котором измерение производится дважды и проводится так, чтобы причина, вызывающая погрешность, оказывала противоположное действие при первом и втором измерениях.</a:t>
                </a:r>
              </a:p>
              <a:p>
                <a:pPr algn="just"/>
                <a:r>
                  <a:rPr lang="ru-RU" sz="2000" i="1" dirty="0">
                    <a:latin typeface="Palatino Linotype" panose="02040502050505030304" pitchFamily="18" charset="0"/>
                    <a:cs typeface="Times New Roman" panose="02020603050405020304" pitchFamily="18" charset="0"/>
                  </a:rPr>
                  <a:t>	Для определения погрешности от неравноплечести весов при взвешивании этим методом массу т взвешивают два раза, меняя ее местами с гирями. Исправленное значение массы (с учетом погрешности) определяется по формуле</a:t>
                </a:r>
                <a:r>
                  <a:rPr lang="en-US" sz="2000" i="1" dirty="0">
                    <a:latin typeface="Palatino Linotype" panose="02040502050505030304" pitchFamily="18" charset="0"/>
                    <a:cs typeface="Times New Roman" panose="02020603050405020304" pitchFamily="18" charset="0"/>
                  </a:rPr>
                  <a:t> m=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𝑚</m:t>
                        </m:r>
                        <m: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₁</m:t>
                        </m:r>
                      </m:e>
                    </m:rad>
                    <m:r>
                      <a:rPr 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𝑚</m:t>
                    </m:r>
                    <m:r>
                      <a:rPr 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₂</m:t>
                    </m:r>
                  </m:oMath>
                </a14:m>
                <a:r>
                  <a:rPr lang="en-US" sz="2000" i="1" dirty="0">
                    <a:latin typeface="Palatino Linotype" panose="0204050205050503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000" i="1" dirty="0">
                    <a:latin typeface="Palatino Linotype" panose="02040502050505030304" pitchFamily="18" charset="0"/>
                    <a:cs typeface="Times New Roman" panose="02020603050405020304" pitchFamily="18" charset="0"/>
                  </a:rPr>
                  <a:t>где</a:t>
                </a:r>
                <a:r>
                  <a:rPr lang="en-US" sz="2000" i="1" dirty="0">
                    <a:latin typeface="Palatino Linotype" panose="02040502050505030304" pitchFamily="18" charset="0"/>
                    <a:cs typeface="Times New Roman" panose="02020603050405020304" pitchFamily="18" charset="0"/>
                  </a:rPr>
                  <a:t> m₁ m₂ - </a:t>
                </a:r>
                <a:r>
                  <a:rPr lang="ru-RU" sz="2000" i="1" dirty="0">
                    <a:latin typeface="Palatino Linotype" panose="02040502050505030304" pitchFamily="18" charset="0"/>
                    <a:cs typeface="Times New Roman" panose="02020603050405020304" pitchFamily="18" charset="0"/>
                  </a:rPr>
                  <a:t>значения, полученные при первом и втором взвешиваниях.</a:t>
                </a:r>
              </a:p>
            </p:txBody>
          </p:sp>
        </mc:Choice>
        <mc:Fallback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3600" y="2217985"/>
                <a:ext cx="8341894" cy="2862643"/>
              </a:xfrm>
              <a:prstGeom prst="rect">
                <a:avLst/>
              </a:prstGeom>
              <a:blipFill>
                <a:blip r:embed="rId2"/>
                <a:stretch>
                  <a:fillRect l="-731" t="-1279" r="-731" b="-298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86368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Ретро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Ретр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136</TotalTime>
  <Words>636</Words>
  <Application>Microsoft Office PowerPoint</Application>
  <PresentationFormat>Широкоэкранный</PresentationFormat>
  <Paragraphs>31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7" baseType="lpstr">
      <vt:lpstr>Calibri</vt:lpstr>
      <vt:lpstr>Calibri Light</vt:lpstr>
      <vt:lpstr>Cambria Math</vt:lpstr>
      <vt:lpstr>Palatino Linotype</vt:lpstr>
      <vt:lpstr>Times New Roman</vt:lpstr>
      <vt:lpstr>Ретро</vt:lpstr>
      <vt:lpstr>Дисциплина «Метрологическое обеспечение измерении»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СПАСИБО ЗА ВНИМАНИЕ! </vt:lpstr>
    </vt:vector>
  </TitlesOfParts>
  <Company>HP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Современные аспекты развития метрологии</dc:title>
  <dc:creator>Darkhan Yerezhep</dc:creator>
  <cp:lastModifiedBy>Darkhan Yerezhep</cp:lastModifiedBy>
  <cp:revision>23</cp:revision>
  <dcterms:created xsi:type="dcterms:W3CDTF">2023-10-17T14:13:00Z</dcterms:created>
  <dcterms:modified xsi:type="dcterms:W3CDTF">2023-10-23T23:30:17Z</dcterms:modified>
</cp:coreProperties>
</file>