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63" r:id="rId7"/>
    <p:sldId id="264" r:id="rId8"/>
    <p:sldId id="265" r:id="rId9"/>
    <p:sldId id="257" r:id="rId10"/>
    <p:sldId id="258"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8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211456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8497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10548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E6523B-9C53-49FA-9406-AE4AF3779993}"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41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9E6523B-9C53-49FA-9406-AE4AF3779993}" type="datetimeFigureOut">
              <a:rPr lang="ru-RU" smtClean="0"/>
              <a:t>24.10.2023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413792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E6523B-9C53-49FA-9406-AE4AF3779993}" type="datetimeFigureOut">
              <a:rPr lang="ru-RU" smtClean="0"/>
              <a:t>24.10.2023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87930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9E6523B-9C53-49FA-9406-AE4AF3779993}" type="datetimeFigureOut">
              <a:rPr lang="ru-RU" smtClean="0"/>
              <a:t>24.10.2023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402990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9E6523B-9C53-49FA-9406-AE4AF3779993}" type="datetimeFigureOut">
              <a:rPr lang="ru-RU" smtClean="0"/>
              <a:t>24.10.2023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73171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E6523B-9C53-49FA-9406-AE4AF3779993}" type="datetimeFigureOut">
              <a:rPr lang="ru-RU" smtClean="0"/>
              <a:t>24.10.2023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8A0A15-7A07-4743-A314-584D0619BFF1}" type="slidenum">
              <a:rPr lang="ru-RU" smtClean="0"/>
              <a:t>‹#›</a:t>
            </a:fld>
            <a:endParaRPr lang="ru-RU"/>
          </a:p>
        </p:txBody>
      </p:sp>
    </p:spTree>
    <p:extLst>
      <p:ext uri="{BB962C8B-B14F-4D97-AF65-F5344CB8AC3E}">
        <p14:creationId xmlns:p14="http://schemas.microsoft.com/office/powerpoint/2010/main" val="369238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E6523B-9C53-49FA-9406-AE4AF3779993}" type="datetimeFigureOut">
              <a:rPr lang="ru-RU" smtClean="0"/>
              <a:t>24.10.2023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29807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9E6523B-9C53-49FA-9406-AE4AF3779993}" type="datetimeFigureOut">
              <a:rPr lang="ru-RU" smtClean="0"/>
              <a:t>24.10.2023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8A0A15-7A07-4743-A314-584D0619BFF1}"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8073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7251" y="1727067"/>
            <a:ext cx="9144000" cy="1300163"/>
          </a:xfrm>
        </p:spPr>
        <p:txBody>
          <a:bodyPr>
            <a:noAutofit/>
          </a:bodyPr>
          <a:lstStyle/>
          <a:p>
            <a:pPr algn="ctr"/>
            <a:r>
              <a:rPr lang="ru-RU" sz="2800" cap="all" dirty="0" smtClean="0">
                <a:solidFill>
                  <a:srgbClr val="002060"/>
                </a:solidFill>
                <a:latin typeface="Palatino Linotype" panose="02040502050505030304" pitchFamily="18" charset="0"/>
              </a:rPr>
              <a:t>Дисциплина </a:t>
            </a:r>
            <a:r>
              <a:rPr lang="ru-RU" sz="2800" cap="all" dirty="0">
                <a:solidFill>
                  <a:srgbClr val="002060"/>
                </a:solidFill>
                <a:latin typeface="Palatino Linotype" panose="02040502050505030304" pitchFamily="18" charset="0"/>
              </a:rPr>
              <a:t>«Метрологическое обеспечение измерении»</a:t>
            </a:r>
            <a:endParaRPr lang="ru-RU" sz="2800" dirty="0">
              <a:solidFill>
                <a:srgbClr val="002060"/>
              </a:solidFill>
              <a:latin typeface="Palatino Linotype" panose="02040502050505030304" pitchFamily="18" charset="0"/>
            </a:endParaRPr>
          </a:p>
        </p:txBody>
      </p:sp>
      <p:sp>
        <p:nvSpPr>
          <p:cNvPr id="3" name="Подзаголовок 2"/>
          <p:cNvSpPr>
            <a:spLocks noGrp="1"/>
          </p:cNvSpPr>
          <p:nvPr>
            <p:ph type="subTitle" idx="1"/>
          </p:nvPr>
        </p:nvSpPr>
        <p:spPr>
          <a:xfrm>
            <a:off x="1185776" y="5019350"/>
            <a:ext cx="6424699" cy="495625"/>
          </a:xfrm>
        </p:spPr>
        <p:txBody>
          <a:bodyPr>
            <a:normAutofit/>
          </a:bodyPr>
          <a:lstStyle/>
          <a:p>
            <a:r>
              <a:rPr lang="ru-RU" i="1" cap="none" dirty="0" err="1" smtClean="0">
                <a:solidFill>
                  <a:srgbClr val="002060"/>
                </a:solidFill>
                <a:latin typeface="Palatino Linotype" panose="02040502050505030304" pitchFamily="18" charset="0"/>
              </a:rPr>
              <a:t>Ассоц</a:t>
            </a:r>
            <a:r>
              <a:rPr lang="ru-RU" i="1" cap="none" dirty="0" smtClean="0">
                <a:solidFill>
                  <a:srgbClr val="002060"/>
                </a:solidFill>
                <a:latin typeface="Palatino Linotype" panose="02040502050505030304" pitchFamily="18" charset="0"/>
              </a:rPr>
              <a:t>. проф., к.т.н., </a:t>
            </a:r>
            <a:r>
              <a:rPr lang="en-US" i="1" cap="none" dirty="0" smtClean="0">
                <a:solidFill>
                  <a:srgbClr val="002060"/>
                </a:solidFill>
                <a:latin typeface="Palatino Linotype" panose="02040502050505030304" pitchFamily="18" charset="0"/>
              </a:rPr>
              <a:t>PhD</a:t>
            </a:r>
            <a:r>
              <a:rPr lang="ru-RU" i="1" cap="none" dirty="0" smtClean="0">
                <a:solidFill>
                  <a:srgbClr val="002060"/>
                </a:solidFill>
                <a:latin typeface="Palatino Linotype" panose="02040502050505030304" pitchFamily="18" charset="0"/>
              </a:rPr>
              <a:t> </a:t>
            </a:r>
            <a:r>
              <a:rPr lang="kk-KZ" i="1" cap="none" dirty="0" smtClean="0">
                <a:solidFill>
                  <a:srgbClr val="002060"/>
                </a:solidFill>
                <a:latin typeface="Palatino Linotype" panose="02040502050505030304" pitchFamily="18" charset="0"/>
              </a:rPr>
              <a:t>Ережеп Д.Е.</a:t>
            </a:r>
            <a:r>
              <a:rPr lang="ru-RU" i="1" cap="none" dirty="0" smtClean="0">
                <a:solidFill>
                  <a:srgbClr val="002060"/>
                </a:solidFill>
                <a:latin typeface="Palatino Linotype" panose="02040502050505030304" pitchFamily="18" charset="0"/>
              </a:rPr>
              <a:t> </a:t>
            </a:r>
            <a:endParaRPr lang="ru-RU" cap="none" dirty="0">
              <a:solidFill>
                <a:srgbClr val="002060"/>
              </a:solidFill>
              <a:latin typeface="Palatino Linotype" panose="02040502050505030304" pitchFamily="18" charset="0"/>
            </a:endParaRPr>
          </a:p>
        </p:txBody>
      </p:sp>
      <p:pic>
        <p:nvPicPr>
          <p:cNvPr id="4" name="Рисунок 3"/>
          <p:cNvPicPr>
            <a:picLocks noChangeAspect="1"/>
          </p:cNvPicPr>
          <p:nvPr/>
        </p:nvPicPr>
        <p:blipFill rotWithShape="1">
          <a:blip r:embed="rId2"/>
          <a:srcRect l="14753" t="57868" r="61514" b="32725"/>
          <a:stretch/>
        </p:blipFill>
        <p:spPr bwMode="auto">
          <a:xfrm>
            <a:off x="3969251" y="157786"/>
            <a:ext cx="4320000" cy="963042"/>
          </a:xfrm>
          <a:prstGeom prst="rect">
            <a:avLst/>
          </a:prstGeom>
          <a:ln>
            <a:noFill/>
          </a:ln>
          <a:extLst>
            <a:ext uri="{53640926-AAD7-44D8-BBD7-CCE9431645EC}">
              <a14:shadowObscured xmlns:a14="http://schemas.microsoft.com/office/drawing/2010/main"/>
            </a:ext>
          </a:extLst>
        </p:spPr>
      </p:pic>
      <p:sp>
        <p:nvSpPr>
          <p:cNvPr id="5" name="Заголовок 1"/>
          <p:cNvSpPr txBox="1">
            <a:spLocks/>
          </p:cNvSpPr>
          <p:nvPr/>
        </p:nvSpPr>
        <p:spPr>
          <a:xfrm>
            <a:off x="1557251" y="3544702"/>
            <a:ext cx="9144000" cy="817007"/>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ru-RU" sz="2400" cap="all" dirty="0" smtClean="0">
                <a:solidFill>
                  <a:srgbClr val="002060"/>
                </a:solidFill>
                <a:latin typeface="Palatino Linotype" panose="02040502050505030304" pitchFamily="18" charset="0"/>
              </a:rPr>
              <a:t>Лекция 8</a:t>
            </a:r>
            <a:r>
              <a:rPr lang="ru-RU" sz="2400" cap="all" dirty="0">
                <a:solidFill>
                  <a:srgbClr val="002060"/>
                </a:solidFill>
                <a:latin typeface="Palatino Linotype" panose="02040502050505030304" pitchFamily="18" charset="0"/>
              </a:rPr>
              <a:t>. Правила округления результатов измерений. Систематические </a:t>
            </a:r>
            <a:r>
              <a:rPr lang="ru-RU" sz="2400" cap="all" dirty="0" smtClean="0">
                <a:solidFill>
                  <a:srgbClr val="002060"/>
                </a:solidFill>
                <a:latin typeface="Palatino Linotype" panose="02040502050505030304" pitchFamily="18" charset="0"/>
              </a:rPr>
              <a:t>погрешности. Способы </a:t>
            </a:r>
            <a:r>
              <a:rPr lang="ru-RU" sz="2400" cap="all" dirty="0">
                <a:solidFill>
                  <a:srgbClr val="002060"/>
                </a:solidFill>
                <a:latin typeface="Palatino Linotype" panose="02040502050505030304" pitchFamily="18" charset="0"/>
              </a:rPr>
              <a:t>их обнаружения и </a:t>
            </a:r>
            <a:r>
              <a:rPr lang="ru-RU" sz="2400" cap="all" dirty="0" smtClean="0">
                <a:solidFill>
                  <a:srgbClr val="002060"/>
                </a:solidFill>
                <a:latin typeface="Palatino Linotype" panose="02040502050505030304" pitchFamily="18" charset="0"/>
              </a:rPr>
              <a:t>устранения</a:t>
            </a:r>
            <a:endParaRPr lang="ru-RU" sz="2400" cap="all" dirty="0">
              <a:solidFill>
                <a:srgbClr val="002060"/>
              </a:solidFill>
              <a:latin typeface="Palatino Linotype" panose="02040502050505030304" pitchFamily="18" charset="0"/>
            </a:endParaRPr>
          </a:p>
        </p:txBody>
      </p:sp>
      <p:sp>
        <p:nvSpPr>
          <p:cNvPr id="6" name="Прямоугольник 5"/>
          <p:cNvSpPr/>
          <p:nvPr/>
        </p:nvSpPr>
        <p:spPr>
          <a:xfrm>
            <a:off x="3081251" y="1120828"/>
            <a:ext cx="6096000" cy="523220"/>
          </a:xfrm>
          <a:prstGeom prst="rect">
            <a:avLst/>
          </a:prstGeom>
        </p:spPr>
        <p:txBody>
          <a:bodyPr>
            <a:spAutoFit/>
          </a:bodyPr>
          <a:lstStyle/>
          <a:p>
            <a:pPr algn="ctr"/>
            <a:r>
              <a:rPr lang="kk-KZ" sz="1400" b="1" dirty="0">
                <a:solidFill>
                  <a:srgbClr val="002060"/>
                </a:solidFill>
                <a:latin typeface="Palatino Linotype" panose="02040502050505030304" pitchFamily="18" charset="0"/>
              </a:rPr>
              <a:t>Институт Энергетики и </a:t>
            </a:r>
            <a:r>
              <a:rPr lang="kk-KZ" sz="1400" b="1" dirty="0" smtClean="0">
                <a:solidFill>
                  <a:srgbClr val="002060"/>
                </a:solidFill>
                <a:latin typeface="Palatino Linotype" panose="02040502050505030304" pitchFamily="18" charset="0"/>
              </a:rPr>
              <a:t>Машиностроения</a:t>
            </a:r>
            <a:endParaRPr lang="ru-RU" sz="1400" dirty="0">
              <a:solidFill>
                <a:srgbClr val="002060"/>
              </a:solidFill>
              <a:latin typeface="Palatino Linotype" panose="02040502050505030304" pitchFamily="18" charset="0"/>
            </a:endParaRPr>
          </a:p>
          <a:p>
            <a:pPr algn="ctr"/>
            <a:r>
              <a:rPr lang="kk-KZ" sz="1400" b="1" dirty="0">
                <a:solidFill>
                  <a:srgbClr val="002060"/>
                </a:solidFill>
                <a:latin typeface="Palatino Linotype" panose="02040502050505030304" pitchFamily="18" charset="0"/>
              </a:rPr>
              <a:t>Кафедра Стандартизации</a:t>
            </a:r>
            <a:r>
              <a:rPr lang="ru-RU" sz="1400" b="1" dirty="0">
                <a:solidFill>
                  <a:srgbClr val="002060"/>
                </a:solidFill>
                <a:latin typeface="Palatino Linotype" panose="02040502050505030304" pitchFamily="18" charset="0"/>
              </a:rPr>
              <a:t>,</a:t>
            </a:r>
            <a:r>
              <a:rPr lang="kk-KZ" sz="1400" b="1" dirty="0">
                <a:solidFill>
                  <a:srgbClr val="002060"/>
                </a:solidFill>
                <a:latin typeface="Palatino Linotype" panose="02040502050505030304" pitchFamily="18" charset="0"/>
              </a:rPr>
              <a:t> С</a:t>
            </a:r>
            <a:r>
              <a:rPr lang="kk-KZ" sz="1400" b="1" dirty="0" smtClean="0">
                <a:solidFill>
                  <a:srgbClr val="002060"/>
                </a:solidFill>
                <a:latin typeface="Palatino Linotype" panose="02040502050505030304" pitchFamily="18" charset="0"/>
              </a:rPr>
              <a:t>ертификации </a:t>
            </a:r>
            <a:r>
              <a:rPr lang="kk-KZ" sz="1400" b="1" dirty="0">
                <a:solidFill>
                  <a:srgbClr val="002060"/>
                </a:solidFill>
                <a:latin typeface="Palatino Linotype" panose="02040502050505030304" pitchFamily="18" charset="0"/>
              </a:rPr>
              <a:t>и </a:t>
            </a:r>
            <a:r>
              <a:rPr lang="kk-KZ" sz="1400" b="1" dirty="0" smtClean="0">
                <a:solidFill>
                  <a:srgbClr val="002060"/>
                </a:solidFill>
                <a:latin typeface="Palatino Linotype" panose="02040502050505030304" pitchFamily="18" charset="0"/>
              </a:rPr>
              <a:t>Метрологии</a:t>
            </a:r>
            <a:endParaRPr lang="ru-RU" sz="1400" dirty="0">
              <a:solidFill>
                <a:srgbClr val="002060"/>
              </a:solidFill>
              <a:latin typeface="Palatino Linotype" panose="02040502050505030304" pitchFamily="18" charset="0"/>
            </a:endParaRPr>
          </a:p>
        </p:txBody>
      </p:sp>
      <p:sp>
        <p:nvSpPr>
          <p:cNvPr id="7" name="Подзаголовок 2"/>
          <p:cNvSpPr txBox="1">
            <a:spLocks/>
          </p:cNvSpPr>
          <p:nvPr/>
        </p:nvSpPr>
        <p:spPr>
          <a:xfrm>
            <a:off x="4131177" y="5905829"/>
            <a:ext cx="4803274" cy="4956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i="1" cap="none" dirty="0" err="1" smtClean="0">
                <a:solidFill>
                  <a:srgbClr val="002060"/>
                </a:solidFill>
                <a:latin typeface="Palatino Linotype" panose="02040502050505030304" pitchFamily="18" charset="0"/>
              </a:rPr>
              <a:t>d.yerezhep@satbayev.university</a:t>
            </a:r>
            <a:endParaRPr lang="ru-RU" cap="none"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338189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468100" y="6324600"/>
            <a:ext cx="58102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10</a:t>
            </a:r>
            <a:endParaRPr lang="ru-RU" sz="2800" dirty="0">
              <a:solidFill>
                <a:schemeClr val="tx1"/>
              </a:solidFill>
              <a:latin typeface="Palatino Linotype" panose="02040502050505030304" pitchFamily="18" charset="0"/>
            </a:endParaRPr>
          </a:p>
        </p:txBody>
      </p:sp>
      <p:sp>
        <p:nvSpPr>
          <p:cNvPr id="7" name="Прямоугольник 6">
            <a:extLst>
              <a:ext uri="{FF2B5EF4-FFF2-40B4-BE49-F238E27FC236}">
                <a16:creationId xmlns:a16="http://schemas.microsoft.com/office/drawing/2014/main" id="{1FAE77A5-711A-4FDC-9245-53786BE08C18}"/>
              </a:ext>
            </a:extLst>
          </p:cNvPr>
          <p:cNvSpPr/>
          <p:nvPr/>
        </p:nvSpPr>
        <p:spPr>
          <a:xfrm>
            <a:off x="371192" y="312773"/>
            <a:ext cx="11398313" cy="132343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dirty="0">
                <a:latin typeface="Palatino Linotype" panose="02040502050505030304" pitchFamily="18" charset="0"/>
              </a:rPr>
              <a:t>	</a:t>
            </a:r>
            <a:r>
              <a:rPr lang="ru-RU" sz="2000" b="1" i="1" dirty="0">
                <a:latin typeface="Palatino Linotype" panose="02040502050505030304" pitchFamily="18" charset="0"/>
                <a:cs typeface="Times New Roman" panose="02020603050405020304" pitchFamily="18" charset="0"/>
              </a:rPr>
              <a:t>Метод замещения </a:t>
            </a:r>
            <a:r>
              <a:rPr lang="ru-RU" sz="2000" i="1" dirty="0">
                <a:latin typeface="Palatino Linotype" panose="02040502050505030304" pitchFamily="18" charset="0"/>
                <a:cs typeface="Times New Roman" panose="02020603050405020304" pitchFamily="18" charset="0"/>
              </a:rPr>
              <a:t>представляет собой разновидность метода сравнения, когда сравнение осуществляется заменой измеряемой величины известной величиной, причем так, чтобы в состоянии и действии всех используемых средств измерений не происходило никаких изменений. Для реализации метода необходимо иметь регулируемую меру. </a:t>
            </a:r>
          </a:p>
        </p:txBody>
      </p:sp>
      <mc:AlternateContent xmlns:mc="http://schemas.openxmlformats.org/markup-compatibility/2006">
        <mc:Choice xmlns:a14="http://schemas.microsoft.com/office/drawing/2010/main" Requires="a14">
          <p:sp>
            <p:nvSpPr>
              <p:cNvPr id="8" name="Прямоугольник 7">
                <a:extLst>
                  <a:ext uri="{FF2B5EF4-FFF2-40B4-BE49-F238E27FC236}">
                    <a16:creationId xmlns:a16="http://schemas.microsoft.com/office/drawing/2014/main" id="{05F0D3E2-3418-4E27-82FE-A40FA40E13FF}"/>
                  </a:ext>
                </a:extLst>
              </p:cNvPr>
              <p:cNvSpPr/>
              <p:nvPr/>
            </p:nvSpPr>
            <p:spPr>
              <a:xfrm>
                <a:off x="371191" y="1686144"/>
                <a:ext cx="11398314" cy="409374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000" b="1" dirty="0">
                    <a:latin typeface="Palatino Linotype" panose="02040502050505030304" pitchFamily="18" charset="0"/>
                    <a:cs typeface="Times New Roman" panose="02020603050405020304" pitchFamily="18" charset="0"/>
                  </a:rPr>
                  <a:t>	</a:t>
                </a:r>
                <a:r>
                  <a:rPr lang="ru-RU" sz="2000" b="1" i="1" dirty="0">
                    <a:latin typeface="Palatino Linotype" panose="02040502050505030304" pitchFamily="18" charset="0"/>
                    <a:cs typeface="Times New Roman" panose="02020603050405020304" pitchFamily="18" charset="0"/>
                  </a:rPr>
                  <a:t>Метод противопоставления </a:t>
                </a:r>
                <a:r>
                  <a:rPr lang="ru-RU" sz="2000" i="1" dirty="0">
                    <a:latin typeface="Palatino Linotype" panose="02040502050505030304" pitchFamily="18" charset="0"/>
                    <a:cs typeface="Times New Roman" panose="02020603050405020304" pitchFamily="18" charset="0"/>
                  </a:rPr>
                  <a:t>является также разновидностью метода сравнения, при котором измерение производится дважды и проводится так, чтобы причина, вызывающая погрешность, оказывала противоположное действие при первом и втором измерениях.</a:t>
                </a:r>
              </a:p>
              <a:p>
                <a:pPr algn="just"/>
                <a:r>
                  <a:rPr lang="ru-RU" sz="2000" i="1" dirty="0">
                    <a:latin typeface="Palatino Linotype" panose="02040502050505030304" pitchFamily="18" charset="0"/>
                    <a:cs typeface="Times New Roman" panose="02020603050405020304" pitchFamily="18" charset="0"/>
                  </a:rPr>
                  <a:t>	Для определения погрешности от неравноплечести весов при взвешивании этим методом массу т взвешивают два раза, меняя ее местами с гирями. Исправленное значение массы (с учетом погрешности) определяется по формуле</a:t>
                </a:r>
                <a:r>
                  <a:rPr lang="en-US" sz="2000" i="1" dirty="0">
                    <a:latin typeface="Palatino Linotype" panose="02040502050505030304" pitchFamily="18" charset="0"/>
                    <a:cs typeface="Times New Roman" panose="02020603050405020304" pitchFamily="18" charset="0"/>
                  </a:rPr>
                  <a:t> m=</a:t>
                </a:r>
                <a14:m>
                  <m:oMath xmlns:m="http://schemas.openxmlformats.org/officeDocument/2006/math">
                    <m:rad>
                      <m:radPr>
                        <m:degHide m:val="on"/>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𝑚</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₁</m:t>
                        </m:r>
                      </m:e>
                    </m:rad>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𝑚</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₂</m:t>
                    </m:r>
                  </m:oMath>
                </a14:m>
                <a:r>
                  <a:rPr lang="en-US" sz="2000" i="1" dirty="0">
                    <a:latin typeface="Palatino Linotype" panose="02040502050505030304" pitchFamily="18" charset="0"/>
                    <a:cs typeface="Times New Roman" panose="02020603050405020304" pitchFamily="18" charset="0"/>
                  </a:rPr>
                  <a:t> </a:t>
                </a:r>
                <a:r>
                  <a:rPr lang="ru-RU" sz="2000" i="1" dirty="0">
                    <a:latin typeface="Palatino Linotype" panose="02040502050505030304" pitchFamily="18" charset="0"/>
                    <a:cs typeface="Times New Roman" panose="02020603050405020304" pitchFamily="18" charset="0"/>
                  </a:rPr>
                  <a:t>где</a:t>
                </a:r>
                <a:r>
                  <a:rPr lang="en-US" sz="2000" i="1" dirty="0">
                    <a:latin typeface="Palatino Linotype" panose="02040502050505030304" pitchFamily="18" charset="0"/>
                    <a:cs typeface="Times New Roman" panose="02020603050405020304" pitchFamily="18" charset="0"/>
                  </a:rPr>
                  <a:t> m₁ m₂ - </a:t>
                </a:r>
                <a:r>
                  <a:rPr lang="ru-RU" sz="2000" i="1" dirty="0">
                    <a:latin typeface="Palatino Linotype" panose="02040502050505030304" pitchFamily="18" charset="0"/>
                    <a:cs typeface="Times New Roman" panose="02020603050405020304" pitchFamily="18" charset="0"/>
                  </a:rPr>
                  <a:t>значения, полученные при первом и втором взвешиваниях.</a:t>
                </a:r>
              </a:p>
              <a:p>
                <a:pPr algn="just"/>
                <a:r>
                  <a:rPr lang="en-US" sz="2000" i="1" dirty="0">
                    <a:latin typeface="Palatino Linotype" panose="02040502050505030304" pitchFamily="18" charset="0"/>
                    <a:cs typeface="Times New Roman" panose="02020603050405020304" pitchFamily="18" charset="0"/>
                  </a:rPr>
                  <a:t>	</a:t>
                </a:r>
                <a:r>
                  <a:rPr lang="ru-RU" sz="2000" i="1" dirty="0">
                    <a:latin typeface="Palatino Linotype" panose="02040502050505030304" pitchFamily="18" charset="0"/>
                    <a:cs typeface="Times New Roman" panose="02020603050405020304" pitchFamily="18" charset="0"/>
                  </a:rPr>
                  <a:t>Этим методом определяется одновременно и отношение плеч </a:t>
                </a:r>
                <a:r>
                  <a:rPr lang="en-US" sz="2000" i="1" dirty="0">
                    <a:latin typeface="Palatino Linotype" panose="02040502050505030304" pitchFamily="18" charset="0"/>
                    <a:cs typeface="Times New Roman" panose="02020603050405020304" pitchFamily="18" charset="0"/>
                  </a:rPr>
                  <a:t>					</a:t>
                </a:r>
              </a:p>
              <a:p>
                <a:pPr algn="just"/>
                <a:r>
                  <a:rPr lang="ru-RU" sz="2000" i="1" dirty="0">
                    <a:latin typeface="Palatino Linotype" panose="02040502050505030304" pitchFamily="18" charset="0"/>
                    <a:cs typeface="Times New Roman" panose="02020603050405020304" pitchFamily="18" charset="0"/>
                  </a:rPr>
                  <a:t>которое используется в дальнейшем при обычном взвешивании</a:t>
                </a:r>
                <a:r>
                  <a:rPr lang="en-US" sz="2000" i="1" dirty="0">
                    <a:latin typeface="Palatino Linotype" panose="02040502050505030304" pitchFamily="18" charset="0"/>
                    <a:cs typeface="Times New Roman" panose="02020603050405020304" pitchFamily="18" charset="0"/>
                  </a:rPr>
                  <a:t> </a:t>
                </a:r>
                <a:r>
                  <a:rPr lang="ru-RU" sz="2000" i="1" dirty="0">
                    <a:latin typeface="Palatino Linotype" panose="02040502050505030304" pitchFamily="18" charset="0"/>
                    <a:cs typeface="Times New Roman" panose="02020603050405020304" pitchFamily="18" charset="0"/>
                  </a:rPr>
                  <a:t>в качестве поправочного коэффициента.</a:t>
                </a:r>
                <a:r>
                  <a:rPr lang="en-US" sz="2000" i="1" dirty="0">
                    <a:latin typeface="Palatino Linotype" panose="02040502050505030304" pitchFamily="18" charset="0"/>
                    <a:cs typeface="Times New Roman" panose="02020603050405020304" pitchFamily="18" charset="0"/>
                  </a:rPr>
                  <a:t> </a:t>
                </a:r>
              </a:p>
              <a:p>
                <a:pPr algn="just"/>
                <a:r>
                  <a:rPr lang="en-US" sz="2000" i="1" dirty="0">
                    <a:latin typeface="Palatino Linotype" panose="02040502050505030304" pitchFamily="18" charset="0"/>
                    <a:cs typeface="Times New Roman" panose="02020603050405020304" pitchFamily="18" charset="0"/>
                  </a:rPr>
                  <a:t>	</a:t>
                </a:r>
                <a:r>
                  <a:rPr lang="ru-RU" sz="2000" i="1" dirty="0">
                    <a:latin typeface="Palatino Linotype" panose="02040502050505030304" pitchFamily="18" charset="0"/>
                    <a:cs typeface="Times New Roman" panose="02020603050405020304" pitchFamily="18" charset="0"/>
                  </a:rPr>
                  <a:t>Для обнаружения и устранения переменных и монотонно изменяющихся систематических погрешностей производится их анализ</a:t>
                </a:r>
                <a:r>
                  <a:rPr lang="en-US" sz="2000" i="1" dirty="0">
                    <a:latin typeface="Palatino Linotype" panose="02040502050505030304" pitchFamily="18" charset="0"/>
                    <a:cs typeface="Times New Roman" panose="02020603050405020304" pitchFamily="18" charset="0"/>
                  </a:rPr>
                  <a:t> </a:t>
                </a:r>
                <a:r>
                  <a:rPr lang="ru-RU" sz="2000" i="1" dirty="0">
                    <a:latin typeface="Palatino Linotype" panose="02040502050505030304" pitchFamily="18" charset="0"/>
                    <a:cs typeface="Times New Roman" panose="02020603050405020304" pitchFamily="18" charset="0"/>
                  </a:rPr>
                  <a:t>с помощью графического изображения предполагаемой закономерности путем соединения плавной кривой ряда точек — значений результатов измерений.</a:t>
                </a:r>
              </a:p>
            </p:txBody>
          </p:sp>
        </mc:Choice>
        <mc:Fallback>
          <p:sp>
            <p:nvSpPr>
              <p:cNvPr id="8" name="Прямоугольник 7">
                <a:extLst>
                  <a:ext uri="{FF2B5EF4-FFF2-40B4-BE49-F238E27FC236}">
                    <a16:creationId xmlns:a16="http://schemas.microsoft.com/office/drawing/2014/main" id="{05F0D3E2-3418-4E27-82FE-A40FA40E13FF}"/>
                  </a:ext>
                </a:extLst>
              </p:cNvPr>
              <p:cNvSpPr>
                <a:spLocks noRot="1" noChangeAspect="1" noMove="1" noResize="1" noEditPoints="1" noAdjustHandles="1" noChangeArrowheads="1" noChangeShapeType="1" noTextEdit="1"/>
              </p:cNvSpPr>
              <p:nvPr/>
            </p:nvSpPr>
            <p:spPr>
              <a:xfrm>
                <a:off x="371191" y="1686144"/>
                <a:ext cx="11398314" cy="4093749"/>
              </a:xfrm>
              <a:prstGeom prst="rect">
                <a:avLst/>
              </a:prstGeom>
              <a:blipFill>
                <a:blip r:embed="rId2"/>
                <a:stretch>
                  <a:fillRect l="-534" t="-742" r="-427" b="-1484"/>
                </a:stretch>
              </a:blipFill>
              <a:ln/>
            </p:spPr>
            <p:txBody>
              <a:bodyPr/>
              <a:lstStyle/>
              <a:p>
                <a:r>
                  <a:rPr lang="ru-RU">
                    <a:noFill/>
                  </a:rPr>
                  <a:t> </a:t>
                </a:r>
              </a:p>
            </p:txBody>
          </p:sp>
        </mc:Fallback>
      </mc:AlternateContent>
    </p:spTree>
    <p:extLst>
      <p:ext uri="{BB962C8B-B14F-4D97-AF65-F5344CB8AC3E}">
        <p14:creationId xmlns:p14="http://schemas.microsoft.com/office/powerpoint/2010/main" val="4098213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9142" y="2367468"/>
            <a:ext cx="6897189" cy="1450757"/>
          </a:xfrm>
        </p:spPr>
        <p:txBody>
          <a:bodyPr/>
          <a:lstStyle/>
          <a:p>
            <a:r>
              <a:rPr lang="ru-RU" dirty="0" smtClean="0"/>
              <a:t>СПАСИБО ЗА ВНИМАНИЕ! </a:t>
            </a:r>
            <a:endParaRPr lang="ru-RU" dirty="0"/>
          </a:p>
        </p:txBody>
      </p:sp>
      <p:sp>
        <p:nvSpPr>
          <p:cNvPr id="5" name="Подзаголовок 2"/>
          <p:cNvSpPr txBox="1">
            <a:spLocks/>
          </p:cNvSpPr>
          <p:nvPr/>
        </p:nvSpPr>
        <p:spPr>
          <a:xfrm>
            <a:off x="4119499" y="5109758"/>
            <a:ext cx="6424699" cy="4956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i="1" dirty="0" err="1" smtClean="0">
                <a:solidFill>
                  <a:srgbClr val="002060"/>
                </a:solidFill>
                <a:latin typeface="Palatino Linotype" panose="02040502050505030304" pitchFamily="18" charset="0"/>
              </a:rPr>
              <a:t>Ассоц</a:t>
            </a:r>
            <a:r>
              <a:rPr lang="ru-RU" i="1" dirty="0" smtClean="0">
                <a:solidFill>
                  <a:srgbClr val="002060"/>
                </a:solidFill>
                <a:latin typeface="Palatino Linotype" panose="02040502050505030304" pitchFamily="18" charset="0"/>
              </a:rPr>
              <a:t>. проф., к.т.н., </a:t>
            </a:r>
            <a:r>
              <a:rPr lang="en-US" i="1" dirty="0" smtClean="0">
                <a:solidFill>
                  <a:srgbClr val="002060"/>
                </a:solidFill>
                <a:latin typeface="Palatino Linotype" panose="02040502050505030304" pitchFamily="18" charset="0"/>
              </a:rPr>
              <a:t>PhD</a:t>
            </a:r>
            <a:r>
              <a:rPr lang="ru-RU" i="1" dirty="0" smtClean="0">
                <a:solidFill>
                  <a:srgbClr val="002060"/>
                </a:solidFill>
                <a:latin typeface="Palatino Linotype" panose="02040502050505030304" pitchFamily="18" charset="0"/>
              </a:rPr>
              <a:t> </a:t>
            </a:r>
            <a:r>
              <a:rPr lang="kk-KZ" i="1" dirty="0" smtClean="0">
                <a:solidFill>
                  <a:srgbClr val="002060"/>
                </a:solidFill>
                <a:latin typeface="Palatino Linotype" panose="02040502050505030304" pitchFamily="18" charset="0"/>
              </a:rPr>
              <a:t>Ережеп Д.Е.</a:t>
            </a:r>
            <a:r>
              <a:rPr lang="ru-RU" i="1" dirty="0" smtClean="0">
                <a:solidFill>
                  <a:srgbClr val="002060"/>
                </a:solidFill>
                <a:latin typeface="Palatino Linotype" panose="02040502050505030304" pitchFamily="18" charset="0"/>
              </a:rPr>
              <a:t> </a:t>
            </a:r>
            <a:endParaRPr lang="ru-RU" dirty="0">
              <a:solidFill>
                <a:srgbClr val="002060"/>
              </a:solidFill>
              <a:latin typeface="Palatino Linotype" panose="02040502050505030304" pitchFamily="18" charset="0"/>
            </a:endParaRPr>
          </a:p>
        </p:txBody>
      </p:sp>
      <p:sp>
        <p:nvSpPr>
          <p:cNvPr id="6" name="Подзаголовок 2"/>
          <p:cNvSpPr txBox="1">
            <a:spLocks/>
          </p:cNvSpPr>
          <p:nvPr/>
        </p:nvSpPr>
        <p:spPr>
          <a:xfrm>
            <a:off x="3986099" y="5605383"/>
            <a:ext cx="4803274" cy="4956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i="1" cap="none" dirty="0" err="1" smtClean="0">
                <a:solidFill>
                  <a:srgbClr val="002060"/>
                </a:solidFill>
                <a:latin typeface="Palatino Linotype" panose="02040502050505030304" pitchFamily="18" charset="0"/>
              </a:rPr>
              <a:t>d.yerezhep@satbayev.university</a:t>
            </a:r>
            <a:endParaRPr lang="ru-RU" cap="none"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2246283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smtClean="0">
                <a:solidFill>
                  <a:schemeClr val="tx1"/>
                </a:solidFill>
                <a:latin typeface="Palatino Linotype" panose="02040502050505030304" pitchFamily="18" charset="0"/>
              </a:rPr>
              <a:t>2</a:t>
            </a:r>
            <a:endParaRPr lang="ru-RU" sz="2800" dirty="0">
              <a:solidFill>
                <a:schemeClr val="tx1"/>
              </a:solidFill>
              <a:latin typeface="Palatino Linotype" panose="02040502050505030304" pitchFamily="18" charset="0"/>
            </a:endParaRPr>
          </a:p>
        </p:txBody>
      </p:sp>
      <mc:AlternateContent xmlns:mc="http://schemas.openxmlformats.org/markup-compatibility/2006">
        <mc:Choice xmlns:a14="http://schemas.microsoft.com/office/drawing/2010/main" Requires="a14">
          <p:sp>
            <p:nvSpPr>
              <p:cNvPr id="2" name="Прямоугольник 1"/>
              <p:cNvSpPr/>
              <p:nvPr/>
            </p:nvSpPr>
            <p:spPr>
              <a:xfrm>
                <a:off x="1110342" y="465053"/>
                <a:ext cx="10071463" cy="5035930"/>
              </a:xfrm>
              <a:prstGeom prst="rect">
                <a:avLst/>
              </a:prstGeom>
            </p:spPr>
            <p:txBody>
              <a:bodyPr wrap="square">
                <a:spAutoFit/>
              </a:bodyPr>
              <a:lstStyle/>
              <a:p>
                <a:pPr algn="just">
                  <a:lnSpc>
                    <a:spcPct val="150000"/>
                  </a:lnSpc>
                </a:pPr>
                <a:r>
                  <a:rPr lang="ru-RU" b="1" dirty="0">
                    <a:latin typeface="Palatino Linotype" panose="02040502050505030304" pitchFamily="18" charset="0"/>
                    <a:cs typeface="Times New Roman" panose="02020603050405020304" pitchFamily="18" charset="0"/>
                  </a:rPr>
                  <a:t>Правила округления результатов измерений. </a:t>
                </a:r>
                <a:r>
                  <a:rPr lang="ru-RU" dirty="0">
                    <a:latin typeface="Palatino Linotype" panose="02040502050505030304" pitchFamily="18" charset="0"/>
                    <a:cs typeface="Times New Roman" panose="02020603050405020304" pitchFamily="18" charset="0"/>
                  </a:rPr>
                  <a:t>В соответствии с установленными правилами погрешность выражается двумя значащими цифрами, если первая из них 1 или 2, и одной, начиная с цифры 3. </a:t>
                </a:r>
              </a:p>
              <a:p>
                <a:pPr algn="just">
                  <a:lnSpc>
                    <a:spcPct val="150000"/>
                  </a:lnSpc>
                </a:pPr>
                <a:r>
                  <a:rPr lang="ru-RU" dirty="0">
                    <a:latin typeface="Palatino Linotype" panose="02040502050505030304" pitchFamily="18" charset="0"/>
                    <a:cs typeface="Times New Roman" panose="02020603050405020304" pitchFamily="18" charset="0"/>
                  </a:rPr>
                  <a:t>	Числовое значение результата измерения также следует округлять в соответствии с числовым разрядом значащей цифры погрешности, т. е. числовое значение результата измерения должно оканчиваться цифрой того же разряда или тем же десятичным знаком, которым оканчивается значение абсолютной погрешности. При этом, если старшая отбрасываемая цифра </a:t>
                </a:r>
                <a14:m>
                  <m:oMath xmlns:m="http://schemas.openxmlformats.org/officeDocument/2006/math">
                    <m:r>
                      <a:rPr lang="ru-RU">
                        <a:latin typeface="Cambria Math" panose="02040503050406030204" pitchFamily="18" charset="0"/>
                        <a:ea typeface="Cambria Math" panose="02040503050406030204" pitchFamily="18" charset="0"/>
                        <a:cs typeface="Times New Roman" panose="02020603050405020304" pitchFamily="18" charset="0"/>
                      </a:rPr>
                      <m:t>&lt;</m:t>
                    </m:r>
                  </m:oMath>
                </a14:m>
                <a:r>
                  <a:rPr lang="ru-RU" dirty="0">
                    <a:latin typeface="Palatino Linotype" panose="02040502050505030304" pitchFamily="18" charset="0"/>
                    <a:cs typeface="Times New Roman" panose="02020603050405020304" pitchFamily="18" charset="0"/>
                  </a:rPr>
                  <a:t>5, то предыдущая не изменяется. Если старшая отбрасываемая цифра </a:t>
                </a:r>
                <a14:m>
                  <m:oMath xmlns:m="http://schemas.openxmlformats.org/officeDocument/2006/math">
                    <m:r>
                      <a:rPr lang="ru-RU">
                        <a:latin typeface="Cambria Math" panose="02040503050406030204" pitchFamily="18" charset="0"/>
                        <a:ea typeface="Cambria Math" panose="02040503050406030204" pitchFamily="18" charset="0"/>
                        <a:cs typeface="Times New Roman" panose="02020603050405020304" pitchFamily="18" charset="0"/>
                      </a:rPr>
                      <m:t>≥</m:t>
                    </m:r>
                  </m:oMath>
                </a14:m>
                <a:r>
                  <a:rPr lang="ru-RU" dirty="0">
                    <a:latin typeface="Palatino Linotype" panose="02040502050505030304" pitchFamily="18" charset="0"/>
                    <a:cs typeface="Times New Roman" panose="02020603050405020304" pitchFamily="18" charset="0"/>
                  </a:rPr>
                  <a:t>5, но за ней имеются значащие цифры, то предыдущую (оставляемую) цифру увеличивают на единицу. Если отбрасываемая цифра 5 не имеет за собой значащих цифр, то предыдущая не изменяется, если она четная, и увеличивается на единицу, если она нечетная. </a:t>
                </a:r>
              </a:p>
            </p:txBody>
          </p:sp>
        </mc:Choice>
        <mc:Fallback>
          <p:sp>
            <p:nvSpPr>
              <p:cNvPr id="2" name="Прямоугольник 1"/>
              <p:cNvSpPr>
                <a:spLocks noRot="1" noChangeAspect="1" noMove="1" noResize="1" noEditPoints="1" noAdjustHandles="1" noChangeArrowheads="1" noChangeShapeType="1" noTextEdit="1"/>
              </p:cNvSpPr>
              <p:nvPr/>
            </p:nvSpPr>
            <p:spPr>
              <a:xfrm>
                <a:off x="1110342" y="465053"/>
                <a:ext cx="10071463" cy="5035930"/>
              </a:xfrm>
              <a:prstGeom prst="rect">
                <a:avLst/>
              </a:prstGeom>
              <a:blipFill>
                <a:blip r:embed="rId2"/>
                <a:stretch>
                  <a:fillRect l="-484" r="-545" b="-969"/>
                </a:stretch>
              </a:blipFill>
            </p:spPr>
            <p:txBody>
              <a:bodyPr/>
              <a:lstStyle/>
              <a:p>
                <a:r>
                  <a:rPr lang="ru-RU">
                    <a:noFill/>
                  </a:rPr>
                  <a:t> </a:t>
                </a:r>
              </a:p>
            </p:txBody>
          </p:sp>
        </mc:Fallback>
      </mc:AlternateContent>
    </p:spTree>
    <p:extLst>
      <p:ext uri="{BB962C8B-B14F-4D97-AF65-F5344CB8AC3E}">
        <p14:creationId xmlns:p14="http://schemas.microsoft.com/office/powerpoint/2010/main" val="2438616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3</a:t>
            </a:r>
            <a:endParaRPr lang="ru-RU" sz="2800" dirty="0">
              <a:solidFill>
                <a:schemeClr val="tx1"/>
              </a:solidFill>
              <a:latin typeface="Palatino Linotype" panose="02040502050505030304" pitchFamily="18" charset="0"/>
            </a:endParaRPr>
          </a:p>
        </p:txBody>
      </p:sp>
      <p:sp>
        <p:nvSpPr>
          <p:cNvPr id="5" name="Прямоугольник 4">
            <a:extLst>
              <a:ext uri="{FF2B5EF4-FFF2-40B4-BE49-F238E27FC236}">
                <a16:creationId xmlns:a16="http://schemas.microsoft.com/office/drawing/2014/main" id="{667DBF66-6650-452B-B6E8-0068DE9A9F50}"/>
              </a:ext>
            </a:extLst>
          </p:cNvPr>
          <p:cNvSpPr/>
          <p:nvPr/>
        </p:nvSpPr>
        <p:spPr>
          <a:xfrm>
            <a:off x="5760721" y="1934679"/>
            <a:ext cx="5556884" cy="3170099"/>
          </a:xfrm>
          <a:prstGeom prst="rect">
            <a:avLst/>
          </a:prstGeom>
          <a:ln>
            <a:solidFill>
              <a:schemeClr val="bg1"/>
            </a:solidFill>
          </a:ln>
        </p:spPr>
        <p:txBody>
          <a:bodyPr wrap="square">
            <a:spAutoFit/>
          </a:bodyPr>
          <a:lstStyle/>
          <a:p>
            <a:pPr algn="just"/>
            <a:r>
              <a:rPr lang="ru-RU" sz="2000" dirty="0">
                <a:latin typeface="Palatino Linotype" panose="02040502050505030304" pitchFamily="18" charset="0"/>
                <a:cs typeface="Times New Roman" panose="02020603050405020304" pitchFamily="18" charset="0"/>
              </a:rPr>
              <a:t>Например, при погрешности ±0,01 приведенные результаты округляются следующим образом: </a:t>
            </a:r>
          </a:p>
          <a:p>
            <a:pPr algn="just"/>
            <a:r>
              <a:rPr lang="ru-RU" sz="2000" dirty="0">
                <a:latin typeface="Palatino Linotype" panose="02040502050505030304" pitchFamily="18" charset="0"/>
                <a:cs typeface="Times New Roman" panose="02020603050405020304" pitchFamily="18" charset="0"/>
              </a:rPr>
              <a:t>1,214 - 1,21; 1,2151 - 1,22; 1,215 - 1,22; 1,225 - 1,22. Следует осмотрительно относиться к округлениям, производимым в процессе вычислений. Рекомендуется производить округления в окончательном ответе,</a:t>
            </a:r>
            <a:r>
              <a:rPr lang="en-US" sz="2000" dirty="0">
                <a:latin typeface="Palatino Linotype" panose="02040502050505030304" pitchFamily="18" charset="0"/>
                <a:cs typeface="Times New Roman" panose="02020603050405020304" pitchFamily="18" charset="0"/>
              </a:rPr>
              <a:t> </a:t>
            </a:r>
            <a:r>
              <a:rPr lang="ru-RU" sz="2000" dirty="0">
                <a:latin typeface="Palatino Linotype" panose="02040502050505030304" pitchFamily="18" charset="0"/>
                <a:cs typeface="Times New Roman" panose="02020603050405020304" pitchFamily="18" charset="0"/>
              </a:rPr>
              <a:t>а вычисление производить с одним-двумя лишними знаками.</a:t>
            </a:r>
          </a:p>
        </p:txBody>
      </p:sp>
      <p:pic>
        <p:nvPicPr>
          <p:cNvPr id="1026" name="Picture 2" descr="Error at T = 0.01 and maximal cut-off value at each time level.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39" y="744584"/>
            <a:ext cx="4875146" cy="499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71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4</a:t>
            </a:r>
            <a:endParaRPr lang="ru-RU" sz="2800" dirty="0">
              <a:solidFill>
                <a:schemeClr val="tx1"/>
              </a:solidFill>
              <a:latin typeface="Palatino Linotype" panose="02040502050505030304" pitchFamily="18" charset="0"/>
            </a:endParaRPr>
          </a:p>
        </p:txBody>
      </p:sp>
      <p:sp>
        <p:nvSpPr>
          <p:cNvPr id="5" name="Прямоугольник 4">
            <a:extLst>
              <a:ext uri="{FF2B5EF4-FFF2-40B4-BE49-F238E27FC236}">
                <a16:creationId xmlns:a16="http://schemas.microsoft.com/office/drawing/2014/main" id="{E79C0FF1-9153-42AF-ACA7-1782E579DE6C}"/>
              </a:ext>
            </a:extLst>
          </p:cNvPr>
          <p:cNvSpPr/>
          <p:nvPr/>
        </p:nvSpPr>
        <p:spPr>
          <a:xfrm>
            <a:off x="5684850" y="1798900"/>
            <a:ext cx="6234545" cy="4708981"/>
          </a:xfrm>
          <a:prstGeom prst="rect">
            <a:avLst/>
          </a:prstGeom>
          <a:ln>
            <a:solidFill>
              <a:schemeClr val="bg1"/>
            </a:solidFill>
          </a:ln>
        </p:spPr>
        <p:txBody>
          <a:bodyPr wrap="square">
            <a:spAutoFit/>
          </a:bodyPr>
          <a:lstStyle/>
          <a:p>
            <a:pPr algn="just"/>
            <a:r>
              <a:rPr lang="ru-RU" sz="2000" dirty="0">
                <a:latin typeface="Palatino Linotype" panose="02040502050505030304" pitchFamily="18" charset="0"/>
                <a:cs typeface="Times New Roman" panose="02020603050405020304" pitchFamily="18" charset="0"/>
              </a:rPr>
              <a:t>Главные источники </a:t>
            </a:r>
            <a:r>
              <a:rPr lang="ru-RU" sz="2000" b="1" dirty="0">
                <a:latin typeface="Palatino Linotype" panose="02040502050505030304" pitchFamily="18" charset="0"/>
                <a:cs typeface="Times New Roman" panose="02020603050405020304" pitchFamily="18" charset="0"/>
              </a:rPr>
              <a:t>систематических погрешностей </a:t>
            </a:r>
            <a:r>
              <a:rPr lang="ru-RU" sz="2000" dirty="0">
                <a:latin typeface="Palatino Linotype" panose="02040502050505030304" pitchFamily="18" charset="0"/>
                <a:cs typeface="Times New Roman" panose="02020603050405020304" pitchFamily="18" charset="0"/>
              </a:rPr>
              <a:t>в большинстве областей измерений известны, и разработаны методы, позволяющие их устранить до начала измерения или, если это невозможно, определить поправку для внесения в результат измерения</a:t>
            </a:r>
            <a:r>
              <a:rPr lang="ru-RU" sz="2000" dirty="0" smtClean="0">
                <a:latin typeface="Palatino Linotype" panose="02040502050505030304" pitchFamily="18" charset="0"/>
                <a:cs typeface="Times New Roman" panose="02020603050405020304" pitchFamily="18" charset="0"/>
              </a:rPr>
              <a:t>.</a:t>
            </a:r>
          </a:p>
          <a:p>
            <a:pPr algn="just"/>
            <a:r>
              <a:rPr lang="ru-RU" sz="2000" b="1" dirty="0">
                <a:latin typeface="Palatino Linotype" panose="02040502050505030304" pitchFamily="18" charset="0"/>
                <a:cs typeface="Times New Roman" panose="02020603050405020304" pitchFamily="18" charset="0"/>
              </a:rPr>
              <a:t>Инструментальные погрешности </a:t>
            </a:r>
            <a:r>
              <a:rPr lang="ru-RU" sz="2000" dirty="0">
                <a:latin typeface="Palatino Linotype" panose="02040502050505030304" pitchFamily="18" charset="0"/>
                <a:cs typeface="Times New Roman" panose="02020603050405020304" pitchFamily="18" charset="0"/>
              </a:rPr>
              <a:t>возрастают, как правило, при увеличении срока службы измерительных средств. При этом увеличение погрешностей до значений, в два-четыре раза превышающих допускаемые значения, может долгое время оставаться незамеченным. </a:t>
            </a:r>
          </a:p>
          <a:p>
            <a:pPr algn="just"/>
            <a:endParaRPr lang="ru-RU" sz="2000" dirty="0" smtClean="0">
              <a:latin typeface="Palatino Linotype" panose="02040502050505030304" pitchFamily="18" charset="0"/>
              <a:cs typeface="Times New Roman" panose="02020603050405020304" pitchFamily="18" charset="0"/>
            </a:endParaRPr>
          </a:p>
          <a:p>
            <a:pPr algn="just"/>
            <a:endParaRPr lang="ru-RU" sz="2000" i="1" dirty="0">
              <a:latin typeface="Palatino Linotype" panose="02040502050505030304" pitchFamily="18" charset="0"/>
              <a:cs typeface="Times New Roman" panose="02020603050405020304" pitchFamily="18" charset="0"/>
            </a:endParaRPr>
          </a:p>
          <a:p>
            <a:pPr algn="just"/>
            <a:endParaRPr lang="ru-RU" sz="2000" i="1" dirty="0">
              <a:latin typeface="Palatino Linotype" panose="02040502050505030304" pitchFamily="18" charset="0"/>
              <a:cs typeface="Times New Roman" panose="02020603050405020304" pitchFamily="18" charset="0"/>
            </a:endParaRPr>
          </a:p>
        </p:txBody>
      </p:sp>
      <p:pic>
        <p:nvPicPr>
          <p:cNvPr id="2050" name="Picture 2" descr="Types of Errors in Instruments| Instrumental Errors|Instrumental Error  Types - EEE Made Ea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69" y="1003663"/>
            <a:ext cx="3952875"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85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5</a:t>
            </a:r>
            <a:endParaRPr lang="ru-RU" sz="2800" dirty="0">
              <a:solidFill>
                <a:schemeClr val="tx1"/>
              </a:solidFill>
              <a:latin typeface="Palatino Linotype" panose="02040502050505030304" pitchFamily="18" charset="0"/>
            </a:endParaRPr>
          </a:p>
        </p:txBody>
      </p:sp>
      <p:sp>
        <p:nvSpPr>
          <p:cNvPr id="7" name="Прямоугольник 6">
            <a:extLst>
              <a:ext uri="{FF2B5EF4-FFF2-40B4-BE49-F238E27FC236}">
                <a16:creationId xmlns:a16="http://schemas.microsoft.com/office/drawing/2014/main" id="{754361EC-31B4-4DE7-A4AE-D6460EEC69F8}"/>
              </a:ext>
            </a:extLst>
          </p:cNvPr>
          <p:cNvSpPr/>
          <p:nvPr/>
        </p:nvSpPr>
        <p:spPr>
          <a:xfrm>
            <a:off x="705397" y="897058"/>
            <a:ext cx="4258489" cy="5016758"/>
          </a:xfrm>
          <a:prstGeom prst="rect">
            <a:avLst/>
          </a:prstGeom>
          <a:ln>
            <a:solidFill>
              <a:schemeClr val="bg1"/>
            </a:solidFill>
          </a:ln>
        </p:spPr>
        <p:txBody>
          <a:bodyPr wrap="square">
            <a:spAutoFit/>
          </a:bodyPr>
          <a:lstStyle/>
          <a:p>
            <a:pPr algn="just"/>
            <a:r>
              <a:rPr lang="ru-RU" sz="2000" dirty="0">
                <a:latin typeface="Palatino Linotype" panose="02040502050505030304" pitchFamily="18" charset="0"/>
                <a:cs typeface="Times New Roman" panose="02020603050405020304" pitchFamily="18" charset="0"/>
              </a:rPr>
              <a:t>Примеры факторов, влияющих на возникновение инструментальных погрешностей: </a:t>
            </a:r>
            <a:r>
              <a:rPr lang="ru-RU" sz="2000" dirty="0" err="1">
                <a:latin typeface="Palatino Linotype" panose="02040502050505030304" pitchFamily="18" charset="0"/>
                <a:cs typeface="Times New Roman" panose="02020603050405020304" pitchFamily="18" charset="0"/>
              </a:rPr>
              <a:t>неравноплечесть</a:t>
            </a:r>
            <a:r>
              <a:rPr lang="ru-RU" sz="2000" dirty="0">
                <a:latin typeface="Palatino Linotype" panose="02040502050505030304" pitchFamily="18" charset="0"/>
                <a:cs typeface="Times New Roman" panose="02020603050405020304" pitchFamily="18" charset="0"/>
              </a:rPr>
              <a:t> весов, погрешность градуировки шкалы прибора или штриховых мер длины, погрешность установки нуля, отклонение от номинального значения массы гири, а также различного рода перекосы, искривления, люфты, зазоры, отклонения от номинальных размеров отдельных деталей, допускаемые при изготовлении измерительных средств.</a:t>
            </a:r>
          </a:p>
        </p:txBody>
      </p:sp>
      <p:pic>
        <p:nvPicPr>
          <p:cNvPr id="8" name="Рисунок 7">
            <a:extLst>
              <a:ext uri="{FF2B5EF4-FFF2-40B4-BE49-F238E27FC236}">
                <a16:creationId xmlns:a16="http://schemas.microsoft.com/office/drawing/2014/main" id="{6F28EC13-E343-4A2E-A3BE-A7797ED00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914" y="897058"/>
            <a:ext cx="6262916" cy="4219855"/>
          </a:xfrm>
          <a:prstGeom prst="rect">
            <a:avLst/>
          </a:prstGeom>
        </p:spPr>
      </p:pic>
    </p:spTree>
    <p:extLst>
      <p:ext uri="{BB962C8B-B14F-4D97-AF65-F5344CB8AC3E}">
        <p14:creationId xmlns:p14="http://schemas.microsoft.com/office/powerpoint/2010/main" val="296088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6</a:t>
            </a:r>
            <a:endParaRPr lang="ru-RU" sz="2800" dirty="0">
              <a:solidFill>
                <a:schemeClr val="tx1"/>
              </a:solidFill>
              <a:latin typeface="Palatino Linotype" panose="02040502050505030304" pitchFamily="18" charset="0"/>
            </a:endParaRPr>
          </a:p>
        </p:txBody>
      </p:sp>
      <p:pic>
        <p:nvPicPr>
          <p:cNvPr id="5" name="Рисунок 4">
            <a:extLst>
              <a:ext uri="{FF2B5EF4-FFF2-40B4-BE49-F238E27FC236}">
                <a16:creationId xmlns:a16="http://schemas.microsoft.com/office/drawing/2014/main" id="{8BAE4E11-CBDF-44F2-8A5A-9D4D8014D143}"/>
              </a:ext>
            </a:extLst>
          </p:cNvPr>
          <p:cNvPicPr>
            <a:picLocks noChangeAspect="1"/>
          </p:cNvPicPr>
          <p:nvPr/>
        </p:nvPicPr>
        <p:blipFill>
          <a:blip r:embed="rId2">
            <a:extLst>
              <a:ext uri="{28A0092B-C50C-407E-A947-70E740481C1C}">
                <a14:useLocalDpi xmlns:a14="http://schemas.microsoft.com/office/drawing/2010/main" val="0"/>
              </a:ext>
            </a:extLst>
          </a:blip>
          <a:srcRect t="14802" b="14802"/>
          <a:stretch>
            <a:fillRect/>
          </a:stretch>
        </p:blipFill>
        <p:spPr>
          <a:xfrm>
            <a:off x="2005149" y="1698032"/>
            <a:ext cx="8380365" cy="3618290"/>
          </a:xfrm>
          <a:prstGeom prst="rect">
            <a:avLst/>
          </a:prstGeom>
        </p:spPr>
      </p:pic>
    </p:spTree>
    <p:extLst>
      <p:ext uri="{BB962C8B-B14F-4D97-AF65-F5344CB8AC3E}">
        <p14:creationId xmlns:p14="http://schemas.microsoft.com/office/powerpoint/2010/main" val="1171046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7</a:t>
            </a:r>
            <a:endParaRPr lang="ru-RU" sz="2800" dirty="0">
              <a:solidFill>
                <a:schemeClr val="tx1"/>
              </a:solidFill>
              <a:latin typeface="Palatino Linotype" panose="02040502050505030304" pitchFamily="18" charset="0"/>
            </a:endParaRPr>
          </a:p>
        </p:txBody>
      </p:sp>
      <p:sp>
        <p:nvSpPr>
          <p:cNvPr id="6" name="Прямоугольник 5">
            <a:extLst>
              <a:ext uri="{FF2B5EF4-FFF2-40B4-BE49-F238E27FC236}">
                <a16:creationId xmlns:a16="http://schemas.microsoft.com/office/drawing/2014/main" id="{8BE2C388-C945-4F6F-AAA0-483501B22575}"/>
              </a:ext>
            </a:extLst>
          </p:cNvPr>
          <p:cNvSpPr/>
          <p:nvPr/>
        </p:nvSpPr>
        <p:spPr>
          <a:xfrm>
            <a:off x="1068434" y="2033919"/>
            <a:ext cx="9708424" cy="1015663"/>
          </a:xfrm>
          <a:prstGeom prst="rect">
            <a:avLst/>
          </a:prstGeom>
          <a:ln>
            <a:solidFill>
              <a:schemeClr val="bg1"/>
            </a:solidFill>
          </a:ln>
        </p:spPr>
        <p:txBody>
          <a:bodyPr wrap="square">
            <a:spAutoFit/>
          </a:bodyPr>
          <a:lstStyle/>
          <a:p>
            <a:r>
              <a:rPr lang="ru-RU" sz="2000" b="1" dirty="0">
                <a:latin typeface="Palatino Linotype" panose="02040502050505030304" pitchFamily="18" charset="0"/>
                <a:cs typeface="Times New Roman" panose="02020603050405020304" pitchFamily="18" charset="0"/>
              </a:rPr>
              <a:t>Теоретические погрешности </a:t>
            </a:r>
            <a:r>
              <a:rPr lang="ru-RU" sz="2000" dirty="0">
                <a:latin typeface="Palatino Linotype" panose="02040502050505030304" pitchFamily="18" charset="0"/>
                <a:cs typeface="Times New Roman" panose="02020603050405020304" pitchFamily="18" charset="0"/>
              </a:rPr>
              <a:t>— соответствие, корректность измерительной модели исследуемому объекту, использование упрощений или допущения при вычислении результатов измерений. </a:t>
            </a:r>
          </a:p>
        </p:txBody>
      </p:sp>
      <p:sp>
        <p:nvSpPr>
          <p:cNvPr id="7" name="Прямоугольник 6">
            <a:extLst>
              <a:ext uri="{FF2B5EF4-FFF2-40B4-BE49-F238E27FC236}">
                <a16:creationId xmlns:a16="http://schemas.microsoft.com/office/drawing/2014/main" id="{D8A15F93-D819-4E0A-9FE7-3E3AF041E052}"/>
              </a:ext>
            </a:extLst>
          </p:cNvPr>
          <p:cNvSpPr/>
          <p:nvPr/>
        </p:nvSpPr>
        <p:spPr>
          <a:xfrm>
            <a:off x="1068434" y="3504297"/>
            <a:ext cx="9708424" cy="1631216"/>
          </a:xfrm>
          <a:prstGeom prst="rect">
            <a:avLst/>
          </a:prstGeom>
          <a:ln>
            <a:solidFill>
              <a:schemeClr val="bg1"/>
            </a:solidFill>
          </a:ln>
        </p:spPr>
        <p:txBody>
          <a:bodyPr wrap="square">
            <a:spAutoFit/>
          </a:bodyPr>
          <a:lstStyle/>
          <a:p>
            <a:pPr algn="just"/>
            <a:r>
              <a:rPr lang="ru-RU" sz="2000" i="1" dirty="0">
                <a:cs typeface="Times New Roman" panose="02020603050405020304" pitchFamily="18" charset="0"/>
              </a:rPr>
              <a:t>При измерении электрического сопротивления при помощи амперметра и вольтметра на основе закона Ома (смотреть рисунок) вносится систематическая погрешность, зависящая от сопротивлений амперметра и вольтметра. При точных измерениях эти сопротивления должны быть известны для расчета поправок к результатам измерений. </a:t>
            </a:r>
          </a:p>
        </p:txBody>
      </p:sp>
    </p:spTree>
    <p:extLst>
      <p:ext uri="{BB962C8B-B14F-4D97-AF65-F5344CB8AC3E}">
        <p14:creationId xmlns:p14="http://schemas.microsoft.com/office/powerpoint/2010/main" val="391447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8</a:t>
            </a:r>
            <a:endParaRPr lang="ru-RU" sz="2800" dirty="0">
              <a:solidFill>
                <a:schemeClr val="tx1"/>
              </a:solidFill>
              <a:latin typeface="Palatino Linotype" panose="02040502050505030304" pitchFamily="18" charset="0"/>
            </a:endParaRPr>
          </a:p>
        </p:txBody>
      </p:sp>
      <p:sp>
        <p:nvSpPr>
          <p:cNvPr id="5" name="Прямоугольник: скругленные углы 5">
            <a:extLst>
              <a:ext uri="{FF2B5EF4-FFF2-40B4-BE49-F238E27FC236}">
                <a16:creationId xmlns:a16="http://schemas.microsoft.com/office/drawing/2014/main" id="{DFB496C9-1978-4B94-B198-17B44848A93D}"/>
              </a:ext>
            </a:extLst>
          </p:cNvPr>
          <p:cNvSpPr/>
          <p:nvPr/>
        </p:nvSpPr>
        <p:spPr>
          <a:xfrm>
            <a:off x="996043" y="691554"/>
            <a:ext cx="10216440" cy="83792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2000" b="1" dirty="0">
              <a:cs typeface="Times New Roman" panose="02020603050405020304" pitchFamily="18" charset="0"/>
            </a:endParaRPr>
          </a:p>
          <a:p>
            <a:pPr algn="ctr"/>
            <a:r>
              <a:rPr lang="ru-RU" sz="2000" b="1" dirty="0">
                <a:cs typeface="Times New Roman" panose="02020603050405020304" pitchFamily="18" charset="0"/>
              </a:rPr>
              <a:t>Практические погрешности — это погрешности установки прибора </a:t>
            </a:r>
          </a:p>
          <a:p>
            <a:pPr algn="ctr"/>
            <a:r>
              <a:rPr lang="ru-RU" sz="2000" b="1" dirty="0">
                <a:cs typeface="Times New Roman" panose="02020603050405020304" pitchFamily="18" charset="0"/>
              </a:rPr>
              <a:t>и погрешность оператора.</a:t>
            </a:r>
          </a:p>
          <a:p>
            <a:pPr algn="ctr"/>
            <a:endParaRPr lang="ru-RU" sz="2000" dirty="0"/>
          </a:p>
        </p:txBody>
      </p:sp>
      <p:sp>
        <p:nvSpPr>
          <p:cNvPr id="6" name="Прямоугольник: скругленные углы 6">
            <a:extLst>
              <a:ext uri="{FF2B5EF4-FFF2-40B4-BE49-F238E27FC236}">
                <a16:creationId xmlns:a16="http://schemas.microsoft.com/office/drawing/2014/main" id="{D32D0ED6-E4A1-4992-ADE7-A67AF7EF3AD3}"/>
              </a:ext>
            </a:extLst>
          </p:cNvPr>
          <p:cNvSpPr/>
          <p:nvPr/>
        </p:nvSpPr>
        <p:spPr>
          <a:xfrm>
            <a:off x="1165935" y="1740022"/>
            <a:ext cx="4599214" cy="43117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ru-RU" sz="2000" dirty="0">
                <a:cs typeface="Times New Roman" panose="02020603050405020304" pitchFamily="18" charset="0"/>
              </a:rPr>
              <a:t>Погрешности установки прибора — отклонения от горизонтали или вертикали при установке весов, геодезических приборов и др.; несогласованность характеристик отдельных приборов, входящих в измерительный комплекс; неправильность установки прибора, вызывающая устойчивый параллакс при отсчете по шкале и др.</a:t>
            </a:r>
          </a:p>
          <a:p>
            <a:pPr algn="ctr"/>
            <a:endParaRPr lang="ru-RU" dirty="0"/>
          </a:p>
        </p:txBody>
      </p:sp>
      <p:sp>
        <p:nvSpPr>
          <p:cNvPr id="7" name="Прямоугольник: скругленные углы 7">
            <a:extLst>
              <a:ext uri="{FF2B5EF4-FFF2-40B4-BE49-F238E27FC236}">
                <a16:creationId xmlns:a16="http://schemas.microsoft.com/office/drawing/2014/main" id="{5B10ED85-97A2-4927-9F7E-D48181120D1F}"/>
              </a:ext>
            </a:extLst>
          </p:cNvPr>
          <p:cNvSpPr/>
          <p:nvPr/>
        </p:nvSpPr>
        <p:spPr>
          <a:xfrm>
            <a:off x="6024978" y="1740023"/>
            <a:ext cx="5001087" cy="43117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ru-RU" sz="2000" dirty="0">
                <a:cs typeface="Times New Roman" panose="02020603050405020304" pitchFamily="18" charset="0"/>
              </a:rPr>
              <a:t>Погрешность оператора (субъективная) — запаздывание при регистрации измерительного сигнала, низкая точность отсчета по шкале, приложение недостаточных или избыточных физических усилий при выполнении измерений, неправильный выбор позиции, приводящей к параллаксу при отсчете по шкале. Вызываемые этими факторами погрешности могут носить как систематический, так и случайный характер. </a:t>
            </a:r>
          </a:p>
        </p:txBody>
      </p:sp>
    </p:spTree>
    <p:extLst>
      <p:ext uri="{BB962C8B-B14F-4D97-AF65-F5344CB8AC3E}">
        <p14:creationId xmlns:p14="http://schemas.microsoft.com/office/powerpoint/2010/main" val="1320069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9</a:t>
            </a:r>
            <a:endParaRPr lang="ru-RU" sz="2800" dirty="0">
              <a:solidFill>
                <a:schemeClr val="tx1"/>
              </a:solidFill>
              <a:latin typeface="Palatino Linotype" panose="02040502050505030304" pitchFamily="18" charset="0"/>
            </a:endParaRPr>
          </a:p>
        </p:txBody>
      </p:sp>
      <p:sp>
        <p:nvSpPr>
          <p:cNvPr id="5" name="Прямоугольник 4">
            <a:extLst>
              <a:ext uri="{FF2B5EF4-FFF2-40B4-BE49-F238E27FC236}">
                <a16:creationId xmlns:a16="http://schemas.microsoft.com/office/drawing/2014/main" id="{D7573152-ED91-4BCE-AF59-00816B12B487}"/>
              </a:ext>
            </a:extLst>
          </p:cNvPr>
          <p:cNvSpPr/>
          <p:nvPr/>
        </p:nvSpPr>
        <p:spPr>
          <a:xfrm>
            <a:off x="652733" y="2049925"/>
            <a:ext cx="11168744" cy="347787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b="1" dirty="0">
                <a:cs typeface="Times New Roman" panose="02020603050405020304" pitchFamily="18" charset="0"/>
              </a:rPr>
              <a:t>Используют следующие пути учета и исключения систематических погрешностей от внешних воздействий. </a:t>
            </a:r>
          </a:p>
          <a:p>
            <a:pPr marL="457200" indent="-457200">
              <a:buAutoNum type="arabicPeriod"/>
            </a:pPr>
            <a:r>
              <a:rPr lang="ru-RU" sz="2000" dirty="0">
                <a:cs typeface="Times New Roman" panose="02020603050405020304" pitchFamily="18" charset="0"/>
              </a:rPr>
              <a:t>Устранение источников погрешностей или обеспечение защиты от них до начала измерений. Например, для устранения влияния температуры применяют </a:t>
            </a:r>
            <a:r>
              <a:rPr lang="ru-RU" sz="2000" dirty="0" err="1">
                <a:cs typeface="Times New Roman" panose="02020603050405020304" pitchFamily="18" charset="0"/>
              </a:rPr>
              <a:t>термостатирование</a:t>
            </a:r>
            <a:r>
              <a:rPr lang="ru-RU" sz="2000" dirty="0">
                <a:cs typeface="Times New Roman" panose="02020603050405020304" pitchFamily="18" charset="0"/>
              </a:rPr>
              <a:t> или кондиционирование. Для устранения влияния магнитных полей применяют различного рода экраны. Влияние вибраций устраняют путем амортизации. Влияние изменения влажности — герметизацией. </a:t>
            </a:r>
          </a:p>
          <a:p>
            <a:pPr marL="457200" indent="-457200">
              <a:buAutoNum type="arabicPeriod"/>
            </a:pPr>
            <a:r>
              <a:rPr lang="ru-RU" sz="2000" dirty="0">
                <a:cs typeface="Times New Roman" panose="02020603050405020304" pitchFamily="18" charset="0"/>
              </a:rPr>
              <a:t>Исключение погрешностей в процессе измерения специальными методами или вычисление и внесение в результат измерения соответствующих поправок. При этом используют методы замещения, противопоставления, симметричных наблюдений и специальные статистические методы.</a:t>
            </a:r>
          </a:p>
        </p:txBody>
      </p:sp>
    </p:spTree>
    <p:extLst>
      <p:ext uri="{BB962C8B-B14F-4D97-AF65-F5344CB8AC3E}">
        <p14:creationId xmlns:p14="http://schemas.microsoft.com/office/powerpoint/2010/main" val="1286368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144</TotalTime>
  <Words>839</Words>
  <Application>Microsoft Office PowerPoint</Application>
  <PresentationFormat>Широкоэкранный</PresentationFormat>
  <Paragraphs>42</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Calibri Light</vt:lpstr>
      <vt:lpstr>Cambria Math</vt:lpstr>
      <vt:lpstr>Palatino Linotype</vt:lpstr>
      <vt:lpstr>Times New Roman</vt:lpstr>
      <vt:lpstr>Ретро</vt:lpstr>
      <vt:lpstr>Дисциплина «Метрологическое обеспечение измерении»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аспекты развития метрологии</dc:title>
  <dc:creator>Darkhan Yerezhep</dc:creator>
  <cp:lastModifiedBy>Darkhan Yerezhep</cp:lastModifiedBy>
  <cp:revision>24</cp:revision>
  <dcterms:created xsi:type="dcterms:W3CDTF">2023-10-17T14:13:00Z</dcterms:created>
  <dcterms:modified xsi:type="dcterms:W3CDTF">2023-10-23T23:47:21Z</dcterms:modified>
</cp:coreProperties>
</file>