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57" r:id="rId10"/>
    <p:sldId id="258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6282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568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97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489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4414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7929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306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9904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719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9E6523B-9C53-49FA-9406-AE4AF377999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38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6523B-9C53-49FA-9406-AE4AF377999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07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9E6523B-9C53-49FA-9406-AE4AF3779993}" type="datetimeFigureOut">
              <a:rPr lang="ru-RU" smtClean="0"/>
              <a:t>24.10.2023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A8A0A15-7A07-4743-A314-584D0619BFF1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380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7251" y="1727067"/>
            <a:ext cx="9144000" cy="1300163"/>
          </a:xfrm>
        </p:spPr>
        <p:txBody>
          <a:bodyPr>
            <a:noAutofit/>
          </a:bodyPr>
          <a:lstStyle/>
          <a:p>
            <a:pPr algn="ctr"/>
            <a:r>
              <a:rPr lang="ru-RU" sz="2800" cap="all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Дисциплина </a:t>
            </a:r>
            <a:r>
              <a:rPr lang="ru-RU" sz="2800" cap="all" dirty="0">
                <a:solidFill>
                  <a:srgbClr val="002060"/>
                </a:solidFill>
                <a:latin typeface="Palatino Linotype" panose="02040502050505030304" pitchFamily="18" charset="0"/>
              </a:rPr>
              <a:t>«Метрологическое обеспечение измерении»</a:t>
            </a:r>
            <a:endParaRPr lang="ru-RU" sz="28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5776" y="5019350"/>
            <a:ext cx="6424699" cy="495625"/>
          </a:xfrm>
        </p:spPr>
        <p:txBody>
          <a:bodyPr>
            <a:normAutofit/>
          </a:bodyPr>
          <a:lstStyle/>
          <a:p>
            <a:r>
              <a:rPr lang="ru-RU" i="1" cap="none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Ассоц</a:t>
            </a:r>
            <a:r>
              <a:rPr lang="ru-RU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. проф., к.т.н., </a:t>
            </a:r>
            <a:r>
              <a:rPr lang="en-US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PhD</a:t>
            </a:r>
            <a:r>
              <a:rPr lang="ru-RU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r>
              <a:rPr lang="kk-KZ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Ережеп Д.Е.</a:t>
            </a:r>
            <a:r>
              <a:rPr lang="ru-RU" i="1" cap="none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endParaRPr lang="ru-RU" cap="none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4753" t="57868" r="61514" b="32725"/>
          <a:stretch/>
        </p:blipFill>
        <p:spPr bwMode="auto">
          <a:xfrm>
            <a:off x="3969251" y="157786"/>
            <a:ext cx="4320000" cy="96304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1557251" y="3544702"/>
            <a:ext cx="9144000" cy="81700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800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400" cap="all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Лекция </a:t>
            </a:r>
            <a:r>
              <a:rPr lang="ru-RU" sz="2400" cap="all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9</a:t>
            </a:r>
            <a:r>
              <a:rPr lang="ru-RU" sz="2400" cap="all" dirty="0">
                <a:solidFill>
                  <a:srgbClr val="002060"/>
                </a:solidFill>
                <a:latin typeface="Palatino Linotype" panose="02040502050505030304" pitchFamily="18" charset="0"/>
              </a:rPr>
              <a:t>. методы контроля прочности </a:t>
            </a:r>
            <a:endParaRPr lang="ru-RU" sz="2400" cap="all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81251" y="1120828"/>
            <a:ext cx="6096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kk-KZ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Институт Энергетики и </a:t>
            </a:r>
            <a:r>
              <a:rPr lang="kk-KZ" sz="1400" b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Машиностроения</a:t>
            </a:r>
            <a:endParaRPr lang="ru-RU" sz="14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  <a:p>
            <a:pPr algn="ctr"/>
            <a:r>
              <a:rPr lang="kk-KZ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Кафедра Стандартизации</a:t>
            </a:r>
            <a:r>
              <a:rPr lang="ru-RU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,</a:t>
            </a:r>
            <a:r>
              <a:rPr lang="kk-KZ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 С</a:t>
            </a:r>
            <a:r>
              <a:rPr lang="kk-KZ" sz="1400" b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ертификации </a:t>
            </a:r>
            <a:r>
              <a:rPr lang="kk-KZ" sz="1400" b="1" dirty="0">
                <a:solidFill>
                  <a:srgbClr val="002060"/>
                </a:solidFill>
                <a:latin typeface="Palatino Linotype" panose="02040502050505030304" pitchFamily="18" charset="0"/>
              </a:rPr>
              <a:t>и </a:t>
            </a:r>
            <a:r>
              <a:rPr lang="kk-KZ" sz="1400" b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Метрологии</a:t>
            </a:r>
            <a:endParaRPr lang="ru-RU" sz="1400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131177" y="5905829"/>
            <a:ext cx="4803274" cy="4956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i="1" cap="none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d.yerezhep@satbayev.university</a:t>
            </a:r>
            <a:endParaRPr lang="ru-RU" cap="none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818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468100" y="6324600"/>
            <a:ext cx="58102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10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45028" y="939886"/>
            <a:ext cx="1012371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200"/>
              </a:spcAft>
            </a:pPr>
            <a:r>
              <a:rPr lang="ru-RU" sz="2000" dirty="0">
                <a:solidFill>
                  <a:schemeClr val="tx2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Наибольшая точность, так же как и при ударных методах, достигается при действии одного фактора, влияющего на изменение прочности, при использовании </a:t>
            </a:r>
            <a:r>
              <a:rPr lang="ru-RU" sz="2000" dirty="0" err="1">
                <a:solidFill>
                  <a:schemeClr val="tx2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градуировочной</a:t>
            </a:r>
            <a:r>
              <a:rPr lang="ru-RU" sz="2000" dirty="0">
                <a:solidFill>
                  <a:schemeClr val="tx2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зависимости, полученной при изменении этого фактора. Ультразвуковой метод при регулярном его использовании для контроля распалубочной и других нормируемых прочностей наряду с разрушающим методом по ГОСТ 10180—2012 позволяет определять прочность бетона с точностью не ниже, чем получаемой при испытании контрольных образцов. Одновременно он позволяет оценить однородность бетона в конструкции, что крайне важно для оценки технологического процесса (приготовления, укладки и уплотнения бетонной смеси). Ультразвуковой метод успешно применяется при обследовании и оценке состояния эксплуатируемых бетонных и железобетонных конструкций. При этом для корректировки используемой </a:t>
            </a:r>
            <a:r>
              <a:rPr lang="ru-RU" sz="2000" dirty="0" err="1">
                <a:solidFill>
                  <a:schemeClr val="tx2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градуировочной</a:t>
            </a:r>
            <a:r>
              <a:rPr lang="ru-RU" sz="2000" dirty="0">
                <a:solidFill>
                  <a:schemeClr val="tx2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зависимости (если невозможно произвести выбуривание кернов) важно знать крупность и модуль упругости щебня, так как эти параметры оказывают наибольшее влияние на зависимость скорость ультразвука—прочность. При отсутствии контрольных образцов и использовании приближенных </a:t>
            </a:r>
            <a:r>
              <a:rPr lang="ru-RU" sz="2000" dirty="0" err="1">
                <a:solidFill>
                  <a:schemeClr val="tx2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градуировочных</a:t>
            </a:r>
            <a:r>
              <a:rPr lang="ru-RU" sz="2000" dirty="0">
                <a:solidFill>
                  <a:schemeClr val="tx2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зависимостей точность определения прочности снижается в 1,5... 3 раза.</a:t>
            </a:r>
            <a:endParaRPr lang="ru-RU" sz="2000" dirty="0">
              <a:solidFill>
                <a:schemeClr val="tx2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213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39142" y="2367468"/>
            <a:ext cx="6897189" cy="1450757"/>
          </a:xfrm>
        </p:spPr>
        <p:txBody>
          <a:bodyPr/>
          <a:lstStyle/>
          <a:p>
            <a:r>
              <a:rPr lang="ru-RU" dirty="0" smtClean="0"/>
              <a:t>СПАСИБО ЗА ВНИМАНИЕ! </a:t>
            </a:r>
            <a:endParaRPr lang="ru-RU" dirty="0"/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119499" y="5109758"/>
            <a:ext cx="6424699" cy="4956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i="1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Ассоц</a:t>
            </a:r>
            <a:r>
              <a:rPr lang="ru-RU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. проф., к.т.н., </a:t>
            </a:r>
            <a:r>
              <a:rPr lang="en-US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PhD</a:t>
            </a:r>
            <a:r>
              <a:rPr lang="ru-RU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r>
              <a:rPr lang="kk-KZ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Ережеп Д.Е.</a:t>
            </a:r>
            <a:r>
              <a:rPr lang="ru-RU" i="1" dirty="0" smtClean="0">
                <a:solidFill>
                  <a:srgbClr val="002060"/>
                </a:solidFill>
                <a:latin typeface="Palatino Linotype" panose="02040502050505030304" pitchFamily="18" charset="0"/>
              </a:rPr>
              <a:t> </a:t>
            </a:r>
            <a:endParaRPr lang="ru-RU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3986099" y="5605383"/>
            <a:ext cx="4803274" cy="4956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400" kern="1200" cap="all" spc="200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i="1" cap="none" dirty="0" err="1" smtClean="0">
                <a:solidFill>
                  <a:srgbClr val="002060"/>
                </a:solidFill>
                <a:latin typeface="Palatino Linotype" panose="02040502050505030304" pitchFamily="18" charset="0"/>
              </a:rPr>
              <a:t>d.yerezhep@satbayev.university</a:t>
            </a:r>
            <a:endParaRPr lang="ru-RU" cap="none" dirty="0">
              <a:solidFill>
                <a:srgbClr val="002060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28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smtClean="0">
                <a:solidFill>
                  <a:schemeClr val="tx1"/>
                </a:solidFill>
                <a:latin typeface="Palatino Linotype" panose="02040502050505030304" pitchFamily="18" charset="0"/>
              </a:rPr>
              <a:t>2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id="{1B6C2490-1067-4285-895D-BB4476C722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4" y="334176"/>
            <a:ext cx="10794833" cy="6367413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1800" dirty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Данные методы основаны на существующих зависимостях между прочностью бетона на сжатие и его твердостью, упругостью и прочностью на растяжение (отрыв).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1800" dirty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Три группы методов косвенных измерений прочности бетона при сжатии: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1800" dirty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• </a:t>
            </a:r>
            <a:r>
              <a:rPr lang="ru-RU" sz="1800" b="1" dirty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методы пластических деформаций;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1800" b="1" dirty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• методы определения динамического модуля упругости;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1800" b="1" dirty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• метод отрыва.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sz="1800" b="1" dirty="0">
                <a:solidFill>
                  <a:schemeClr val="tx1"/>
                </a:solidFill>
                <a:highlight>
                  <a:srgbClr val="808080"/>
                </a:highlight>
                <a:latin typeface="Palatino Linotype" panose="02040502050505030304" pitchFamily="18" charset="0"/>
                <a:cs typeface="Times New Roman" panose="02020603050405020304" pitchFamily="18" charset="0"/>
              </a:rPr>
              <a:t>Методы пластических деформаций </a:t>
            </a:r>
            <a:r>
              <a:rPr lang="ru-RU" sz="1800" dirty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основаны на применении различных молотков (молоток конструкции </a:t>
            </a:r>
            <a:r>
              <a:rPr lang="ru-RU" sz="1800" dirty="0" err="1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И.А.Физделя</a:t>
            </a:r>
            <a:r>
              <a:rPr lang="ru-RU" sz="1800" dirty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, эталонный молоток конструкции К. П. Кашкарова, пружинный молоток ПМ и др.) или приборов маятникового типа (ДПГ-4, УМП), с помощью которых по бетону наносятся удары определенной силы, в результате которых на поверхности бетона остаются отпечатки (лунки): сферической формы (от удара шариком) или продолговатой (от удара диском). Прочность бетона оценивают по среднему размеру (диаметру или длине) лунки после многократных испытаний. Простейший шариковый молоток конструкции </a:t>
            </a:r>
            <a:r>
              <a:rPr lang="ru-RU" sz="1800" dirty="0" err="1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И.А.Физделя</a:t>
            </a:r>
            <a:r>
              <a:rPr lang="ru-RU" sz="1800" dirty="0">
                <a:solidFill>
                  <a:schemeClr val="tx1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с ударным наконечником в виде шарика диаметром 17,5 мм не позволяет измерить прочность бетона с достаточной точностью из-за значительных разбросов по силе производимых многократных ударов, несмотря на требование пользоваться локтевым ударом (локоть находится на поверхности бетона). В эталонном молотке конструкции К. П. Кашкарова попытались исключить влияние силы удара на точность определения прочности бетона. Между шариком, соприкасающимся с бетоном, и бойком вставлен эталонный стержень. После удара измеряют диаметры лунок на бетоне и эталонном стержне. </a:t>
            </a:r>
          </a:p>
        </p:txBody>
      </p:sp>
    </p:spTree>
    <p:extLst>
      <p:ext uri="{BB962C8B-B14F-4D97-AF65-F5344CB8AC3E}">
        <p14:creationId xmlns:p14="http://schemas.microsoft.com/office/powerpoint/2010/main" val="2438616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3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6" name="Объект 4">
            <a:extLst>
              <a:ext uri="{FF2B5EF4-FFF2-40B4-BE49-F238E27FC236}">
                <a16:creationId xmlns:a16="http://schemas.microsoft.com/office/drawing/2014/main" id="{BF769F2A-0C29-4A91-A8A6-F2E521100C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378" y="1672046"/>
            <a:ext cx="4940343" cy="3148148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6501765" y="1672046"/>
            <a:ext cx="462778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Показателем прочности является соотношение диаметров этих лунок. Однако указанное соотношение зависит не только от твердости бетона, но и от силы удара. В пружинном молотке ПМ постоянство силы удара обеспечивается пружиной, сжимаемой перед каждым ударом на одну и ту же величину. Фиксирование пружины защелкой и ее освобождение от фиксации при ударе происходит автоматически при нажатии рукой на корпус молотка. Поэтому скорость выполнения измерений не ниже, чем при использовании молотка конструкции </a:t>
            </a:r>
            <a:r>
              <a:rPr lang="ru-RU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И.А.Физделя</a:t>
            </a:r>
            <a:r>
              <a:rPr lang="ru-RU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; </a:t>
            </a:r>
            <a:endParaRPr lang="ru-RU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71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4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40822" y="1937565"/>
            <a:ext cx="4123509" cy="374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</a:pPr>
            <a:r>
              <a:rPr lang="ru-RU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В маятниковом дисковом приборе ДПГ-4 (смотреть рисунок) шарик заменен стальным диском диаметром 160 мм с кромкой толщиной 1 мм. Измеряют длину отпечатка, оставшегося на бетоне после удара. Зависимость между прочностью бетона и размером лунки (</a:t>
            </a:r>
            <a:r>
              <a:rPr lang="ru-RU" dirty="0" err="1">
                <a:latin typeface="Palatino Linotype" panose="02040502050505030304" pitchFamily="18" charset="0"/>
                <a:cs typeface="Times New Roman" panose="02020603050405020304" pitchFamily="18" charset="0"/>
              </a:rPr>
              <a:t>градуировочная</a:t>
            </a:r>
            <a:r>
              <a:rPr lang="ru-RU" dirty="0">
                <a:latin typeface="Palatino Linotype" panose="02040502050505030304" pitchFamily="18" charset="0"/>
                <a:cs typeface="Times New Roman" panose="02020603050405020304" pitchFamily="18" charset="0"/>
              </a:rPr>
              <a:t> зависимость) устанавливается путем проведения специальных экспериментов. </a:t>
            </a:r>
            <a:endParaRPr lang="ru-RU" dirty="0"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Прибор маятниковый для определения твердости лакокрасочных покрытий 2124  ТМЛ твердомер от производител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227" y="185187"/>
            <a:ext cx="619125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1485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5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859281" y="1911425"/>
            <a:ext cx="876082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chemeClr val="tx2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Изготавливают стандартные образцы — кубы из бетонов разной прочности — и после многократных ударных испытаний каждого из кубов с измерением размеров лунок определяют прочность указанных кубов путем разрушения их статической нагрузкой в соответствии с ГОСТ 10180-2012. Полученную </a:t>
            </a:r>
            <a:r>
              <a:rPr lang="ru-RU" dirty="0" err="1">
                <a:solidFill>
                  <a:schemeClr val="tx2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градуировочную</a:t>
            </a:r>
            <a:r>
              <a:rPr lang="ru-RU" dirty="0">
                <a:solidFill>
                  <a:schemeClr val="tx2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зависимость представляют в виде уравнения или графика. Методика получения </a:t>
            </a:r>
            <a:r>
              <a:rPr lang="ru-RU" dirty="0" err="1">
                <a:solidFill>
                  <a:schemeClr val="tx2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градуировочных</a:t>
            </a:r>
            <a:r>
              <a:rPr lang="ru-RU" dirty="0">
                <a:solidFill>
                  <a:schemeClr val="tx2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зависимостей при использовании механических методов неразрушающего контроля прочности бетона подробно изложена в ГОСТ 22690-2015. Содержащиеся в ГОСТе многочисленные требования к многократности измерений и последующей обработке результатов, выбору участков на поверхности бетона для нанесения ударов, соотношению диаметров шарика и лунки направлены на повышение точности измерений. </a:t>
            </a:r>
            <a:endParaRPr lang="ru-RU" dirty="0"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8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6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528356" y="2099180"/>
            <a:ext cx="947057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4400">
              <a:lnSpc>
                <a:spcPct val="110000"/>
              </a:lnSpc>
              <a:spcBef>
                <a:spcPts val="600"/>
              </a:spcBef>
              <a:spcAft>
                <a:spcPts val="200"/>
              </a:spcAft>
            </a:pP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Приемлемая точность определения прочности бетона при использовании указанных методов может быть достигнута только при действии одного влияющего на прочность фактора при сохранении постоянными всех остальных и использовании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градуировочной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зависимости, подученной при изменении одного этого фактора. Например, распалубочная прочность бетона при сохранении постоянными состава бетона, характеристик исходных материалов, параметров уплотнения, температуры и влажности зависит только от возраста бетона. Однако на практике, как правило, на изменение прочности влияет одновременно несколько изменяющихся факторов и учет этого влияния представляет трудную задачу. Наибольшие разбросы </a:t>
            </a:r>
            <a:r>
              <a:rPr lang="ru-RU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градуировочных</a:t>
            </a:r>
            <a:r>
              <a:rPr lang="ru-RU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зависимостей возникают при изменении состава бетона, когда изменяется не только водоцементное отношение, но и расход цемента и заполнителей.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046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>
                <a:solidFill>
                  <a:schemeClr val="tx1"/>
                </a:solidFill>
                <a:latin typeface="Palatino Linotype" panose="02040502050505030304" pitchFamily="18" charset="0"/>
              </a:rPr>
              <a:t>7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E914620-653B-4931-BB20-C86432E479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873" y="375597"/>
            <a:ext cx="9217224" cy="582926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91447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8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035232" y="2364386"/>
            <a:ext cx="10216440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ts val="600"/>
              </a:spcBef>
              <a:spcAft>
                <a:spcPts val="200"/>
              </a:spcAft>
            </a:pPr>
            <a:r>
              <a:rPr lang="ru-RU" dirty="0">
                <a:solidFill>
                  <a:schemeClr val="tx2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Современные приборы, в том числе рекомендуемые ГОС</a:t>
            </a:r>
            <a:r>
              <a:rPr lang="kk-KZ" dirty="0">
                <a:solidFill>
                  <a:schemeClr val="tx2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Т</a:t>
            </a:r>
            <a:r>
              <a:rPr lang="ru-RU" dirty="0">
                <a:solidFill>
                  <a:schemeClr val="tx2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 17624 — 2012, имеют автономное питание, цифровую индикацию автоматическую обработку информации и позволяют производить измерения с высокой скоростью на всех участках монолитных конструкций. Ультразвуковой метод при сквозном </a:t>
            </a:r>
            <a:r>
              <a:rPr lang="ru-RU" dirty="0" err="1">
                <a:solidFill>
                  <a:schemeClr val="tx2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прозвучивании</a:t>
            </a:r>
            <a:r>
              <a:rPr lang="ru-RU" dirty="0">
                <a:solidFill>
                  <a:schemeClr val="tx2"/>
                </a:solidFill>
                <a:latin typeface="Palatino Linotype" panose="02040502050505030304" pitchFamily="18" charset="0"/>
                <a:cs typeface="Times New Roman" panose="02020603050405020304" pitchFamily="18" charset="0"/>
              </a:rPr>
              <a:t>, а также метод отрыва имеют наибольшую точность определения прочности при сжатии и рекомендованы ГОСТ 18105 —2018 для контроля прочности бетона в монолитных конструкциях. Применение других методов допускается по согласованию с головными научно-исследовательскими организациями. </a:t>
            </a:r>
            <a:endParaRPr lang="ru-RU" dirty="0">
              <a:solidFill>
                <a:schemeClr val="tx2"/>
              </a:solidFill>
              <a:latin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069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593830" y="6324600"/>
            <a:ext cx="455295" cy="5334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9</a:t>
            </a:r>
            <a:endParaRPr lang="ru-RU" sz="2800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3F17BBD-CBC4-41F8-91CA-F1BDB86EC3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7706" y="1806631"/>
            <a:ext cx="8502712" cy="394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36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151</TotalTime>
  <Words>857</Words>
  <Application>Microsoft Office PowerPoint</Application>
  <PresentationFormat>Широкоэкранный</PresentationFormat>
  <Paragraphs>30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Palatino Linotype</vt:lpstr>
      <vt:lpstr>Times New Roman</vt:lpstr>
      <vt:lpstr>Ретро</vt:lpstr>
      <vt:lpstr>Дисциплина «Метрологическое обеспечение измерении»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 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Современные аспекты развития метрологии</dc:title>
  <dc:creator>Darkhan Yerezhep</dc:creator>
  <cp:lastModifiedBy>Darkhan Yerezhep</cp:lastModifiedBy>
  <cp:revision>25</cp:revision>
  <dcterms:created xsi:type="dcterms:W3CDTF">2023-10-17T14:13:00Z</dcterms:created>
  <dcterms:modified xsi:type="dcterms:W3CDTF">2023-10-23T23:55:00Z</dcterms:modified>
</cp:coreProperties>
</file>