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F126921-2CB5-4F58-AD48-0165C35C19AF}" type="datetimeFigureOut">
              <a:rPr lang="ru-RU" smtClean="0"/>
              <a:t>01.02.2023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AA05120-DBCC-4197-BD41-AC94D03114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ВВЕДЕНИЕ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Магистерской диссертации</a:t>
            </a:r>
          </a:p>
        </p:txBody>
      </p:sp>
    </p:spTree>
    <p:extLst>
      <p:ext uri="{BB962C8B-B14F-4D97-AF65-F5344CB8AC3E}">
        <p14:creationId xmlns:p14="http://schemas.microsoft.com/office/powerpoint/2010/main" val="363343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Практическая значимость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Подаются сведения о практическом применении полученных результатов или рекомендации по их использованию.</a:t>
            </a:r>
          </a:p>
          <a:p>
            <a:r>
              <a:rPr lang="ru-RU" dirty="0"/>
              <a:t>Если диссертация носит методологический характер, практическая значимость может проявиться в использовании научных разработок в учебном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282726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Апробация результатов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Указывается, а каких конференциях, симпозиумах и совещаниях обнародованы результаты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292291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Публикации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Указываются статьи в научных журналах, сборниках научных работ, материалах и тезисах конференций, авторских свидетельств, где опубликованы результаты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82589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Общая структура введения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Актуальность;</a:t>
            </a:r>
          </a:p>
          <a:p>
            <a:r>
              <a:rPr lang="ru-RU" dirty="0"/>
              <a:t>Цель и задачи исследования;</a:t>
            </a:r>
          </a:p>
          <a:p>
            <a:r>
              <a:rPr lang="ru-RU" dirty="0"/>
              <a:t>Объект и предмет исследования;</a:t>
            </a:r>
          </a:p>
          <a:p>
            <a:r>
              <a:rPr lang="ru-RU" dirty="0"/>
              <a:t>Методы исследования;</a:t>
            </a:r>
          </a:p>
          <a:p>
            <a:r>
              <a:rPr lang="ru-RU" dirty="0"/>
              <a:t>Степень изученности;</a:t>
            </a:r>
          </a:p>
          <a:p>
            <a:r>
              <a:rPr lang="ru-RU" dirty="0"/>
              <a:t>Научная новизна;</a:t>
            </a:r>
          </a:p>
          <a:p>
            <a:r>
              <a:rPr lang="ru-RU" dirty="0"/>
              <a:t>Основные положения работы, выносимые на защиту;</a:t>
            </a:r>
          </a:p>
          <a:p>
            <a:r>
              <a:rPr lang="ru-RU" dirty="0"/>
              <a:t>Практическая значимость и апробация;</a:t>
            </a:r>
          </a:p>
          <a:p>
            <a:r>
              <a:rPr lang="ru-RU" dirty="0"/>
              <a:t>Внедрение;</a:t>
            </a:r>
          </a:p>
          <a:p>
            <a:r>
              <a:rPr lang="ru-RU" dirty="0"/>
              <a:t>Публикации основных материалов диссертации;</a:t>
            </a:r>
          </a:p>
          <a:p>
            <a:r>
              <a:rPr lang="ru-RU" dirty="0"/>
              <a:t>Структура и объем магистерской диссертации.</a:t>
            </a:r>
          </a:p>
        </p:txBody>
      </p:sp>
    </p:spTree>
    <p:extLst>
      <p:ext uri="{BB962C8B-B14F-4D97-AF65-F5344CB8AC3E}">
        <p14:creationId xmlns:p14="http://schemas.microsoft.com/office/powerpoint/2010/main" val="407677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Актуальность</a:t>
            </a:r>
            <a:br>
              <a:rPr lang="ru-RU" dirty="0"/>
            </a:br>
            <a:r>
              <a:rPr lang="ru-RU" dirty="0"/>
              <a:t>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Актуальность заключается в убеждении в том, что ранее подобных работ не выполнялось. </a:t>
            </a:r>
          </a:p>
          <a:p>
            <a:r>
              <a:rPr lang="ru-RU" dirty="0"/>
              <a:t>Освещение актуальности должно быть кратким, в пределах 1-2 страниц.</a:t>
            </a:r>
          </a:p>
          <a:p>
            <a:r>
              <a:rPr lang="ru-RU" dirty="0"/>
              <a:t>Необходимо показать главное – суть проблемной ситуации, из чего будет видна актуальность темы.</a:t>
            </a:r>
          </a:p>
        </p:txBody>
      </p:sp>
    </p:spTree>
    <p:extLst>
      <p:ext uri="{BB962C8B-B14F-4D97-AF65-F5344CB8AC3E}">
        <p14:creationId xmlns:p14="http://schemas.microsoft.com/office/powerpoint/2010/main" val="2649793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Цели и задачи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3068960"/>
            <a:ext cx="6777317" cy="2763669"/>
          </a:xfrm>
        </p:spPr>
        <p:txBody>
          <a:bodyPr/>
          <a:lstStyle/>
          <a:p>
            <a:r>
              <a:rPr lang="ru-RU" dirty="0"/>
              <a:t>Не следует формулировать цель как «исследование…», «изучение…», потому что эти слова указывают на средство достижения цели, а не на саму цель.  </a:t>
            </a:r>
          </a:p>
        </p:txBody>
      </p:sp>
    </p:spTree>
    <p:extLst>
      <p:ext uri="{BB962C8B-B14F-4D97-AF65-F5344CB8AC3E}">
        <p14:creationId xmlns:p14="http://schemas.microsoft.com/office/powerpoint/2010/main" val="2781340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Объект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3068960"/>
            <a:ext cx="6777317" cy="2763669"/>
          </a:xfrm>
        </p:spPr>
        <p:txBody>
          <a:bodyPr/>
          <a:lstStyle/>
          <a:p>
            <a:r>
              <a:rPr lang="ru-RU" dirty="0"/>
              <a:t>Это процесс или явление, которое порождает проблемную ситуацию и избрано для изучения.</a:t>
            </a:r>
          </a:p>
        </p:txBody>
      </p:sp>
    </p:spTree>
    <p:extLst>
      <p:ext uri="{BB962C8B-B14F-4D97-AF65-F5344CB8AC3E}">
        <p14:creationId xmlns:p14="http://schemas.microsoft.com/office/powerpoint/2010/main" val="251404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Предмет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Содержится в пределах объекта.</a:t>
            </a:r>
          </a:p>
          <a:p>
            <a:r>
              <a:rPr lang="ru-RU" dirty="0"/>
              <a:t>Объект и предмет диссертационного исследования как категории научного процесса соотносятся между собой как общее и частное. </a:t>
            </a:r>
          </a:p>
          <a:p>
            <a:r>
              <a:rPr lang="ru-RU" dirty="0"/>
              <a:t>В объекте выделяется та его часть, которая является предметом исследования.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316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 исследования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Используются для решения поставленных задач.</a:t>
            </a:r>
          </a:p>
          <a:p>
            <a:r>
              <a:rPr lang="ru-RU" dirty="0"/>
              <a:t>Их необходимо перечислять коротко и конкретно, определяя что именно исследовалось тем или иным методом.</a:t>
            </a:r>
          </a:p>
          <a:p>
            <a:r>
              <a:rPr lang="ru-RU" dirty="0"/>
              <a:t>Это даст возможность убедиться в логичности и обоснованности выбора именно этих методов.</a:t>
            </a:r>
          </a:p>
        </p:txBody>
      </p:sp>
    </p:spTree>
    <p:extLst>
      <p:ext uri="{BB962C8B-B14F-4D97-AF65-F5344CB8AC3E}">
        <p14:creationId xmlns:p14="http://schemas.microsoft.com/office/powerpoint/2010/main" val="96473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Научная новизна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Признак, наличие которого дает диссертанту право на использование понятия «впервые» при характеристике полученных им результатов.</a:t>
            </a:r>
          </a:p>
          <a:p>
            <a:r>
              <a:rPr lang="ru-RU" dirty="0"/>
              <a:t>Подается краткое описание новых научных положений (решений), предложенных магистрантом.</a:t>
            </a:r>
          </a:p>
          <a:p>
            <a:r>
              <a:rPr lang="ru-RU" dirty="0"/>
              <a:t>Необходимо показать отличие полученных результатов от известных ранее, описать степень новизны (впервые получено, усовершенствовано, получило дальнейшее развитие).</a:t>
            </a:r>
          </a:p>
        </p:txBody>
      </p:sp>
    </p:spTree>
    <p:extLst>
      <p:ext uri="{BB962C8B-B14F-4D97-AF65-F5344CB8AC3E}">
        <p14:creationId xmlns:p14="http://schemas.microsoft.com/office/powerpoint/2010/main" val="284370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Научная новизна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Чаще всего научная новизна проявляется в наличии теоретических положений, которые впервые сформулированы, содержательно обоснованы, </a:t>
            </a:r>
          </a:p>
          <a:p>
            <a:r>
              <a:rPr lang="ru-RU" dirty="0"/>
              <a:t>Методических рекомендаций, которые внедрены в практику и оказывают существенное влияние на достижение новых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1932708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</TotalTime>
  <Words>381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Остин</vt:lpstr>
      <vt:lpstr>ВВЕДЕНИЕ</vt:lpstr>
      <vt:lpstr>Общая структура введения</vt:lpstr>
      <vt:lpstr>Актуальность исследования</vt:lpstr>
      <vt:lpstr>Цели и задачи исследования</vt:lpstr>
      <vt:lpstr>Объект исследования</vt:lpstr>
      <vt:lpstr>Предмет исследования</vt:lpstr>
      <vt:lpstr>Методы исследования </vt:lpstr>
      <vt:lpstr>Научная новизна</vt:lpstr>
      <vt:lpstr>Научная новизна</vt:lpstr>
      <vt:lpstr>Практическая значимость работы</vt:lpstr>
      <vt:lpstr>Апробация результатов работы</vt:lpstr>
      <vt:lpstr>Публикации 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</dc:title>
  <dc:creator>Гульнара</dc:creator>
  <cp:lastModifiedBy>Gulnara Maulenova</cp:lastModifiedBy>
  <cp:revision>11</cp:revision>
  <dcterms:created xsi:type="dcterms:W3CDTF">2019-10-01T10:02:37Z</dcterms:created>
  <dcterms:modified xsi:type="dcterms:W3CDTF">2023-02-01T13:11:48Z</dcterms:modified>
</cp:coreProperties>
</file>