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9" r:id="rId5"/>
    <p:sldId id="261" r:id="rId6"/>
    <p:sldId id="262" r:id="rId7"/>
    <p:sldId id="263" r:id="rId8"/>
    <p:sldId id="266" r:id="rId9"/>
    <p:sldId id="267" r:id="rId10"/>
    <p:sldId id="264" r:id="rId11"/>
    <p:sldId id="268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96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8D50C34-DAD8-455E-B33B-70027393B44A}" type="datetimeFigureOut">
              <a:rPr lang="ru-RU" smtClean="0"/>
              <a:t>03.10.2019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C6207ED-1B5E-4496-8477-02F0ED1B6AB1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50C34-DAD8-455E-B33B-70027393B44A}" type="datetimeFigureOut">
              <a:rPr lang="ru-RU" smtClean="0"/>
              <a:t>03.10.2019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207ED-1B5E-4496-8477-02F0ED1B6A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50C34-DAD8-455E-B33B-70027393B44A}" type="datetimeFigureOut">
              <a:rPr lang="ru-RU" smtClean="0"/>
              <a:t>03.10.2019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207ED-1B5E-4496-8477-02F0ED1B6A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50C34-DAD8-455E-B33B-70027393B44A}" type="datetimeFigureOut">
              <a:rPr lang="ru-RU" smtClean="0"/>
              <a:t>03.10.2019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207ED-1B5E-4496-8477-02F0ED1B6A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50C34-DAD8-455E-B33B-70027393B44A}" type="datetimeFigureOut">
              <a:rPr lang="ru-RU" smtClean="0"/>
              <a:t>03.10.2019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207ED-1B5E-4496-8477-02F0ED1B6A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50C34-DAD8-455E-B33B-70027393B44A}" type="datetimeFigureOut">
              <a:rPr lang="ru-RU" smtClean="0"/>
              <a:t>03.10.2019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207ED-1B5E-4496-8477-02F0ED1B6AB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50C34-DAD8-455E-B33B-70027393B44A}" type="datetimeFigureOut">
              <a:rPr lang="ru-RU" smtClean="0"/>
              <a:t>03.10.2019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207ED-1B5E-4496-8477-02F0ED1B6A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50C34-DAD8-455E-B33B-70027393B44A}" type="datetimeFigureOut">
              <a:rPr lang="ru-RU" smtClean="0"/>
              <a:t>03.10.2019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207ED-1B5E-4496-8477-02F0ED1B6A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50C34-DAD8-455E-B33B-70027393B44A}" type="datetimeFigureOut">
              <a:rPr lang="ru-RU" smtClean="0"/>
              <a:t>03.10.2019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207ED-1B5E-4496-8477-02F0ED1B6A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50C34-DAD8-455E-B33B-70027393B44A}" type="datetimeFigureOut">
              <a:rPr lang="ru-RU" smtClean="0"/>
              <a:t>03.10.2019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207ED-1B5E-4496-8477-02F0ED1B6AB1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50C34-DAD8-455E-B33B-70027393B44A}" type="datetimeFigureOut">
              <a:rPr lang="ru-RU" smtClean="0"/>
              <a:t>03.10.2019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207ED-1B5E-4496-8477-02F0ED1B6A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8D50C34-DAD8-455E-B33B-70027393B44A}" type="datetimeFigureOut">
              <a:rPr lang="ru-RU" smtClean="0"/>
              <a:t>03.10.2019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C6207ED-1B5E-4496-8477-02F0ED1B6AB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Методология исследования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64205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764704"/>
            <a:ext cx="7024744" cy="432048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Методы теоретического уровня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268760"/>
            <a:ext cx="7200800" cy="5112568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chemeClr val="accent3"/>
                </a:solidFill>
              </a:rPr>
              <a:t>Анализ </a:t>
            </a:r>
            <a:r>
              <a:rPr lang="ru-RU" dirty="0" smtClean="0"/>
              <a:t>- </a:t>
            </a:r>
            <a:r>
              <a:rPr lang="ru-RU" dirty="0">
                <a:ea typeface="Calibri"/>
                <a:cs typeface="Times New Roman" panose="02020603050405020304" pitchFamily="18" charset="0"/>
              </a:rPr>
              <a:t>— метод исследования, суть которого в том, что предмет изучения мысленно или практически расчленяется на составные элементы (части объекта или его признаки, свойства, отношения) и каждая из частей исследуется отдельно</a:t>
            </a:r>
            <a:r>
              <a:rPr lang="ru-RU" dirty="0" smtClean="0"/>
              <a:t>;</a:t>
            </a:r>
          </a:p>
          <a:p>
            <a:r>
              <a:rPr lang="ru-RU" b="1" dirty="0" smtClean="0">
                <a:solidFill>
                  <a:schemeClr val="accent3"/>
                </a:solidFill>
              </a:rPr>
              <a:t>Синтез</a:t>
            </a:r>
            <a:r>
              <a:rPr lang="ru-RU" dirty="0" smtClean="0"/>
              <a:t> - </a:t>
            </a:r>
            <a:r>
              <a:rPr lang="ru-RU" dirty="0">
                <a:ea typeface="Calibri"/>
                <a:cs typeface="Times New Roman" panose="02020603050405020304" pitchFamily="18" charset="0"/>
              </a:rPr>
              <a:t>этот метод исследования позволяет осуществлять соединение элементов (частей) объекта, расчлененного в процессе анализа, устанавливать связи между ними и познавать объекты исследования как единое целое</a:t>
            </a:r>
            <a:r>
              <a:rPr lang="ru-RU" dirty="0" smtClean="0"/>
              <a:t>;</a:t>
            </a:r>
          </a:p>
          <a:p>
            <a:r>
              <a:rPr lang="ru-RU" b="1" dirty="0" smtClean="0">
                <a:solidFill>
                  <a:schemeClr val="accent3"/>
                </a:solidFill>
              </a:rPr>
              <a:t>Индукция</a:t>
            </a:r>
            <a:r>
              <a:rPr lang="ru-RU" dirty="0" smtClean="0"/>
              <a:t> - </a:t>
            </a:r>
            <a:r>
              <a:rPr lang="ru-RU" dirty="0"/>
              <a:t>метод познания, при котором по частным факторам и явлениям выводятся общие принципы и законы</a:t>
            </a:r>
            <a:r>
              <a:rPr lang="ru-RU" dirty="0" smtClean="0"/>
              <a:t>;</a:t>
            </a:r>
          </a:p>
          <a:p>
            <a:r>
              <a:rPr lang="ru-RU" b="1" dirty="0" smtClean="0">
                <a:solidFill>
                  <a:schemeClr val="accent3"/>
                </a:solidFill>
              </a:rPr>
              <a:t>Дедукци</a:t>
            </a:r>
            <a:r>
              <a:rPr lang="ru-RU" dirty="0" smtClean="0"/>
              <a:t>я - </a:t>
            </a:r>
            <a:r>
              <a:rPr lang="ru-RU" dirty="0"/>
              <a:t>метод познания, при котором частные положения выводятся из общих. Посредством дедукции вывод об отдельном элементе некоторой совокупности делается на основе знаний о признаках всей совокупности, т.е. она является методом перехода от общих представлений к частным</a:t>
            </a:r>
            <a:r>
              <a:rPr lang="ru-RU" dirty="0" smtClean="0"/>
              <a:t>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604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692696"/>
            <a:ext cx="7024744" cy="360040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Методы теоретического уровня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196752"/>
            <a:ext cx="7344816" cy="504056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>
                <a:solidFill>
                  <a:schemeClr val="accent3"/>
                </a:solidFill>
              </a:rPr>
              <a:t>Аналогия</a:t>
            </a:r>
            <a:r>
              <a:rPr lang="ru-RU" dirty="0" smtClean="0"/>
              <a:t> - </a:t>
            </a:r>
            <a:r>
              <a:rPr lang="ru-RU" dirty="0"/>
              <a:t>метод научного познания, с помощью которого достигается знание об одних предметах или явлениях на основании их сходства с другими. Умозаключение по аналогии — это когда знание о каком-либо объекте переносится на другой менее изученный объект, но сходный с первым по существенным свойствам, качествам. Такие умозаключения являются одним из основных источников научных </a:t>
            </a:r>
            <a:r>
              <a:rPr lang="ru-RU" b="1" dirty="0"/>
              <a:t>гипотез</a:t>
            </a:r>
            <a:r>
              <a:rPr lang="ru-RU" dirty="0" smtClean="0"/>
              <a:t>;</a:t>
            </a:r>
          </a:p>
          <a:p>
            <a:r>
              <a:rPr lang="ru-RU" b="1" dirty="0" smtClean="0">
                <a:solidFill>
                  <a:schemeClr val="accent3"/>
                </a:solidFill>
              </a:rPr>
              <a:t>Формализация</a:t>
            </a:r>
            <a:r>
              <a:rPr lang="ru-RU" dirty="0" smtClean="0"/>
              <a:t>;</a:t>
            </a:r>
          </a:p>
          <a:p>
            <a:pPr hangingPunct="0"/>
            <a:r>
              <a:rPr lang="ru-RU" b="1" dirty="0" smtClean="0">
                <a:solidFill>
                  <a:schemeClr val="accent3"/>
                </a:solidFill>
              </a:rPr>
              <a:t>Абстрагирование</a:t>
            </a:r>
            <a:r>
              <a:rPr lang="ru-RU" dirty="0" smtClean="0"/>
              <a:t> - отвлечение </a:t>
            </a:r>
            <a:r>
              <a:rPr lang="ru-RU" dirty="0"/>
              <a:t>от ряда свойств и отношений изучаемого явления с одновременным выделением интересующих исследователя свойств и отношений</a:t>
            </a:r>
            <a:r>
              <a:rPr lang="ru-RU" dirty="0" smtClean="0"/>
              <a:t>. Результатом </a:t>
            </a:r>
            <a:r>
              <a:rPr lang="ru-RU" dirty="0"/>
              <a:t>абстрагирующей деятельности мышления является образование различного рода абстракций, которыми являются как отдельно взятые понятия и категории, так и их системы</a:t>
            </a:r>
            <a:r>
              <a:rPr lang="ru-RU" dirty="0" smtClean="0"/>
              <a:t>;</a:t>
            </a:r>
          </a:p>
          <a:p>
            <a:r>
              <a:rPr lang="ru-RU" b="1" dirty="0" smtClean="0">
                <a:solidFill>
                  <a:schemeClr val="accent3"/>
                </a:solidFill>
              </a:rPr>
              <a:t>Обобщение</a:t>
            </a:r>
            <a:r>
              <a:rPr lang="ru-RU" dirty="0" smtClean="0"/>
              <a:t>;</a:t>
            </a:r>
          </a:p>
          <a:p>
            <a:r>
              <a:rPr lang="ru-RU" b="1" dirty="0" smtClean="0">
                <a:solidFill>
                  <a:schemeClr val="accent3"/>
                </a:solidFill>
              </a:rPr>
              <a:t>Идеализация</a:t>
            </a:r>
            <a:r>
              <a:rPr lang="ru-RU" dirty="0" smtClean="0"/>
              <a:t> - </a:t>
            </a:r>
            <a:r>
              <a:rPr lang="ru-RU" i="1" dirty="0"/>
              <a:t>мысленное конструирование понятий об объектах, не существующих и не осуществимых в действительности, но таких, для которых имеются прообразы в реальном мире</a:t>
            </a:r>
            <a:r>
              <a:rPr lang="ru-RU" dirty="0" smtClean="0"/>
              <a:t>;</a:t>
            </a:r>
          </a:p>
          <a:p>
            <a:r>
              <a:rPr lang="ru-RU" b="1" dirty="0" smtClean="0">
                <a:solidFill>
                  <a:schemeClr val="accent3"/>
                </a:solidFill>
              </a:rPr>
              <a:t>Мысленный эксперимент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85860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5291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Научная новизна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1340768"/>
            <a:ext cx="7200916" cy="5112568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Раздел строится в формулировках: разработаны (например, основы чего-то), раскрыты (состав и структура чего-то), обоснованы (положения о том-то и том-то), определены (условия чего-то), выявлены (совокупность чего-то), установлены (критерии…) и т.д.</a:t>
            </a:r>
          </a:p>
          <a:p>
            <a:r>
              <a:rPr lang="ru-RU" dirty="0" smtClean="0"/>
              <a:t>Новизной считается: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	- новый, ранее неисследованный объект;</a:t>
            </a:r>
          </a:p>
          <a:p>
            <a:pPr>
              <a:buFont typeface="Wingdings" pitchFamily="2" charset="2"/>
              <a:buChar char="ü"/>
            </a:pPr>
            <a:r>
              <a:rPr lang="ru-RU" dirty="0"/>
              <a:t>	</a:t>
            </a:r>
            <a:r>
              <a:rPr lang="ru-RU" dirty="0" smtClean="0"/>
              <a:t>- новая постановка известной проблемы или задачи;</a:t>
            </a:r>
          </a:p>
          <a:p>
            <a:pPr>
              <a:buFont typeface="Wingdings" pitchFamily="2" charset="2"/>
              <a:buChar char="ü"/>
            </a:pPr>
            <a:r>
              <a:rPr lang="ru-RU" dirty="0"/>
              <a:t>	</a:t>
            </a:r>
            <a:r>
              <a:rPr lang="ru-RU" dirty="0" smtClean="0"/>
              <a:t>- новые источники информации;</a:t>
            </a:r>
            <a:br>
              <a:rPr lang="ru-RU" dirty="0" smtClean="0"/>
            </a:br>
            <a:r>
              <a:rPr lang="ru-RU" dirty="0" smtClean="0"/>
              <a:t>	- новые критерии/показатели;</a:t>
            </a:r>
          </a:p>
          <a:p>
            <a:pPr>
              <a:buFont typeface="Wingdings" pitchFamily="2" charset="2"/>
              <a:buChar char="ü"/>
            </a:pPr>
            <a:r>
              <a:rPr lang="ru-RU" dirty="0"/>
              <a:t>	</a:t>
            </a:r>
            <a:r>
              <a:rPr lang="ru-RU" dirty="0" smtClean="0"/>
              <a:t>- новые теоретические выводы;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	- новые решения известной практической задачи;</a:t>
            </a:r>
          </a:p>
          <a:p>
            <a:pPr>
              <a:buFont typeface="Wingdings" pitchFamily="2" charset="2"/>
              <a:buChar char="ü"/>
            </a:pPr>
            <a:r>
              <a:rPr lang="ru-RU" dirty="0"/>
              <a:t>	</a:t>
            </a:r>
            <a:r>
              <a:rPr lang="ru-RU" dirty="0" smtClean="0"/>
              <a:t>- новые направления в науке и практике.</a:t>
            </a:r>
          </a:p>
        </p:txBody>
      </p:sp>
    </p:spTree>
    <p:extLst>
      <p:ext uri="{BB962C8B-B14F-4D97-AF65-F5344CB8AC3E}">
        <p14:creationId xmlns:p14="http://schemas.microsoft.com/office/powerpoint/2010/main" val="3796735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Понятие методологии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indent="-342900" algn="just">
              <a:buFont typeface="Wingdings" pitchFamily="2" charset="2"/>
              <a:buChar char="v"/>
            </a:pPr>
            <a:r>
              <a:rPr lang="ru-RU" b="1" dirty="0" smtClean="0"/>
              <a:t>МЕТОДОЛОГИЯ</a:t>
            </a:r>
            <a:r>
              <a:rPr lang="ru-RU" dirty="0" smtClean="0"/>
              <a:t> </a:t>
            </a:r>
            <a:r>
              <a:rPr lang="ru-RU" dirty="0"/>
              <a:t>— тип рационально-рефлексивного сознания, </a:t>
            </a:r>
            <a:r>
              <a:rPr lang="ru-RU" dirty="0" smtClean="0"/>
              <a:t>направленный </a:t>
            </a:r>
            <a:r>
              <a:rPr lang="ru-RU" dirty="0"/>
              <a:t>на </a:t>
            </a:r>
            <a:r>
              <a:rPr lang="ru-RU" b="1" dirty="0"/>
              <a:t>изучение, совершенствование и конструирование </a:t>
            </a:r>
            <a:r>
              <a:rPr lang="ru-RU" b="1" dirty="0" smtClean="0"/>
              <a:t>методов</a:t>
            </a:r>
            <a:r>
              <a:rPr lang="ru-RU" dirty="0" smtClean="0"/>
              <a:t> </a:t>
            </a:r>
            <a:r>
              <a:rPr lang="ru-RU" dirty="0"/>
              <a:t>в различных сферах духовной и практической деятельности.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b="1" dirty="0"/>
              <a:t>Методология</a:t>
            </a:r>
            <a:r>
              <a:rPr lang="ru-RU" dirty="0"/>
              <a:t> в широком смысле есть учение о структуре, логической организации, </a:t>
            </a:r>
            <a:r>
              <a:rPr lang="ru-RU" b="1" dirty="0"/>
              <a:t>методах и средствах </a:t>
            </a:r>
            <a:r>
              <a:rPr lang="ru-RU" dirty="0"/>
              <a:t>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1588345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1124744"/>
            <a:ext cx="7128908" cy="4707885"/>
          </a:xfrm>
        </p:spPr>
        <p:txBody>
          <a:bodyPr>
            <a:normAutofit/>
          </a:bodyPr>
          <a:lstStyle/>
          <a:p>
            <a:r>
              <a:rPr lang="ru-RU" dirty="0" smtClean="0"/>
              <a:t>Методология включает исходные, ключевые, фундаментальные, философские, общенаучные положения (теории, концепции, гипотезы), имеющие методологический смысл. </a:t>
            </a:r>
          </a:p>
          <a:p>
            <a:r>
              <a:rPr lang="ru-RU" dirty="0" smtClean="0"/>
              <a:t>Необходимо описать, на каких положениях основывалось ваше исследование с ссылкой на авторов этих положений.</a:t>
            </a:r>
          </a:p>
          <a:p>
            <a:r>
              <a:rPr lang="ru-RU" dirty="0" smtClean="0"/>
              <a:t>Кроме того, надо кратко описать тип исследования, выборки и принципы их формирования, методы анализа данных.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7498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836712"/>
            <a:ext cx="7024744" cy="720080"/>
          </a:xfrm>
        </p:spPr>
        <p:txBody>
          <a:bodyPr>
            <a:noAutofit/>
          </a:bodyPr>
          <a:lstStyle/>
          <a:p>
            <a:r>
              <a:rPr lang="ru-RU" sz="2400" dirty="0" smtClean="0"/>
              <a:t>Классификация научных исследований по целевому назначению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700808"/>
            <a:ext cx="7704856" cy="5616624"/>
          </a:xfrm>
        </p:spPr>
        <p:txBody>
          <a:bodyPr>
            <a:noAutofit/>
          </a:bodyPr>
          <a:lstStyle/>
          <a:p>
            <a:r>
              <a:rPr lang="ru-RU" sz="1930" b="1" i="1" dirty="0">
                <a:solidFill>
                  <a:schemeClr val="accent3"/>
                </a:solidFill>
                <a:latin typeface="Times New Roman"/>
              </a:rPr>
              <a:t>Фундаментальные</a:t>
            </a:r>
            <a:r>
              <a:rPr lang="ru-RU" sz="1930" b="1" i="1" dirty="0">
                <a:latin typeface="Times New Roman"/>
              </a:rPr>
              <a:t> </a:t>
            </a:r>
            <a:r>
              <a:rPr lang="ru-RU" sz="1930" dirty="0">
                <a:latin typeface="Times New Roman"/>
              </a:rPr>
              <a:t>научные исследования - это экспериментальная или теоретическая деятельность, направленная на получение новых знаний об основных закономерностях строения, функционирования и развития человека, общества, окружающей природной </a:t>
            </a:r>
            <a:r>
              <a:rPr lang="ru-RU" sz="1930" dirty="0" smtClean="0">
                <a:latin typeface="Times New Roman"/>
              </a:rPr>
              <a:t>среды.</a:t>
            </a:r>
          </a:p>
          <a:p>
            <a:r>
              <a:rPr lang="ru-RU" sz="1930" b="1" i="1" dirty="0">
                <a:solidFill>
                  <a:schemeClr val="accent3"/>
                </a:solidFill>
                <a:latin typeface="Times New Roman"/>
              </a:rPr>
              <a:t>Прикладные</a:t>
            </a:r>
            <a:r>
              <a:rPr lang="ru-RU" sz="1930" i="1" dirty="0">
                <a:latin typeface="Times New Roman"/>
              </a:rPr>
              <a:t> </a:t>
            </a:r>
            <a:r>
              <a:rPr lang="ru-RU" sz="1930" dirty="0">
                <a:latin typeface="Times New Roman"/>
              </a:rPr>
              <a:t>научные исследования - это исследования, направленные на решение проблем использования научных знаний, полученных в результате фундаментальных исследований, в практической деятельности </a:t>
            </a:r>
            <a:r>
              <a:rPr lang="ru-RU" sz="1930" dirty="0" smtClean="0">
                <a:latin typeface="Times New Roman"/>
              </a:rPr>
              <a:t>людей.</a:t>
            </a:r>
          </a:p>
          <a:p>
            <a:r>
              <a:rPr lang="ru-RU" sz="1930" b="1" i="1" dirty="0">
                <a:solidFill>
                  <a:schemeClr val="accent3"/>
                </a:solidFill>
                <a:latin typeface="Times New Roman"/>
              </a:rPr>
              <a:t>Поисковыми</a:t>
            </a:r>
            <a:r>
              <a:rPr lang="ru-RU" sz="1930" i="1" dirty="0">
                <a:latin typeface="Times New Roman"/>
              </a:rPr>
              <a:t> </a:t>
            </a:r>
            <a:r>
              <a:rPr lang="ru-RU" sz="1930" dirty="0">
                <a:latin typeface="Times New Roman"/>
              </a:rPr>
              <a:t>называют научные исследования, направленные на определение перспективности работы над темой, отыскание путей решения научных </a:t>
            </a:r>
            <a:r>
              <a:rPr lang="ru-RU" sz="1930" dirty="0" smtClean="0">
                <a:latin typeface="Times New Roman"/>
              </a:rPr>
              <a:t>задач.</a:t>
            </a:r>
          </a:p>
          <a:p>
            <a:r>
              <a:rPr lang="ru-RU" sz="1930" b="1" i="1" dirty="0">
                <a:solidFill>
                  <a:schemeClr val="accent3"/>
                </a:solidFill>
                <a:latin typeface="Times New Roman"/>
              </a:rPr>
              <a:t>Разработкой</a:t>
            </a:r>
            <a:r>
              <a:rPr lang="ru-RU" sz="1930" i="1" dirty="0">
                <a:latin typeface="Times New Roman"/>
              </a:rPr>
              <a:t> </a:t>
            </a:r>
            <a:r>
              <a:rPr lang="ru-RU" sz="1930" dirty="0">
                <a:latin typeface="Times New Roman"/>
              </a:rPr>
              <a:t>называют исследование, которое направлено на внедрение в практику результатов конкретных фундаментальных и прикладных </a:t>
            </a:r>
            <a:r>
              <a:rPr lang="ru-RU" sz="1930" dirty="0" smtClean="0">
                <a:latin typeface="Times New Roman"/>
              </a:rPr>
              <a:t>исследований.</a:t>
            </a:r>
            <a:endParaRPr lang="ru-RU" sz="1930" dirty="0"/>
          </a:p>
        </p:txBody>
      </p:sp>
    </p:spTree>
    <p:extLst>
      <p:ext uri="{BB962C8B-B14F-4D97-AF65-F5344CB8AC3E}">
        <p14:creationId xmlns:p14="http://schemas.microsoft.com/office/powerpoint/2010/main" val="3403289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124744"/>
            <a:ext cx="7416824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Классификация исследований в зависимости от форм и методов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2492896"/>
            <a:ext cx="6777317" cy="3339733"/>
          </a:xfrm>
        </p:spPr>
        <p:txBody>
          <a:bodyPr/>
          <a:lstStyle/>
          <a:p>
            <a:r>
              <a:rPr lang="ru-RU" dirty="0"/>
              <a:t>э</a:t>
            </a:r>
            <a:r>
              <a:rPr lang="ru-RU" dirty="0" smtClean="0"/>
              <a:t>кспериментальное;</a:t>
            </a:r>
          </a:p>
          <a:p>
            <a:r>
              <a:rPr lang="ru-RU" dirty="0"/>
              <a:t>м</a:t>
            </a:r>
            <a:r>
              <a:rPr lang="ru-RU" dirty="0" smtClean="0"/>
              <a:t>етодическое;</a:t>
            </a:r>
          </a:p>
          <a:p>
            <a:r>
              <a:rPr lang="ru-RU" dirty="0"/>
              <a:t>о</a:t>
            </a:r>
            <a:r>
              <a:rPr lang="ru-RU" dirty="0" smtClean="0"/>
              <a:t>писательное;</a:t>
            </a:r>
          </a:p>
          <a:p>
            <a:r>
              <a:rPr lang="ru-RU" dirty="0" smtClean="0"/>
              <a:t>экспериментально-аналитическое;</a:t>
            </a:r>
          </a:p>
          <a:p>
            <a:r>
              <a:rPr lang="ru-RU" dirty="0"/>
              <a:t>историко-биографическое </a:t>
            </a:r>
            <a:r>
              <a:rPr lang="ru-RU" dirty="0" smtClean="0"/>
              <a:t>исследование;</a:t>
            </a:r>
          </a:p>
          <a:p>
            <a:r>
              <a:rPr lang="ru-RU" dirty="0" smtClean="0"/>
              <a:t>исследование </a:t>
            </a:r>
            <a:r>
              <a:rPr lang="ru-RU" dirty="0"/>
              <a:t>смешанного типа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0973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/>
          <a:lstStyle/>
          <a:p>
            <a:r>
              <a:rPr lang="ru-RU" dirty="0" smtClean="0"/>
              <a:t>Понятие метода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1844824"/>
            <a:ext cx="6777317" cy="3987805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МЕТОД («путь»)</a:t>
            </a:r>
            <a:r>
              <a:rPr lang="ru-RU" dirty="0"/>
              <a:t> — сознательный способ достижения какого-либо результата, осуществление определенной деятельности, решение некоторых </a:t>
            </a:r>
            <a:r>
              <a:rPr lang="ru-RU" dirty="0" smtClean="0"/>
              <a:t>задач.</a:t>
            </a:r>
          </a:p>
          <a:p>
            <a:r>
              <a:rPr lang="ru-RU" dirty="0"/>
              <a:t>Метод научного </a:t>
            </a:r>
            <a:r>
              <a:rPr lang="ru-RU" dirty="0" smtClean="0"/>
              <a:t>исследования состоит </a:t>
            </a:r>
            <a:r>
              <a:rPr lang="ru-RU" dirty="0"/>
              <a:t>в </a:t>
            </a:r>
            <a:r>
              <a:rPr lang="ru-RU" b="1" dirty="0"/>
              <a:t>последовательности действий, приемов, операций</a:t>
            </a:r>
            <a:r>
              <a:rPr lang="ru-RU" dirty="0"/>
              <a:t>, выстроенную согласно определенному </a:t>
            </a:r>
            <a:r>
              <a:rPr lang="ru-RU" b="1" dirty="0" smtClean="0"/>
              <a:t>принципу</a:t>
            </a:r>
            <a:r>
              <a:rPr lang="ru-RU" dirty="0" smtClean="0"/>
              <a:t>. </a:t>
            </a:r>
          </a:p>
          <a:p>
            <a:r>
              <a:rPr lang="ru-RU" dirty="0"/>
              <a:t>Метод определяется  через совокупность </a:t>
            </a:r>
            <a:r>
              <a:rPr lang="ru-RU" b="1" dirty="0"/>
              <a:t>специальных принципов, норм, правил </a:t>
            </a:r>
            <a:r>
              <a:rPr lang="ru-RU" dirty="0"/>
              <a:t>регулирующих процесс познания - рационализирующих деятельность по решению исследовательских  </a:t>
            </a:r>
            <a:r>
              <a:rPr lang="ru-RU" dirty="0" smtClean="0"/>
              <a:t>задач.</a:t>
            </a:r>
          </a:p>
          <a:p>
            <a:endParaRPr lang="ru-RU" dirty="0" smtClean="0"/>
          </a:p>
          <a:p>
            <a:endParaRPr lang="ru-RU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ru-RU" dirty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0123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504056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Методы эмпирического уровня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412776"/>
            <a:ext cx="7704856" cy="4824536"/>
          </a:xfrm>
        </p:spPr>
        <p:txBody>
          <a:bodyPr>
            <a:noAutofit/>
          </a:bodyPr>
          <a:lstStyle/>
          <a:p>
            <a:r>
              <a:rPr lang="ru-RU" sz="1700" b="1" dirty="0" smtClean="0">
                <a:solidFill>
                  <a:schemeClr val="accent3"/>
                </a:solidFill>
              </a:rPr>
              <a:t>Наблюдение</a:t>
            </a:r>
            <a:r>
              <a:rPr lang="ru-RU" sz="1700" dirty="0" smtClean="0"/>
              <a:t> - </a:t>
            </a:r>
            <a:r>
              <a:rPr lang="ru-RU" sz="1700" dirty="0"/>
              <a:t>целенаправленное изучение предметов, опирающееся в основном на данные органов чувств (ощущения, восприятия, представления) и показания </a:t>
            </a:r>
            <a:r>
              <a:rPr lang="ru-RU" sz="1700" dirty="0" smtClean="0"/>
              <a:t>приборов;</a:t>
            </a:r>
          </a:p>
          <a:p>
            <a:r>
              <a:rPr lang="ru-RU" sz="1700" b="1" dirty="0" smtClean="0">
                <a:solidFill>
                  <a:schemeClr val="accent3"/>
                </a:solidFill>
              </a:rPr>
              <a:t>Описание</a:t>
            </a:r>
            <a:r>
              <a:rPr lang="ru-RU" sz="1700" dirty="0" smtClean="0"/>
              <a:t> - </a:t>
            </a:r>
            <a:r>
              <a:rPr lang="ru-RU" sz="1700" dirty="0">
                <a:ea typeface="Calibri"/>
                <a:cs typeface="Times New Roman"/>
              </a:rPr>
              <a:t>фиксация средствами естественного или искусственного языка сведений об объектах, данных и наблюдении. Передает результаты наблюдений с помощью знаковых средств</a:t>
            </a:r>
            <a:r>
              <a:rPr lang="ru-RU" sz="1700" dirty="0" smtClean="0"/>
              <a:t>;</a:t>
            </a:r>
          </a:p>
          <a:p>
            <a:r>
              <a:rPr lang="ru-RU" sz="1700" b="1" dirty="0" smtClean="0">
                <a:solidFill>
                  <a:schemeClr val="accent3"/>
                </a:solidFill>
              </a:rPr>
              <a:t>Сравнение</a:t>
            </a:r>
            <a:r>
              <a:rPr lang="ru-RU" sz="1700" dirty="0" smtClean="0"/>
              <a:t> - </a:t>
            </a:r>
            <a:r>
              <a:rPr lang="ru-RU" sz="1700" dirty="0"/>
              <a:t>установление сходства и различия объектов, процессов путем их сопоставления непосредственно или опосредованно. — познавательная операция, лежащая в основе суждений о сходстве или различии объектов</a:t>
            </a:r>
            <a:r>
              <a:rPr lang="ru-RU" sz="1700" dirty="0" smtClean="0"/>
              <a:t>;</a:t>
            </a:r>
          </a:p>
          <a:p>
            <a:r>
              <a:rPr lang="ru-RU" sz="1700" b="1" dirty="0" smtClean="0">
                <a:solidFill>
                  <a:schemeClr val="accent3"/>
                </a:solidFill>
              </a:rPr>
              <a:t>Счет;</a:t>
            </a:r>
          </a:p>
          <a:p>
            <a:r>
              <a:rPr lang="ru-RU" sz="1700" b="1" dirty="0" smtClean="0">
                <a:solidFill>
                  <a:schemeClr val="accent3"/>
                </a:solidFill>
              </a:rPr>
              <a:t>Измерение;</a:t>
            </a:r>
          </a:p>
          <a:p>
            <a:r>
              <a:rPr lang="ru-RU" sz="1700" b="1" dirty="0" smtClean="0">
                <a:solidFill>
                  <a:schemeClr val="accent3"/>
                </a:solidFill>
              </a:rPr>
              <a:t>Анкетный опрос;</a:t>
            </a:r>
          </a:p>
          <a:p>
            <a:r>
              <a:rPr lang="ru-RU" sz="1700" b="1" dirty="0" smtClean="0">
                <a:solidFill>
                  <a:schemeClr val="accent3"/>
                </a:solidFill>
              </a:rPr>
              <a:t>Собеседование;</a:t>
            </a:r>
          </a:p>
          <a:p>
            <a:r>
              <a:rPr lang="ru-RU" sz="1700" b="1" dirty="0" smtClean="0">
                <a:solidFill>
                  <a:schemeClr val="accent3"/>
                </a:solidFill>
              </a:rPr>
              <a:t>Тестирование;</a:t>
            </a:r>
          </a:p>
          <a:p>
            <a:r>
              <a:rPr lang="ru-RU" sz="1700" b="1" dirty="0" smtClean="0">
                <a:solidFill>
                  <a:schemeClr val="accent3"/>
                </a:solidFill>
              </a:rPr>
              <a:t>Эксперимент</a:t>
            </a:r>
            <a:r>
              <a:rPr lang="ru-RU" sz="1700" dirty="0" smtClean="0"/>
              <a:t>.</a:t>
            </a:r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3117990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20688"/>
            <a:ext cx="7024744" cy="864096"/>
          </a:xfrm>
        </p:spPr>
        <p:txBody>
          <a:bodyPr>
            <a:noAutofit/>
          </a:bodyPr>
          <a:lstStyle/>
          <a:p>
            <a:r>
              <a:rPr lang="ru-RU" sz="3600" dirty="0"/>
              <a:t>Э</a:t>
            </a:r>
            <a:r>
              <a:rPr lang="ru-RU" sz="3600" dirty="0" smtClean="0"/>
              <a:t>ксперимент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1700808"/>
            <a:ext cx="6777317" cy="4131821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Эксперимент</a:t>
            </a:r>
            <a:r>
              <a:rPr lang="ru-RU" dirty="0"/>
              <a:t> - изучение объекта, основанное на активном, </a:t>
            </a:r>
            <a:br>
              <a:rPr lang="ru-RU" dirty="0"/>
            </a:br>
            <a:r>
              <a:rPr lang="ru-RU" dirty="0"/>
              <a:t>целенаправленном воздействии на него путем создания искусственных или использования естественных условий, необходимых для выяснения соответствующих свойств, характеристик, зависимостей и других </a:t>
            </a:r>
            <a:r>
              <a:rPr lang="ru-RU" dirty="0" smtClean="0"/>
              <a:t>особенностей.</a:t>
            </a:r>
          </a:p>
          <a:p>
            <a:r>
              <a:rPr lang="ru-RU" b="1" dirty="0"/>
              <a:t>Цели эксперимента</a:t>
            </a:r>
            <a:r>
              <a:rPr lang="ru-RU" dirty="0"/>
              <a:t>: </a:t>
            </a:r>
            <a:r>
              <a:rPr lang="ru-RU" dirty="0" smtClean="0"/>
              <a:t>обнаружение </a:t>
            </a:r>
            <a:r>
              <a:rPr lang="ru-RU" dirty="0"/>
              <a:t>новых свойств объекта; проверки правильности теоретических положений; </a:t>
            </a:r>
            <a:r>
              <a:rPr lang="ru-RU" dirty="0" smtClean="0"/>
              <a:t>демонстрации какого</a:t>
            </a:r>
            <a:r>
              <a:rPr lang="ru-RU" dirty="0"/>
              <a:t> – либо </a:t>
            </a:r>
            <a:r>
              <a:rPr lang="ru-RU" dirty="0" smtClean="0"/>
              <a:t>явления.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4307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692696"/>
            <a:ext cx="7024744" cy="5760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Виды экспериментов: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1340768"/>
            <a:ext cx="7056900" cy="4896544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/>
              <a:t>Естественный </a:t>
            </a:r>
            <a:r>
              <a:rPr lang="ru-RU" dirty="0"/>
              <a:t>– предполагает проведение опытов в естественных условиях существования </a:t>
            </a:r>
            <a:r>
              <a:rPr lang="ru-RU" dirty="0" smtClean="0"/>
              <a:t>объекта;</a:t>
            </a:r>
          </a:p>
          <a:p>
            <a:r>
              <a:rPr lang="ru-RU" b="1" dirty="0"/>
              <a:t>Информационный </a:t>
            </a:r>
            <a:r>
              <a:rPr lang="ru-RU" dirty="0"/>
              <a:t>– используется для изучения воздействия определенной информации на объект </a:t>
            </a:r>
            <a:r>
              <a:rPr lang="ru-RU" dirty="0" smtClean="0"/>
              <a:t>исследования;</a:t>
            </a:r>
          </a:p>
          <a:p>
            <a:r>
              <a:rPr lang="ru-RU" b="1" dirty="0"/>
              <a:t>Искусственный</a:t>
            </a:r>
            <a:r>
              <a:rPr lang="ru-RU" dirty="0"/>
              <a:t> – предполагает формирование искусственных </a:t>
            </a:r>
            <a:r>
              <a:rPr lang="ru-RU" dirty="0" smtClean="0"/>
              <a:t>условий;</a:t>
            </a:r>
          </a:p>
          <a:p>
            <a:r>
              <a:rPr lang="ru-RU" b="1" dirty="0"/>
              <a:t>Констатирующий</a:t>
            </a:r>
            <a:r>
              <a:rPr lang="ru-RU" dirty="0"/>
              <a:t> – используется для проверки определенных </a:t>
            </a:r>
            <a:r>
              <a:rPr lang="ru-RU" dirty="0" smtClean="0"/>
              <a:t>предположений;</a:t>
            </a:r>
          </a:p>
          <a:p>
            <a:r>
              <a:rPr lang="ru-RU" b="1" dirty="0"/>
              <a:t>Поисковый</a:t>
            </a:r>
            <a:r>
              <a:rPr lang="ru-RU" dirty="0"/>
              <a:t> – проводится, если затруднена классификация факторов, влияющих на изучаемое </a:t>
            </a:r>
            <a:r>
              <a:rPr lang="ru-RU" dirty="0" smtClean="0"/>
              <a:t>явление;</a:t>
            </a:r>
          </a:p>
          <a:p>
            <a:r>
              <a:rPr lang="ru-RU" b="1" dirty="0"/>
              <a:t>Преобразующий </a:t>
            </a:r>
            <a:r>
              <a:rPr lang="ru-RU" dirty="0"/>
              <a:t>– включает активное изменение структуры и функций </a:t>
            </a:r>
            <a:r>
              <a:rPr lang="ru-RU" dirty="0" smtClean="0"/>
              <a:t>объекта;</a:t>
            </a:r>
          </a:p>
          <a:p>
            <a:r>
              <a:rPr lang="ru-RU" b="1" dirty="0"/>
              <a:t>Решающий </a:t>
            </a:r>
            <a:r>
              <a:rPr lang="ru-RU" dirty="0"/>
              <a:t>– ставится для проверки справедливости основных положений фундаментальных теорий и </a:t>
            </a:r>
            <a:r>
              <a:rPr lang="ru-RU" dirty="0" smtClean="0"/>
              <a:t>другие.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01721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102</TotalTime>
  <Words>657</Words>
  <Application>Microsoft Office PowerPoint</Application>
  <PresentationFormat>Экран (4:3)</PresentationFormat>
  <Paragraphs>67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Остин</vt:lpstr>
      <vt:lpstr>Методология исследования</vt:lpstr>
      <vt:lpstr>Понятие методологии</vt:lpstr>
      <vt:lpstr>Презентация PowerPoint</vt:lpstr>
      <vt:lpstr>Классификация научных исследований по целевому назначению</vt:lpstr>
      <vt:lpstr>Классификация исследований в зависимости от форм и методов</vt:lpstr>
      <vt:lpstr>Понятие метода</vt:lpstr>
      <vt:lpstr>Методы эмпирического уровня</vt:lpstr>
      <vt:lpstr>Эксперимент </vt:lpstr>
      <vt:lpstr>Виды экспериментов:</vt:lpstr>
      <vt:lpstr>Методы теоретического уровня </vt:lpstr>
      <vt:lpstr>Методы теоретического уровня </vt:lpstr>
      <vt:lpstr>Научная новизна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Гульнара</dc:creator>
  <cp:lastModifiedBy>Гульнара</cp:lastModifiedBy>
  <cp:revision>25</cp:revision>
  <dcterms:created xsi:type="dcterms:W3CDTF">2019-10-03T03:06:08Z</dcterms:created>
  <dcterms:modified xsi:type="dcterms:W3CDTF">2019-10-03T04:48:09Z</dcterms:modified>
</cp:coreProperties>
</file>