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11" autoAdjust="0"/>
  </p:normalViewPr>
  <p:slideViewPr>
    <p:cSldViewPr>
      <p:cViewPr varScale="1">
        <p:scale>
          <a:sx n="77" d="100"/>
          <a:sy n="77" d="100"/>
        </p:scale>
        <p:origin x="1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07B91C1-81AE-4FEC-9738-F07D5D612530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9434B6-3408-4DCE-85A4-7AA3AC423B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ТЕОРИИ </a:t>
            </a:r>
            <a:r>
              <a:rPr lang="en-US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45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764704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НАСЛОЕНИЕ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392" y="1340768"/>
            <a:ext cx="3600584" cy="5400600"/>
          </a:xfrm>
        </p:spPr>
        <p:txBody>
          <a:bodyPr>
            <a:noAutofit/>
          </a:bodyPr>
          <a:lstStyle/>
          <a:p>
            <a:r>
              <a:rPr lang="ru-RU" sz="1800" dirty="0"/>
              <a:t>Спроектированное </a:t>
            </a:r>
            <a:r>
              <a:rPr lang="ru-RU" sz="1800" dirty="0" err="1"/>
              <a:t>Элисон</a:t>
            </a:r>
            <a:r>
              <a:rPr lang="ru-RU" sz="1800" dirty="0"/>
              <a:t> и Питером </a:t>
            </a:r>
            <a:r>
              <a:rPr lang="ru-RU" sz="1800" dirty="0" err="1"/>
              <a:t>Смитсон</a:t>
            </a:r>
            <a:r>
              <a:rPr lang="ru-RU" sz="1800" dirty="0"/>
              <a:t> для одного из колледжей Оксфордского университета, здание </a:t>
            </a:r>
            <a:r>
              <a:rPr lang="ru-RU" sz="1800" dirty="0" err="1"/>
              <a:t>Гарден-билдинг</a:t>
            </a:r>
            <a:r>
              <a:rPr lang="ru-RU" sz="1800" dirty="0"/>
              <a:t> в колледже Св. </a:t>
            </a:r>
            <a:r>
              <a:rPr lang="ru-RU" sz="1800" dirty="0" err="1"/>
              <a:t>Хильды</a:t>
            </a:r>
            <a:r>
              <a:rPr lang="ru-RU" sz="1800" dirty="0"/>
              <a:t> (1968-1970 гг.) обеспечивает уединение за полностью застекленным фасадом посредством наслоения вьющихся растений, деревянной </a:t>
            </a:r>
            <a:r>
              <a:rPr lang="ru-RU" sz="1800" dirty="0" err="1"/>
              <a:t>перголы</a:t>
            </a:r>
            <a:r>
              <a:rPr lang="ru-RU" sz="1800" dirty="0"/>
              <a:t> и </a:t>
            </a:r>
            <a:r>
              <a:rPr lang="ru-RU" sz="1800" dirty="0" smtClean="0"/>
              <a:t>штор.</a:t>
            </a:r>
            <a:endParaRPr lang="ru-RU" sz="1800" dirty="0"/>
          </a:p>
        </p:txBody>
      </p:sp>
      <p:pic>
        <p:nvPicPr>
          <p:cNvPr id="7170" name="Picture 2" descr="image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1668"/>
            <a:ext cx="3566160" cy="54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9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2416" y="1844824"/>
            <a:ext cx="3419856" cy="4320480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endParaRPr lang="ru-RU" sz="3300" b="1" dirty="0" smtClean="0">
              <a:solidFill>
                <a:schemeClr val="accent3"/>
              </a:solidFill>
            </a:endParaRPr>
          </a:p>
          <a:p>
            <a:r>
              <a:rPr lang="ru-RU" dirty="0"/>
              <a:t>Идея организации в здании «обслуживающего и обслу­живаемого пространств» принадлежит американскому архитектору Луису Кану (1901-1974 гг.). Он осознал, что растущий спрос на техническое обслуживание любого типа в современных зданиях — от каналов для кондицио­нирования воздуха до лифтов — может быть удовлетворен путем размещения последних в очевидно прочных корпусах из каменной или иной кладки, т.е. в «обслужи­вающих» пространствах, и что эта концепция может быть расширена путем разделения всех пространств здания на «обслуживающее и обслуживаемое</a:t>
            </a:r>
            <a:r>
              <a:rPr lang="ru-RU" dirty="0"/>
              <a:t/>
            </a:r>
            <a:br>
              <a:rPr lang="ru-RU" dirty="0"/>
            </a:br>
            <a:endParaRPr lang="ru-RU" b="1" dirty="0" smtClean="0">
              <a:solidFill>
                <a:schemeClr val="accent3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416" y="1340768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ОБСЛУЖИВАЮЩЕЕ </a:t>
            </a:r>
            <a:r>
              <a:rPr lang="ru-RU" sz="3100" dirty="0"/>
              <a:t>И ОБСЛУЖИВАЕМОЕ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imag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17" y="2132856"/>
            <a:ext cx="386876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2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42416" y="1484784"/>
            <a:ext cx="3419856" cy="5112568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ru-RU" dirty="0"/>
              <a:t>Принцип организации комплекс­ных зданий, повторяющий идею Кана, т.е. принцип «обслуживающе­го и обслуживаемого» пространств, становился все более распростра­ненным. Можно сказать, что этим же принципом обоснован, напри­мер, проект Сиднейского оперного театра (1957-1973 гг., см. стр. 39), в котором </a:t>
            </a:r>
            <a:r>
              <a:rPr lang="ru-RU" dirty="0" err="1"/>
              <a:t>Йорн</a:t>
            </a:r>
            <a:r>
              <a:rPr lang="ru-RU" dirty="0"/>
              <a:t> </a:t>
            </a:r>
            <a:r>
              <a:rPr lang="ru-RU" dirty="0" err="1"/>
              <a:t>Утзон</a:t>
            </a:r>
            <a:r>
              <a:rPr lang="ru-RU" dirty="0"/>
              <a:t>, вдохновлен­ный древними сооружениями и, в частности, храмами майя, провел разделение, разместив такие места общего пользования, как концерт­ные залы, рестораны и фойе, в зна­менитых ракушках и спрятав все обслуживающие помещения под ними, внутри ступенчатой платфор­мы. Этот принцип также был взят на вооружение британскими архитек­торами, работающими в стиле хай- тек — </a:t>
            </a:r>
            <a:r>
              <a:rPr lang="ru-RU" dirty="0" err="1"/>
              <a:t>Норманом</a:t>
            </a:r>
            <a:r>
              <a:rPr lang="ru-RU" dirty="0"/>
              <a:t> </a:t>
            </a:r>
            <a:r>
              <a:rPr lang="ru-RU" dirty="0" err="1"/>
              <a:t>Фостером</a:t>
            </a:r>
            <a:r>
              <a:rPr lang="ru-RU" dirty="0"/>
              <a:t> и Ричар­дом </a:t>
            </a:r>
            <a:r>
              <a:rPr lang="ru-RU" dirty="0" err="1" smtClean="0"/>
              <a:t>Роджерсом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err="1"/>
              <a:t>Ллойдз-билдинг</a:t>
            </a:r>
            <a:r>
              <a:rPr lang="ru-RU" dirty="0"/>
              <a:t> (1979-1986 гг., архитектор Ричард </a:t>
            </a:r>
            <a:r>
              <a:rPr lang="ru-RU" dirty="0" err="1"/>
              <a:t>Роджерс</a:t>
            </a:r>
            <a:r>
              <a:rPr lang="ru-RU" dirty="0"/>
              <a:t>, фото справа) в Лондоне, с его выведенны­ми на наружный фасад лестницами, лифтами и коллекторами туалет­ных комнат, является </a:t>
            </a:r>
            <a:r>
              <a:rPr lang="ru-RU" dirty="0" err="1"/>
              <a:t>канианским</a:t>
            </a:r>
            <a:endParaRPr lang="ru-RU" sz="3300" b="1" dirty="0" smtClean="0">
              <a:solidFill>
                <a:schemeClr val="accent3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416" y="1340768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ОБСЛУЖИВАЮЩЕЕ </a:t>
            </a:r>
            <a:r>
              <a:rPr lang="ru-RU" sz="3100" dirty="0"/>
              <a:t>И ОБСЛУЖИВАЕМОЕ ПРОСТРАНСТВА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image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4" r="4536" b="4721"/>
          <a:stretch>
            <a:fillRect/>
          </a:stretch>
        </p:blipFill>
        <p:spPr bwMode="auto">
          <a:xfrm>
            <a:off x="4554788" y="1659571"/>
            <a:ext cx="4061594" cy="45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8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53939"/>
            <a:ext cx="3419856" cy="489654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Будучи приверженцами универсальной архитектуры века машин, первое поколение архитекторов-модернистов умышленно игнорировало как условия местности, так и свойства материалов, особенности климата и культуры, традиционно влиявшие на архитектурный проект.</a:t>
            </a:r>
          </a:p>
          <a:p>
            <a:r>
              <a:rPr lang="ru-RU" dirty="0"/>
              <a:t>Однако вдалеке от центров происхождения регионализма в архитектуре его преемник — </a:t>
            </a:r>
            <a:r>
              <a:rPr lang="ru-RU" b="1" dirty="0"/>
              <a:t>международный стиль — </a:t>
            </a:r>
            <a:r>
              <a:rPr lang="ru-RU" dirty="0"/>
              <a:t>вскоре адаптировался к национальным или местным традициям</a:t>
            </a:r>
            <a:endParaRPr lang="ru-RU" dirty="0"/>
          </a:p>
        </p:txBody>
      </p:sp>
      <p:pic>
        <p:nvPicPr>
          <p:cNvPr id="3074" name="Picture 2" descr="image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61" y="1700808"/>
            <a:ext cx="425179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77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697" y="733708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РЕГИОНАЛИЗМ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382954"/>
            <a:ext cx="4248472" cy="5070382"/>
          </a:xfrm>
        </p:spPr>
        <p:txBody>
          <a:bodyPr>
            <a:noAutofit/>
          </a:bodyPr>
          <a:lstStyle/>
          <a:p>
            <a:r>
              <a:rPr lang="ru-RU" sz="1200" dirty="0"/>
              <a:t>Отвергая «беспочвенную современ­ную архитектуру», облицовка вил­лы </a:t>
            </a:r>
            <a:r>
              <a:rPr lang="ru-RU" sz="1200" dirty="0" err="1"/>
              <a:t>Майреа</a:t>
            </a:r>
            <a:r>
              <a:rPr lang="ru-RU" sz="1200" dirty="0"/>
              <a:t> </a:t>
            </a:r>
            <a:r>
              <a:rPr lang="ru-RU" sz="1200" dirty="0" err="1"/>
              <a:t>Алвара</a:t>
            </a:r>
            <a:r>
              <a:rPr lang="ru-RU" sz="1200" dirty="0"/>
              <a:t> </a:t>
            </a:r>
            <a:r>
              <a:rPr lang="ru-RU" sz="1200" dirty="0" err="1" smtClean="0"/>
              <a:t>Аалто</a:t>
            </a:r>
            <a:r>
              <a:rPr lang="ru-RU" sz="1200" dirty="0" smtClean="0"/>
              <a:t>, </a:t>
            </a:r>
            <a:r>
              <a:rPr lang="ru-RU" sz="1200" dirty="0"/>
              <a:t>подобная коллажу, созда­вала аллюзии к местной и модер­нистской архитектуре, в то время как расположенные внутри колон­ны, обернутые полосками бересты и коры ротанга, напоминали о ле­сах </a:t>
            </a:r>
            <a:r>
              <a:rPr lang="ru-RU" sz="1200" dirty="0" smtClean="0"/>
              <a:t>Финляндии.</a:t>
            </a:r>
          </a:p>
          <a:p>
            <a:r>
              <a:rPr lang="ru-RU" sz="1200" dirty="0"/>
              <a:t>Этот подход был мгновенно принят и распространен Кеннетом </a:t>
            </a:r>
            <a:r>
              <a:rPr lang="ru-RU" sz="1200" dirty="0" err="1"/>
              <a:t>Фрэмптоном</a:t>
            </a:r>
            <a:r>
              <a:rPr lang="ru-RU" sz="1200" dirty="0"/>
              <a:t> с помощью несколь­ких версий статьи, изначально названной </a:t>
            </a:r>
            <a:r>
              <a:rPr lang="ru-RU" sz="1200" b="1" i="1" dirty="0"/>
              <a:t>«К критическому региона­лизму: Шесть очков за архитектуру Сопротивления».</a:t>
            </a:r>
            <a:r>
              <a:rPr lang="ru-RU" sz="1200" dirty="0"/>
              <a:t> Обратившись к фе­номенологии, </a:t>
            </a:r>
            <a:r>
              <a:rPr lang="ru-RU" sz="1200" dirty="0" err="1"/>
              <a:t>Фрэмптон</a:t>
            </a:r>
            <a:r>
              <a:rPr lang="ru-RU" sz="1200" dirty="0"/>
              <a:t> </a:t>
            </a:r>
            <a:r>
              <a:rPr lang="ru-RU" sz="1200" dirty="0" smtClean="0"/>
              <a:t>призывал </a:t>
            </a:r>
            <a:r>
              <a:rPr lang="ru-RU" sz="1200" dirty="0"/>
              <a:t>уделять внимание топографии, климату, свету и осязаемому боль­ше, чем визуальному. </a:t>
            </a:r>
            <a:endParaRPr lang="ru-RU" sz="1200" dirty="0" smtClean="0"/>
          </a:p>
          <a:p>
            <a:r>
              <a:rPr lang="ru-RU" sz="1200" dirty="0" smtClean="0"/>
              <a:t>Пропаганди­руя </a:t>
            </a:r>
            <a:r>
              <a:rPr lang="ru-RU" sz="1200" dirty="0"/>
              <a:t>скорее тектоническую, неже­ли сценографическую форму, как типовую для такого подхода, он поддерживал работы </a:t>
            </a:r>
            <a:r>
              <a:rPr lang="ru-RU" sz="1200" dirty="0" err="1"/>
              <a:t>Аалто</a:t>
            </a:r>
            <a:r>
              <a:rPr lang="ru-RU" sz="1200" dirty="0"/>
              <a:t>, </a:t>
            </a:r>
            <a:r>
              <a:rPr lang="ru-RU" sz="1200" dirty="0" err="1"/>
              <a:t>Йорна</a:t>
            </a:r>
            <a:r>
              <a:rPr lang="ru-RU" sz="1200" dirty="0"/>
              <a:t> </a:t>
            </a:r>
            <a:r>
              <a:rPr lang="ru-RU" sz="1200" dirty="0" err="1"/>
              <a:t>Утзона</a:t>
            </a:r>
            <a:r>
              <a:rPr lang="ru-RU" sz="1200" dirty="0"/>
              <a:t> и, позднее, </a:t>
            </a:r>
            <a:r>
              <a:rPr lang="ru-RU" sz="1200" dirty="0" err="1"/>
              <a:t>Тадао</a:t>
            </a:r>
            <a:r>
              <a:rPr lang="ru-RU" sz="1200" dirty="0"/>
              <a:t> </a:t>
            </a:r>
            <a:r>
              <a:rPr lang="ru-RU" sz="1200" dirty="0" err="1"/>
              <a:t>Андо</a:t>
            </a:r>
            <a:r>
              <a:rPr lang="ru-RU" sz="1200" dirty="0"/>
              <a:t>. Дома, спроектированные </a:t>
            </a:r>
            <a:r>
              <a:rPr lang="ru-RU" sz="1200" dirty="0" err="1"/>
              <a:t>Андо</a:t>
            </a:r>
            <a:r>
              <a:rPr lang="ru-RU" sz="1200" dirty="0"/>
              <a:t> и описыва­емые им как «бастионы сопротивле­ния» западной идеологии потребле­ния, засасывающей традиционную японскую культуру, символизируют этот «критический» идеал</a:t>
            </a:r>
            <a:endParaRPr lang="ru-RU" sz="1200" dirty="0"/>
          </a:p>
        </p:txBody>
      </p:sp>
      <p:pic>
        <p:nvPicPr>
          <p:cNvPr id="4098" name="Picture 2" descr="image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3104"/>
            <a:ext cx="4364914" cy="43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0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13517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МЕНЬШЕ ЗНАЧИТ БОЛЬШЕ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0424" y="1362146"/>
            <a:ext cx="3168352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Одним из немногих афоризмов, придуманных архитекторами и вошедших в общепринятый язык, является изречение «меньше значит больше». </a:t>
            </a:r>
            <a:r>
              <a:rPr lang="ru-RU" dirty="0" err="1"/>
              <a:t>Мис</a:t>
            </a:r>
            <a:r>
              <a:rPr lang="ru-RU" dirty="0"/>
              <a:t> </a:t>
            </a:r>
            <a:r>
              <a:rPr lang="ru-RU" dirty="0" err="1"/>
              <a:t>ван</a:t>
            </a:r>
            <a:r>
              <a:rPr lang="ru-RU" dirty="0"/>
              <a:t> дер </a:t>
            </a:r>
            <a:r>
              <a:rPr lang="ru-RU" dirty="0" err="1"/>
              <a:t>Роэ</a:t>
            </a:r>
            <a:r>
              <a:rPr lang="ru-RU" dirty="0"/>
              <a:t> использовал его, чтобы выразить подходы к двум аспектам его работы: </a:t>
            </a:r>
            <a:r>
              <a:rPr lang="ru-RU" dirty="0" err="1"/>
              <a:t>основывание</a:t>
            </a:r>
            <a:r>
              <a:rPr lang="ru-RU" dirty="0"/>
              <a:t> архитектурного выражения на существенных элементах структуры и устранение визуального </a:t>
            </a:r>
            <a:r>
              <a:rPr lang="ru-RU" dirty="0" smtClean="0"/>
              <a:t>беспорядка.</a:t>
            </a:r>
          </a:p>
          <a:p>
            <a:r>
              <a:rPr lang="ru-RU" dirty="0"/>
              <a:t>Белоснежные внутри и снаружи, абсолютно плоские поверхности дома </a:t>
            </a:r>
            <a:r>
              <a:rPr lang="ru-RU" dirty="0" err="1"/>
              <a:t>Гаспар</a:t>
            </a:r>
            <a:r>
              <a:rPr lang="ru-RU" dirty="0"/>
              <a:t> в Кадисе, Испания, по проекту Альберто Кампо </a:t>
            </a:r>
            <a:r>
              <a:rPr lang="ru-RU" dirty="0" err="1"/>
              <a:t>Баеза</a:t>
            </a:r>
            <a:r>
              <a:rPr lang="ru-RU" dirty="0"/>
              <a:t> олицетворяют возросший в конце XX века интерес к минималистскому выражению</a:t>
            </a:r>
            <a:endParaRPr lang="ru-RU" dirty="0"/>
          </a:p>
        </p:txBody>
      </p:sp>
      <p:pic>
        <p:nvPicPr>
          <p:cNvPr id="5122" name="Picture 2" descr="image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76" y="2521912"/>
            <a:ext cx="5101283" cy="32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9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3873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МЕНЬШЕ ЗНАЧИТ БОЛЬШЕ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0424" y="1362146"/>
            <a:ext cx="3168352" cy="518457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архитектуре минималистский </a:t>
            </a:r>
            <a:r>
              <a:rPr lang="ru-RU" dirty="0"/>
              <a:t>дизайн можно рассматривать как отклик на всевозможный беспоря­док — от радиаторов и электриче­ских розеток на стенах до переиз­бытка потребительских товаров,</a:t>
            </a:r>
            <a:br>
              <a:rPr lang="ru-RU" dirty="0"/>
            </a:br>
            <a:r>
              <a:rPr lang="ru-RU" dirty="0"/>
              <a:t>а в более широкой исторической перспективе — как реакцию на исчезновение мастерства. Вместо орнамента, что было осознано вен­скими архитекторами Отто Ваг­нером и Адольфом </a:t>
            </a:r>
            <a:r>
              <a:rPr lang="ru-RU" dirty="0" err="1"/>
              <a:t>Лоосом</a:t>
            </a:r>
            <a:r>
              <a:rPr lang="ru-RU" dirty="0"/>
              <a:t> в кон­це XIX века, архитекторы будут все чаще полагаться на «роскошь» утон­ченных, изящных поверхностей — в павильоне Германии в Барселоне чувство роскоши осязаемо благо­даря дорогостоящим натуральным материалам. В творчестве мекси­канца Луиса </a:t>
            </a:r>
            <a:r>
              <a:rPr lang="ru-RU" dirty="0" err="1"/>
              <a:t>Баррагана</a:t>
            </a:r>
            <a:r>
              <a:rPr lang="ru-RU" dirty="0"/>
              <a:t> «роскошь» создают интенсивный цвет и свет, а в зданиях </a:t>
            </a:r>
            <a:r>
              <a:rPr lang="ru-RU" dirty="0" err="1"/>
              <a:t>Тадао</a:t>
            </a:r>
            <a:r>
              <a:rPr lang="ru-RU" dirty="0"/>
              <a:t> </a:t>
            </a:r>
            <a:r>
              <a:rPr lang="ru-RU" dirty="0" err="1"/>
              <a:t>Андо</a:t>
            </a:r>
            <a:r>
              <a:rPr lang="ru-RU" dirty="0"/>
              <a:t> — игра сол­нечных бликов на бетонных стенах изысканной отделки</a:t>
            </a:r>
            <a:endParaRPr lang="ru-RU" dirty="0"/>
          </a:p>
        </p:txBody>
      </p:sp>
      <p:pic>
        <p:nvPicPr>
          <p:cNvPr id="6146" name="Picture 2" descr="image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72829" cy="24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0020" y="148478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Архитектура «кожа и кости» дома </a:t>
            </a:r>
            <a:r>
              <a:rPr lang="ru-RU" sz="1400" dirty="0" err="1"/>
              <a:t>Фарнсуорта</a:t>
            </a:r>
            <a:r>
              <a:rPr lang="ru-RU" sz="1400" dirty="0"/>
              <a:t> (1946-1951 гг.) из стали и стекла по </a:t>
            </a:r>
            <a:r>
              <a:rPr lang="ru-RU" sz="1400" dirty="0" smtClean="0"/>
              <a:t>проекту </a:t>
            </a:r>
            <a:r>
              <a:rPr lang="ru-RU" sz="1400" dirty="0" err="1"/>
              <a:t>Миса</a:t>
            </a:r>
            <a:r>
              <a:rPr lang="ru-RU" sz="1400" dirty="0"/>
              <a:t> </a:t>
            </a:r>
            <a:r>
              <a:rPr lang="ru-RU" sz="1400" dirty="0" err="1"/>
              <a:t>ван</a:t>
            </a:r>
            <a:r>
              <a:rPr lang="ru-RU" sz="1400" dirty="0"/>
              <a:t> дер </a:t>
            </a:r>
            <a:r>
              <a:rPr lang="ru-RU" sz="1400" dirty="0" err="1"/>
              <a:t>Роэ</a:t>
            </a:r>
            <a:r>
              <a:rPr lang="ru-RU" sz="1400" dirty="0"/>
              <a:t> </a:t>
            </a:r>
            <a:r>
              <a:rPr lang="ru-RU" sz="1400" dirty="0" smtClean="0"/>
              <a:t>резюмировал  </a:t>
            </a:r>
            <a:r>
              <a:rPr lang="ru-RU" sz="1400" dirty="0"/>
              <a:t>эстетику его дизайна «меньше значит </a:t>
            </a:r>
            <a:r>
              <a:rPr lang="ru-RU" sz="1400" dirty="0" smtClean="0"/>
              <a:t>больше»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6149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764704"/>
            <a:ext cx="7024744" cy="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НАСЛОЕНИЕ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38453"/>
            <a:ext cx="3419856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Термин «наслоение» широко, хотя зачастую и расплывчато, используется для обозначения композиционной стратегии, происходящей от кубизма. Отвергая перспективу как средство предложения трехмерного пространства, кубисты строили свои картины из непрозрачных, полупрозрачных или явно прозрачных плоскостей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b="50402"/>
          <a:stretch/>
        </p:blipFill>
        <p:spPr>
          <a:xfrm>
            <a:off x="4259156" y="3360923"/>
            <a:ext cx="3782419" cy="34096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1356992"/>
            <a:ext cx="5166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Временное наслоение было впервые применено в Италии в </a:t>
            </a:r>
            <a:r>
              <a:rPr lang="ru-RU" sz="1200" dirty="0" smtClean="0"/>
              <a:t>качестве </a:t>
            </a:r>
            <a:r>
              <a:rPr lang="ru-RU" sz="1200" dirty="0"/>
              <a:t>подхода к сохранению </a:t>
            </a:r>
            <a:r>
              <a:rPr lang="ru-RU" sz="1200" dirty="0" smtClean="0"/>
              <a:t>зданий</a:t>
            </a:r>
            <a:r>
              <a:rPr lang="ru-RU" sz="1200" dirty="0"/>
              <a:t>, ставшего широко известным благодаря творчеству Карло </a:t>
            </a:r>
            <a:r>
              <a:rPr lang="ru-RU" sz="1200" dirty="0" err="1"/>
              <a:t>Скарпа</a:t>
            </a:r>
            <a:r>
              <a:rPr lang="ru-RU" sz="1200" dirty="0"/>
              <a:t>. Например, в замке </a:t>
            </a:r>
            <a:r>
              <a:rPr lang="ru-RU" sz="1200" dirty="0" err="1"/>
              <a:t>Кастельвеккио</a:t>
            </a:r>
            <a:r>
              <a:rPr lang="ru-RU" sz="1200" dirty="0"/>
              <a:t> в Вероне (1959-1973 </a:t>
            </a:r>
            <a:r>
              <a:rPr lang="ru-RU" sz="1200" dirty="0" smtClean="0"/>
              <a:t>гг.) </a:t>
            </a:r>
            <a:r>
              <a:rPr lang="ru-RU" sz="1200" dirty="0" err="1"/>
              <a:t>Скарпа</a:t>
            </a:r>
            <a:r>
              <a:rPr lang="ru-RU" sz="1200" dirty="0"/>
              <a:t> пришлось </a:t>
            </a:r>
            <a:r>
              <a:rPr lang="ru-RU" sz="1200" dirty="0" smtClean="0"/>
              <a:t>осуществить </a:t>
            </a:r>
            <a:r>
              <a:rPr lang="ru-RU" sz="1200" dirty="0"/>
              <a:t>серию разрушений, </a:t>
            </a:r>
            <a:r>
              <a:rPr lang="ru-RU" sz="1200" dirty="0" smtClean="0"/>
              <a:t>вмешательств </a:t>
            </a:r>
            <a:r>
              <a:rPr lang="ru-RU" sz="1200" dirty="0"/>
              <a:t>и дополнений, </a:t>
            </a:r>
            <a:r>
              <a:rPr lang="ru-RU" sz="1200" dirty="0" smtClean="0"/>
              <a:t>направленных </a:t>
            </a:r>
            <a:r>
              <a:rPr lang="ru-RU" sz="1200" dirty="0"/>
              <a:t>на выяснение сложной истории здания. Новая работа разительно отличалась от старой применением ортогональной геометрии, выбором материалов и детализацией</a:t>
            </a:r>
          </a:p>
        </p:txBody>
      </p:sp>
    </p:spTree>
    <p:extLst>
      <p:ext uri="{BB962C8B-B14F-4D97-AF65-F5344CB8AC3E}">
        <p14:creationId xmlns:p14="http://schemas.microsoft.com/office/powerpoint/2010/main" val="64511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416" y="764704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НАСЛОЕНИЕ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3" y="1196752"/>
            <a:ext cx="3888433" cy="5544616"/>
          </a:xfrm>
        </p:spPr>
        <p:txBody>
          <a:bodyPr>
            <a:noAutofit/>
          </a:bodyPr>
          <a:lstStyle/>
          <a:p>
            <a:r>
              <a:rPr lang="ru-RU" sz="1400" dirty="0"/>
              <a:t>В двух провокационных очерках, озаглавленных «Прозрачность: бук­вальное и феноменальное» и опу­бликованных в 1963 и 1971 годах, Колин </a:t>
            </a:r>
            <a:r>
              <a:rPr lang="ru-RU" sz="1400" dirty="0" err="1"/>
              <a:t>Роу</a:t>
            </a:r>
            <a:r>
              <a:rPr lang="ru-RU" sz="1400" dirty="0"/>
              <a:t> и Роберт </a:t>
            </a:r>
            <a:r>
              <a:rPr lang="ru-RU" sz="1400" dirty="0" err="1"/>
              <a:t>Слуцки</a:t>
            </a:r>
            <a:r>
              <a:rPr lang="ru-RU" sz="1400" dirty="0"/>
              <a:t> пред­принимали попытки напрямую привязать архитектуру к кубизму</a:t>
            </a:r>
            <a:endParaRPr lang="ru-RU" sz="1400" dirty="0" smtClean="0"/>
          </a:p>
          <a:p>
            <a:r>
              <a:rPr lang="ru-RU" sz="1400" dirty="0" smtClean="0"/>
              <a:t>Колин </a:t>
            </a:r>
            <a:r>
              <a:rPr lang="ru-RU" sz="1400" dirty="0" err="1"/>
              <a:t>Роу</a:t>
            </a:r>
            <a:r>
              <a:rPr lang="ru-RU" sz="1400" dirty="0"/>
              <a:t> позже </a:t>
            </a:r>
            <a:r>
              <a:rPr lang="ru-RU" sz="1400" dirty="0" smtClean="0"/>
              <a:t>дистанцировался </a:t>
            </a:r>
            <a:r>
              <a:rPr lang="ru-RU" sz="1400" dirty="0"/>
              <a:t>от аспектов статей о «прозрачно­сти», но они оказались достаточно влиятельными, побуждая </a:t>
            </a:r>
            <a:r>
              <a:rPr lang="ru-RU" sz="1400" dirty="0" smtClean="0"/>
              <a:t>архитекторов </a:t>
            </a:r>
            <a:r>
              <a:rPr lang="ru-RU" sz="1400" dirty="0"/>
              <a:t>думать о зданиях как о много­слойных композициях. Этот подход будет продвигаться с появлением системы автоматизированного проектирования (САПР), требую­щей чтобы здания были представ­лены в виде множественных слоев данных. Концептуально слои ком­позиции могут быть формальными, материальными или </a:t>
            </a:r>
            <a:r>
              <a:rPr lang="ru-RU" sz="1400" dirty="0" smtClean="0"/>
              <a:t>временными.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226075"/>
            <a:ext cx="41958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Грубый гранит Банка Швеции, завершенного в 1976 году по проекту Питера </a:t>
            </a:r>
            <a:r>
              <a:rPr lang="ru-RU" sz="1200" dirty="0" err="1"/>
              <a:t>Целъсинга</a:t>
            </a:r>
            <a:r>
              <a:rPr lang="ru-RU" sz="1200" dirty="0"/>
              <a:t>, напоминает рустовку палаццо эпохи Возрождения, но смещенный двухслойный фасад типично модернистский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50488"/>
          <a:stretch/>
        </p:blipFill>
        <p:spPr>
          <a:xfrm>
            <a:off x="4355976" y="2271061"/>
            <a:ext cx="4197727" cy="37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367</TotalTime>
  <Words>837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Остин</vt:lpstr>
      <vt:lpstr>ОСНОВНЫЕ ТЕОРИИ 4</vt:lpstr>
      <vt:lpstr>    ОБСЛУЖИВАЮЩЕЕ И ОБСЛУЖИВАЕМОЕ ПРОСТРАНСТВА </vt:lpstr>
      <vt:lpstr>    ОБСЛУЖИВАЮЩЕЕ И ОБСЛУЖИВАЕМОЕ ПРОСТРАНСТВА </vt:lpstr>
      <vt:lpstr>РЕГИОНАЛИЗМ</vt:lpstr>
      <vt:lpstr>РЕГИОНАЛИЗМ</vt:lpstr>
      <vt:lpstr> МЕНЬШЕ ЗНАЧИТ БОЛЬШЕ </vt:lpstr>
      <vt:lpstr> МЕНЬШЕ ЗНАЧИТ БОЛЬШЕ </vt:lpstr>
      <vt:lpstr>НАСЛОЕНИЕ</vt:lpstr>
      <vt:lpstr>НАСЛОЕНИЕ</vt:lpstr>
      <vt:lpstr>НАСЛОЕНИЕ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ПУБЛИКАЦИЙ</dc:title>
  <dc:creator>Гульнара</dc:creator>
  <cp:lastModifiedBy>Gulnara Maulenova</cp:lastModifiedBy>
  <cp:revision>70</cp:revision>
  <dcterms:created xsi:type="dcterms:W3CDTF">2019-10-01T09:40:11Z</dcterms:created>
  <dcterms:modified xsi:type="dcterms:W3CDTF">2019-11-20T10:34:09Z</dcterms:modified>
</cp:coreProperties>
</file>