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«основы средств измерений»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544702"/>
            <a:ext cx="9144000" cy="817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1. Средство измерений (СИ). Определение, классификация, виды СИ</a:t>
            </a:r>
            <a:r>
              <a:rPr lang="ru-RU" sz="24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endParaRPr lang="ru-RU" sz="24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638" y="2093495"/>
            <a:ext cx="6783554" cy="339892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</a:rPr>
              <a:t>Шкала физической величины представляет </a:t>
            </a:r>
            <a:r>
              <a:rPr lang="ru-RU" dirty="0">
                <a:latin typeface="Palatino Linotype" panose="02040502050505030304" pitchFamily="18" charset="0"/>
              </a:rPr>
              <a:t>собой упорядоченную совокупность значений этой величины, принятую по соглашению на основании результатов точных измерений.</a:t>
            </a: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Согласно теории измерений измерение трактуется как </a:t>
            </a:r>
            <a:r>
              <a:rPr lang="ru-RU" dirty="0" smtClean="0">
                <a:latin typeface="Palatino Linotype" panose="02040502050505030304" pitchFamily="18" charset="0"/>
              </a:rPr>
              <a:t>отображение элементов </a:t>
            </a:r>
            <a:r>
              <a:rPr lang="ru-RU" dirty="0">
                <a:latin typeface="Palatino Linotype" panose="02040502050505030304" pitchFamily="18" charset="0"/>
              </a:rPr>
              <a:t>эмпирической системе с отношениями (совокупность </a:t>
            </a:r>
            <a:r>
              <a:rPr lang="ru-RU" dirty="0" smtClean="0">
                <a:latin typeface="Palatino Linotype" panose="02040502050505030304" pitchFamily="18" charset="0"/>
              </a:rPr>
              <a:t>объектов, их </a:t>
            </a:r>
            <a:r>
              <a:rPr lang="ru-RU" dirty="0">
                <a:latin typeface="Palatino Linotype" panose="02040502050505030304" pitchFamily="18" charset="0"/>
              </a:rPr>
              <a:t>свойств и отношений) на элементы абстрактной системы с отношениями (совокупность оценок и правил их образования), осуществляемое </a:t>
            </a:r>
            <a:r>
              <a:rPr lang="ru-RU" dirty="0" smtClean="0">
                <a:latin typeface="Palatino Linotype" panose="02040502050505030304" pitchFamily="18" charset="0"/>
              </a:rPr>
              <a:t>по определенной </a:t>
            </a:r>
            <a:r>
              <a:rPr lang="ru-RU" dirty="0">
                <a:latin typeface="Palatino Linotype" panose="02040502050505030304" pitchFamily="18" charset="0"/>
              </a:rPr>
              <a:t>системе правил соотнесения эмпирической и </a:t>
            </a:r>
            <a:r>
              <a:rPr lang="ru-RU" dirty="0" smtClean="0">
                <a:latin typeface="Palatino Linotype" panose="02040502050505030304" pitchFamily="18" charset="0"/>
              </a:rPr>
              <a:t>абстрактной систем </a:t>
            </a:r>
            <a:r>
              <a:rPr lang="ru-RU" dirty="0">
                <a:latin typeface="Palatino Linotype" panose="02040502050505030304" pitchFamily="18" charset="0"/>
              </a:rPr>
              <a:t>(совокупность правил и процедур оценивания).</a:t>
            </a:r>
          </a:p>
          <a:p>
            <a:pPr algn="just"/>
            <a:r>
              <a:rPr lang="ru-RU" dirty="0">
                <a:latin typeface="Palatino Linotype" panose="02040502050505030304" pitchFamily="18" charset="0"/>
              </a:rPr>
              <a:t>Совокупность правил, позволяющих выполнить такое </a:t>
            </a:r>
            <a:r>
              <a:rPr lang="ru-RU" dirty="0" smtClean="0">
                <a:latin typeface="Palatino Linotype" panose="02040502050505030304" pitchFamily="18" charset="0"/>
              </a:rPr>
              <a:t>сопоставление эмпирической </a:t>
            </a:r>
            <a:r>
              <a:rPr lang="ru-RU" dirty="0">
                <a:latin typeface="Palatino Linotype" panose="02040502050505030304" pitchFamily="18" charset="0"/>
              </a:rPr>
              <a:t>системы отношений в числовую систему отношений, называется шкалой.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Шкалы измерений в метрологии | Виды шкал: номинальные, абсолютные, порядка,  отношений, интервал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90"/>
          <a:stretch/>
        </p:blipFill>
        <p:spPr bwMode="auto">
          <a:xfrm>
            <a:off x="848884" y="2187658"/>
            <a:ext cx="3271932" cy="31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06" y="2778196"/>
            <a:ext cx="6401846" cy="178223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Средство измерений – техническое средство (или комплекс технических средств), предназначенное для измерений, имеющее нормированные метрологические характеристики, воспроизводящее и (или) хранящее единицу величины, размер которой принимают неизменным (в пределах установленной погрешности) в течение известного интервала времени. </a:t>
            </a:r>
          </a:p>
          <a:p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Средство </a:t>
            </a:r>
            <a:r>
              <a:rPr lang="ru-RU" sz="3600" dirty="0">
                <a:latin typeface="Palatino Linotype" panose="02040502050505030304" pitchFamily="18" charset="0"/>
              </a:rPr>
              <a:t>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Измерительный инструмент: виды и классификация - Ремонт и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3" y="1785396"/>
            <a:ext cx="3855116" cy="3585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ИЗМЕРИТЕЛЬНЫЕ ИНСТРУМЕНТЫ | Энциклопедия Кругос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1" y="2091422"/>
            <a:ext cx="5312197" cy="267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5145" y="31888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rPr>
              <a:t>Основным признаком в данном определении, что такое средство измерений, являются нормированные метрологические характеристики, что подразумевает и возможность воспроизведения единицы величины с требуемой точностью, и ее сохранение на протяжении всего периода метрологической пригодности средства измерений.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Средство </a:t>
            </a:r>
            <a:r>
              <a:rPr lang="ru-RU" sz="3600" dirty="0">
                <a:latin typeface="Palatino Linotype" panose="02040502050505030304" pitchFamily="18" charset="0"/>
              </a:rPr>
              <a:t>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93155" y="2056113"/>
            <a:ext cx="713422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 зависимости от функционального назначения и конструктивного исполнения различают такие виды средств измерений: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1. Мера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2. Измерительный прибор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3. Измерительный преобразователь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4. Измерительные установки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5. Вспомогательные </a:t>
            </a:r>
            <a:r>
              <a:rPr lang="ru-RU" alt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измерений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6. Измерительно-вычислительные комплексы</a:t>
            </a:r>
          </a:p>
          <a:p>
            <a:pPr algn="just" eaLnBrk="1" hangingPunct="1"/>
            <a:r>
              <a:rPr lang="ru-RU" alt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7. Измерительные системы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Виды средств </a:t>
            </a:r>
            <a:r>
              <a:rPr lang="ru-RU" sz="3600" dirty="0" smtClean="0">
                <a:latin typeface="Palatino Linotype" panose="02040502050505030304" pitchFamily="18" charset="0"/>
              </a:rPr>
              <a:t>измерений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2" descr="Что такое точность в метрологии. Что такое метрология и зачем она нужна  человечеству? Контроль состоит из ряда элементарных дейст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11" y="3967222"/>
            <a:ext cx="2880000" cy="165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риборы для контроля температуры и теплофизических измерен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55" y="1793552"/>
            <a:ext cx="2880000" cy="20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5006051" y="1929996"/>
            <a:ext cx="61619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Простейшим средством измерений является мера. Главная отличительная особенность меры – отсутствие каких-либо преобразований измерительной информации самим средством измерений. Мера величины – средство измерений, предназначенное для воспроизведения и (или) хранения величины одного или нескольких заданных размеров, значения которых выражены в установленных единицах и известны с необходимой точностью.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4100" name="Picture 4" descr="Приборы и приспособления для железных дорог КР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7" y="1898911"/>
            <a:ext cx="3849266" cy="325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17873" y="1928685"/>
            <a:ext cx="6241069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Меры, предназначенные для воспроизведения  величины заданного размера, называют однозначными, а воспроизводящие величины ряда размеров – многозначными.</a:t>
            </a:r>
          </a:p>
          <a:p>
            <a:pPr marL="0" indent="0" algn="just">
              <a:buNone/>
            </a:pPr>
            <a:r>
              <a:rPr lang="ru-RU" dirty="0" smtClean="0">
                <a:latin typeface="Palatino Linotype" panose="02040502050505030304" pitchFamily="18" charset="0"/>
              </a:rPr>
              <a:t>В </a:t>
            </a:r>
            <a:r>
              <a:rPr lang="ru-RU" dirty="0">
                <a:latin typeface="Palatino Linotype" panose="02040502050505030304" pitchFamily="18" charset="0"/>
              </a:rPr>
              <a:t>качестве примеров однозначных мер можно назвать гирю (мера массы), угольник (мера прямого угла), плоскопараллельную концевую меру длины. К многозначным мерам следует отнести измерительную линейку, транспортир, измерительный сосуд, а также ступенчатый шаблон, угловую концевую меру с несколькими рабочими углами. </a:t>
            </a:r>
          </a:p>
        </p:txBody>
      </p:sp>
      <p:pic>
        <p:nvPicPr>
          <p:cNvPr id="5122" name="Picture 2" descr="Калибровочные гири класса точности F2 от 50 г до 20 кг, купить в Барнау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47" y="1928685"/>
            <a:ext cx="3663387" cy="36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97280" y="1998134"/>
            <a:ext cx="4962067" cy="36850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Меры могут комплектоваться в наборы. Набор мер – комплект мер разного размера одной и </a:t>
            </a:r>
            <a:r>
              <a:rPr lang="ru-RU" dirty="0" smtClean="0">
                <a:latin typeface="Palatino Linotype" panose="02040502050505030304" pitchFamily="18" charset="0"/>
              </a:rPr>
              <a:t>той </a:t>
            </a:r>
            <a:r>
              <a:rPr lang="ru-RU" dirty="0">
                <a:latin typeface="Palatino Linotype" panose="02040502050505030304" pitchFamily="18" charset="0"/>
              </a:rPr>
              <a:t>же величины, </a:t>
            </a:r>
            <a:r>
              <a:rPr lang="ru-RU" dirty="0" smtClean="0">
                <a:latin typeface="Palatino Linotype" panose="02040502050505030304" pitchFamily="18" charset="0"/>
              </a:rPr>
              <a:t>предназначенных </a:t>
            </a:r>
            <a:r>
              <a:rPr lang="ru-RU" dirty="0">
                <a:latin typeface="Palatino Linotype" panose="02040502050505030304" pitchFamily="18" charset="0"/>
              </a:rPr>
              <a:t>для применения на практике как в отдельности, так и в различных сочетаниях (например, наборы концевых </a:t>
            </a:r>
            <a:r>
              <a:rPr lang="ru-RU" dirty="0" smtClean="0">
                <a:latin typeface="Palatino Linotype" panose="02040502050505030304" pitchFamily="18" charset="0"/>
              </a:rPr>
              <a:t>мер </a:t>
            </a:r>
            <a:r>
              <a:rPr lang="ru-RU" dirty="0">
                <a:latin typeface="Palatino Linotype" panose="02040502050505030304" pitchFamily="18" charset="0"/>
              </a:rPr>
              <a:t>длины, угловых концевых мер, наборы разновесов).</a:t>
            </a:r>
          </a:p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Пример: гири, кварцевые </a:t>
            </a:r>
            <a:r>
              <a:rPr lang="ru-RU" dirty="0" smtClean="0">
                <a:latin typeface="Palatino Linotype" panose="02040502050505030304" pitchFamily="18" charset="0"/>
              </a:rPr>
              <a:t>генераторы </a:t>
            </a:r>
            <a:r>
              <a:rPr lang="ru-RU" dirty="0">
                <a:latin typeface="Palatino Linotype" panose="02040502050505030304" pitchFamily="18" charset="0"/>
              </a:rPr>
              <a:t>и т. п.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9655" y="437486"/>
            <a:ext cx="6579870" cy="746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КМД №1 кл. 1, ГОСТ 9038-90. КРИН - Биржа оборудования ProСта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3" b="-1"/>
          <a:stretch/>
        </p:blipFill>
        <p:spPr bwMode="auto">
          <a:xfrm>
            <a:off x="7213600" y="2033587"/>
            <a:ext cx="3600000" cy="3109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651" y="2293409"/>
            <a:ext cx="5574029" cy="3088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Palatino Linotype" panose="02040502050505030304" pitchFamily="18" charset="0"/>
              </a:rPr>
              <a:t>Меры могут  конструктивно объединяться в так называемые «магазины».</a:t>
            </a:r>
          </a:p>
          <a:p>
            <a:pPr marL="0" indent="0">
              <a:buNone/>
            </a:pPr>
            <a:endParaRPr lang="ru-RU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Palatino Linotype" panose="02040502050505030304" pitchFamily="18" charset="0"/>
              </a:rPr>
              <a:t>Магазин мер – набор мер, конструктивно объединенных в единое устройство, в котором имеются приспособления для их соединения в различных комбинациях (например, магазин электрических сопротивлений).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OD-2-D6b/5w Магазин мер сопротивлений заземления купить по выгодной цене в  ГЕО-НД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4" y="188895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7563" y="2359964"/>
            <a:ext cx="5960003" cy="27543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Palatino Linotype" panose="02040502050505030304" pitchFamily="18" charset="0"/>
              </a:rPr>
              <a:t>При оценивании величин по условным (</a:t>
            </a:r>
            <a:r>
              <a:rPr lang="ru-RU" dirty="0" err="1">
                <a:latin typeface="Palatino Linotype" panose="02040502050505030304" pitchFamily="18" charset="0"/>
              </a:rPr>
              <a:t>неметрическим</a:t>
            </a:r>
            <a:r>
              <a:rPr lang="ru-RU" dirty="0">
                <a:latin typeface="Palatino Linotype" panose="02040502050505030304" pitchFamily="18" charset="0"/>
              </a:rPr>
              <a:t>) шкалам, имеющим реперные точки, в качестве «меры» нередко выступают вещества или материалы с приписанными им условными значениями величин. Так, для шкалы твердости </a:t>
            </a:r>
            <a:r>
              <a:rPr lang="ru-RU" dirty="0" err="1">
                <a:latin typeface="Palatino Linotype" panose="02040502050505030304" pitchFamily="18" charset="0"/>
              </a:rPr>
              <a:t>Мооса</a:t>
            </a:r>
            <a:r>
              <a:rPr lang="ru-RU" dirty="0">
                <a:latin typeface="Palatino Linotype" panose="02040502050505030304" pitchFamily="18" charset="0"/>
              </a:rPr>
              <a:t> мерами являются минералы различной твердости. Приписанные им значения твердости образуют ряд реперных точек условной шкалы.</a:t>
            </a:r>
          </a:p>
          <a:p>
            <a:pPr algn="just"/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655" y="437486"/>
            <a:ext cx="6579870" cy="746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Palatino Linotype" panose="02040502050505030304" pitchFamily="18" charset="0"/>
              </a:rPr>
              <a:t>Мера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Твердость абразивных материалов - Статья - БиП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1" y="2039267"/>
            <a:ext cx="3624613" cy="36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</TotalTime>
  <Words>569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Дисциплина «основы средств измерений»</vt:lpstr>
      <vt:lpstr>Средство измерений</vt:lpstr>
      <vt:lpstr>Средство измерений</vt:lpstr>
      <vt:lpstr>Виды средств измерений</vt:lpstr>
      <vt:lpstr>Мера</vt:lpstr>
      <vt:lpstr>Мера</vt:lpstr>
      <vt:lpstr>Мера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Usario</cp:lastModifiedBy>
  <cp:revision>12</cp:revision>
  <dcterms:created xsi:type="dcterms:W3CDTF">2023-10-17T14:13:00Z</dcterms:created>
  <dcterms:modified xsi:type="dcterms:W3CDTF">2023-10-28T20:51:43Z</dcterms:modified>
</cp:coreProperties>
</file>