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57" r:id="rId10"/>
    <p:sldId id="258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-1704" y="-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282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68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75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489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414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92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306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904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719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9E6523B-9C53-49FA-9406-AE4AF3779993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383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072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9E6523B-9C53-49FA-9406-AE4AF3779993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807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upload.wikimedia.org/wikipedia/ru/b/b8/%D0%9C%D0%B0%D0%BD%D0%BE%D0%BC%D0%B5%D1%82%D1%80%D1%8B_%D1%80%D0%B0%D0%B7%D0%BB%D0%B8%D1%87%D0%BD%D1%8B%D1%85_%D0%B4%D0%B8%D0%B0%D0%BC%D0%B5%D1%82%D1%80%D0%BE%D0%B2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7251" y="1727067"/>
            <a:ext cx="9144000" cy="1300163"/>
          </a:xfrm>
        </p:spPr>
        <p:txBody>
          <a:bodyPr>
            <a:noAutofit/>
          </a:bodyPr>
          <a:lstStyle/>
          <a:p>
            <a:pPr algn="ctr"/>
            <a:r>
              <a:rPr lang="ru-RU" sz="2800" cap="all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Дисциплина </a:t>
            </a:r>
            <a:r>
              <a:rPr lang="ru-RU" sz="2800" cap="all" dirty="0">
                <a:solidFill>
                  <a:srgbClr val="002060"/>
                </a:solidFill>
                <a:latin typeface="Palatino Linotype" panose="02040502050505030304" pitchFamily="18" charset="0"/>
              </a:rPr>
              <a:t>«основы средств измерений»</a:t>
            </a:r>
            <a:endParaRPr lang="ru-RU" sz="28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5776" y="5019350"/>
            <a:ext cx="6424699" cy="495625"/>
          </a:xfrm>
        </p:spPr>
        <p:txBody>
          <a:bodyPr>
            <a:normAutofit/>
          </a:bodyPr>
          <a:lstStyle/>
          <a:p>
            <a:r>
              <a:rPr lang="ru-RU" i="1" cap="none" dirty="0" err="1" smtClean="0">
                <a:solidFill>
                  <a:srgbClr val="002060"/>
                </a:solidFill>
                <a:latin typeface="Palatino Linotype" panose="02040502050505030304" pitchFamily="18" charset="0"/>
              </a:rPr>
              <a:t>Ассоц</a:t>
            </a:r>
            <a:r>
              <a:rPr lang="ru-RU" i="1" cap="none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. проф., к.т.н., </a:t>
            </a:r>
            <a:r>
              <a:rPr lang="en-US" i="1" cap="none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PhD</a:t>
            </a:r>
            <a:r>
              <a:rPr lang="ru-RU" i="1" cap="none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r>
              <a:rPr lang="kk-KZ" i="1" cap="none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Ережеп Д.Е.</a:t>
            </a:r>
            <a:r>
              <a:rPr lang="ru-RU" i="1" cap="none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endParaRPr lang="ru-RU" cap="none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4753" t="57868" r="61514" b="32725"/>
          <a:stretch/>
        </p:blipFill>
        <p:spPr bwMode="auto">
          <a:xfrm>
            <a:off x="3969251" y="157786"/>
            <a:ext cx="4320000" cy="9630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557251" y="3544702"/>
            <a:ext cx="9144000" cy="81700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cap="all" dirty="0">
                <a:solidFill>
                  <a:srgbClr val="002060"/>
                </a:solidFill>
                <a:latin typeface="Palatino Linotype" panose="02040502050505030304" pitchFamily="18" charset="0"/>
              </a:rPr>
              <a:t>Лекция </a:t>
            </a:r>
            <a:r>
              <a:rPr lang="ru-RU" sz="2400" cap="all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2</a:t>
            </a:r>
            <a:r>
              <a:rPr lang="ru-RU" sz="2400" cap="all" dirty="0">
                <a:solidFill>
                  <a:srgbClr val="002060"/>
                </a:solidFill>
                <a:latin typeface="Palatino Linotype" panose="02040502050505030304" pitchFamily="18" charset="0"/>
              </a:rPr>
              <a:t>. Измерительный </a:t>
            </a:r>
            <a:r>
              <a:rPr lang="ru-RU" sz="2400" cap="all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прибор</a:t>
            </a:r>
            <a:r>
              <a:rPr lang="ru-RU" sz="2400" cap="all" dirty="0">
                <a:solidFill>
                  <a:srgbClr val="002060"/>
                </a:solidFill>
                <a:latin typeface="Palatino Linotype" panose="02040502050505030304" pitchFamily="18" charset="0"/>
              </a:rPr>
              <a:t>. Приборы </a:t>
            </a:r>
            <a:r>
              <a:rPr lang="ru-RU" sz="2400" cap="all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сравнения</a:t>
            </a:r>
            <a:r>
              <a:rPr lang="ru-RU" sz="2400" cap="all">
                <a:solidFill>
                  <a:srgbClr val="002060"/>
                </a:solidFill>
                <a:latin typeface="Palatino Linotype" panose="02040502050505030304" pitchFamily="18" charset="0"/>
              </a:rPr>
              <a:t>. </a:t>
            </a:r>
            <a:endParaRPr lang="ru-RU" sz="2400" cap="all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81251" y="1120828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sz="1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Институт Энергетики и </a:t>
            </a:r>
            <a:r>
              <a:rPr lang="kk-KZ" sz="14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Машиностроения</a:t>
            </a:r>
            <a:endParaRPr lang="ru-RU" sz="14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kk-KZ" sz="1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Кафедра Стандартизации</a:t>
            </a:r>
            <a:r>
              <a:rPr lang="ru-RU" sz="1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,</a:t>
            </a:r>
            <a:r>
              <a:rPr lang="kk-KZ" sz="1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 С</a:t>
            </a:r>
            <a:r>
              <a:rPr lang="kk-KZ" sz="14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ертификации </a:t>
            </a:r>
            <a:r>
              <a:rPr lang="kk-KZ" sz="1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и </a:t>
            </a:r>
            <a:r>
              <a:rPr lang="kk-KZ" sz="14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Метрологии</a:t>
            </a:r>
            <a:endParaRPr lang="ru-RU" sz="14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131177" y="5905829"/>
            <a:ext cx="4803274" cy="4956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i="1" cap="none" dirty="0" err="1" smtClean="0">
                <a:solidFill>
                  <a:srgbClr val="002060"/>
                </a:solidFill>
                <a:latin typeface="Palatino Linotype" panose="02040502050505030304" pitchFamily="18" charset="0"/>
              </a:rPr>
              <a:t>d.yerezhep@satbayev.university</a:t>
            </a:r>
            <a:endParaRPr lang="ru-RU" cap="none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18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3500" y="2093495"/>
            <a:ext cx="6073692" cy="339892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dirty="0">
                <a:latin typeface="Palatino Linotype" panose="02040502050505030304" pitchFamily="18" charset="0"/>
              </a:rPr>
              <a:t>Измерительные системы </a:t>
            </a:r>
            <a:r>
              <a:rPr lang="ru-RU" dirty="0">
                <a:latin typeface="Palatino Linotype" panose="02040502050505030304" pitchFamily="18" charset="0"/>
              </a:rPr>
              <a:t>- совокупность средств измерений и вспомогательных устройств, территориально разобщённые и соединённые каналами связи. Информация может быть представлена в форме, удобной как для  непосредственного восприятия, так и для автоматической обработки, передачи, хранения и использования в автоматизированных системах управления.</a:t>
            </a:r>
          </a:p>
          <a:p>
            <a:pPr algn="just"/>
            <a:r>
              <a:rPr lang="ru-RU" dirty="0" smtClean="0">
                <a:latin typeface="Palatino Linotype" panose="02040502050505030304" pitchFamily="18" charset="0"/>
              </a:rPr>
              <a:t>Частными </a:t>
            </a:r>
            <a:r>
              <a:rPr lang="ru-RU" dirty="0">
                <a:latin typeface="Palatino Linotype" panose="02040502050505030304" pitchFamily="18" charset="0"/>
              </a:rPr>
              <a:t>случаями измерительных</a:t>
            </a:r>
            <a:br>
              <a:rPr lang="ru-RU" dirty="0">
                <a:latin typeface="Palatino Linotype" panose="02040502050505030304" pitchFamily="18" charset="0"/>
              </a:rPr>
            </a:br>
            <a:r>
              <a:rPr lang="ru-RU" dirty="0">
                <a:latin typeface="Palatino Linotype" panose="02040502050505030304" pitchFamily="18" charset="0"/>
              </a:rPr>
              <a:t>систем являются </a:t>
            </a:r>
            <a:r>
              <a:rPr lang="ru-RU" dirty="0" smtClean="0">
                <a:latin typeface="Palatino Linotype" panose="02040502050505030304" pitchFamily="18" charset="0"/>
              </a:rPr>
              <a:t>измерительно-вычислительные </a:t>
            </a:r>
            <a:r>
              <a:rPr lang="ru-RU" dirty="0">
                <a:latin typeface="Palatino Linotype" panose="02040502050505030304" pitchFamily="18" charset="0"/>
              </a:rPr>
              <a:t>комплексы </a:t>
            </a:r>
          </a:p>
          <a:p>
            <a:pPr algn="just"/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468100" y="6324600"/>
            <a:ext cx="58102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10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110614" y="502920"/>
            <a:ext cx="8863966" cy="11080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latin typeface="Palatino Linotype" panose="02040502050505030304" pitchFamily="18" charset="0"/>
              </a:rPr>
              <a:t>Измерительные системы и</a:t>
            </a:r>
            <a:br>
              <a:rPr lang="ru-RU" sz="3600" dirty="0">
                <a:latin typeface="Palatino Linotype" panose="02040502050505030304" pitchFamily="18" charset="0"/>
              </a:rPr>
            </a:br>
            <a:r>
              <a:rPr lang="ru-RU" sz="3600" dirty="0">
                <a:latin typeface="Palatino Linotype" panose="02040502050505030304" pitchFamily="18" charset="0"/>
              </a:rPr>
              <a:t>измерительно-вычислительные комплексы</a:t>
            </a:r>
          </a:p>
        </p:txBody>
      </p:sp>
      <p:pic>
        <p:nvPicPr>
          <p:cNvPr id="7" name="Picture 10" descr="%D0%BC%D0%B8%D0%BA%D1%80%D0%BE%D1%82%D1%8D%D0%BA07_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" y="2186940"/>
            <a:ext cx="3352800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821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9142" y="2367468"/>
            <a:ext cx="6897189" cy="1450757"/>
          </a:xfrm>
        </p:spPr>
        <p:txBody>
          <a:bodyPr/>
          <a:lstStyle/>
          <a:p>
            <a:r>
              <a:rPr lang="ru-RU" dirty="0" smtClean="0"/>
              <a:t>СПАСИБО ЗА ВНИМАНИЕ! </a:t>
            </a:r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119499" y="5109758"/>
            <a:ext cx="6424699" cy="49562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i="1" dirty="0" err="1" smtClean="0">
                <a:solidFill>
                  <a:srgbClr val="002060"/>
                </a:solidFill>
                <a:latin typeface="Palatino Linotype" panose="02040502050505030304" pitchFamily="18" charset="0"/>
              </a:rPr>
              <a:t>Ассоц</a:t>
            </a:r>
            <a:r>
              <a:rPr lang="ru-RU" i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. проф., к.т.н., </a:t>
            </a:r>
            <a:r>
              <a:rPr lang="en-US" i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PhD</a:t>
            </a:r>
            <a:r>
              <a:rPr lang="ru-RU" i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r>
              <a:rPr lang="kk-KZ" i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Ережеп Д.Е.</a:t>
            </a:r>
            <a:r>
              <a:rPr lang="ru-RU" i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endParaRPr lang="ru-RU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986099" y="5605383"/>
            <a:ext cx="4803274" cy="4956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i="1" cap="none" dirty="0" err="1" smtClean="0">
                <a:solidFill>
                  <a:srgbClr val="002060"/>
                </a:solidFill>
                <a:latin typeface="Palatino Linotype" panose="02040502050505030304" pitchFamily="18" charset="0"/>
              </a:rPr>
              <a:t>d.yerezhep@satbayev.university</a:t>
            </a:r>
            <a:endParaRPr lang="ru-RU" cap="none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283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36196" y="2575640"/>
            <a:ext cx="5260695" cy="2795014"/>
          </a:xfrm>
        </p:spPr>
        <p:txBody>
          <a:bodyPr>
            <a:noAutofit/>
          </a:bodyPr>
          <a:lstStyle/>
          <a:p>
            <a:pPr algn="just"/>
            <a:r>
              <a:rPr lang="ru-RU" sz="1800" dirty="0">
                <a:latin typeface="Palatino Linotype" panose="02040502050505030304" pitchFamily="18" charset="0"/>
              </a:rPr>
              <a:t>Измерительные приборы - средства измерений, предназначенные для получения значений измеряемой  величины в установленном диапазоне. Измерительный прибор предназначен для получения измерительной информации от измеряемой величины, ее преобразования и выдачи в форме, поддающейся непосредственному восприятию оператором. </a:t>
            </a:r>
          </a:p>
          <a:p>
            <a:endParaRPr lang="ru-RU" sz="1800" dirty="0">
              <a:latin typeface="Palatino Linotype" panose="0204050205050503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solidFill>
                  <a:schemeClr val="tx1"/>
                </a:solidFill>
                <a:latin typeface="Palatino Linotype" panose="02040502050505030304" pitchFamily="18" charset="0"/>
              </a:rPr>
              <a:t>2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49655" y="437486"/>
            <a:ext cx="6579870" cy="746760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Palatino Linotype" panose="02040502050505030304" pitchFamily="18" charset="0"/>
              </a:rPr>
              <a:t>Измерительный прибор</a:t>
            </a:r>
          </a:p>
        </p:txBody>
      </p:sp>
      <p:pic>
        <p:nvPicPr>
          <p:cNvPr id="2" name="Picture 2" descr="Виды измерительных инструментов — РИНКО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294" y="1736204"/>
            <a:ext cx="4166886" cy="416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61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Palatino Linotype" panose="02040502050505030304" pitchFamily="18" charset="0"/>
              </a:rPr>
              <a:t>3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6133" y="2054523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Измерительный прибор включает в себя один или несколько измерительных преобразователей и присоединенное к ним устройство отображения измерительной информации типа шкала-указатель, указатель-диаграммная бумага, числовое табло. В зависимости от системы представления информации различают показывающие или регистрирующие приборы, причем регистрирующие могут быть записывающими либо печатающими, а в зависимости от формы выходного сигнала различают приборы с аналоговым либо с дискретным выходом (“дискретные” приборы часто называют “цифровыми”). 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49655" y="437486"/>
            <a:ext cx="6579870" cy="7467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smtClean="0">
                <a:latin typeface="Palatino Linotype" panose="02040502050505030304" pitchFamily="18" charset="0"/>
              </a:rPr>
              <a:t>Измерительный прибор</a:t>
            </a:r>
            <a:endParaRPr lang="ru-RU" sz="3600" dirty="0">
              <a:latin typeface="Palatino Linotype" panose="02040502050505030304" pitchFamily="18" charset="0"/>
            </a:endParaRPr>
          </a:p>
        </p:txBody>
      </p:sp>
      <p:pic>
        <p:nvPicPr>
          <p:cNvPr id="3" name="Picture 2" descr="Классификация и виды измерительные прибор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514" y="2347280"/>
            <a:ext cx="4316673" cy="323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71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Palatino Linotype" panose="02040502050505030304" pitchFamily="18" charset="0"/>
              </a:rPr>
              <a:t>4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1023032" y="3000247"/>
            <a:ext cx="390778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Принято различать также измерительные приборы на: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ru-RU" alt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приборы прямого действия;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ru-RU" alt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приборы сравнения. 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49655" y="437486"/>
            <a:ext cx="6579870" cy="746760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Palatino Linotype" panose="02040502050505030304" pitchFamily="18" charset="0"/>
              </a:rPr>
              <a:t>Измерительный прибор</a:t>
            </a:r>
          </a:p>
        </p:txBody>
      </p:sp>
      <p:pic>
        <p:nvPicPr>
          <p:cNvPr id="3074" name="Picture 2" descr="Измерительные приборы: их виды и предназнач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383" y="2100982"/>
            <a:ext cx="6019172" cy="328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48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Palatino Linotype" panose="02040502050505030304" pitchFamily="18" charset="0"/>
              </a:rPr>
              <a:t>5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6516548" y="2693926"/>
            <a:ext cx="45604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i="1" dirty="0">
                <a:latin typeface="Times New Roman" pitchFamily="18" charset="0"/>
              </a:rPr>
              <a:t>Приборы прямого действия</a:t>
            </a:r>
            <a:r>
              <a:rPr lang="ru-RU" altLang="ru-RU" sz="2000" i="1" dirty="0">
                <a:latin typeface="Times New Roman" pitchFamily="18" charset="0"/>
              </a:rPr>
              <a:t>,</a:t>
            </a:r>
            <a:r>
              <a:rPr lang="ru-RU" altLang="ru-RU" sz="2000" dirty="0">
                <a:latin typeface="Times New Roman" pitchFamily="18" charset="0"/>
              </a:rPr>
              <a:t> при использовании которых измеряемая величина подвергается ряду последовательных преобразований в одном направлении, т. е. без возвращения к исходной величине.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000" dirty="0">
                <a:latin typeface="Times New Roman" pitchFamily="18" charset="0"/>
              </a:rPr>
              <a:t>	К ним относится большинство манометров, термометров, амперметров, вольтметров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49655" y="437486"/>
            <a:ext cx="6579870" cy="746760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Palatino Linotype" panose="02040502050505030304" pitchFamily="18" charset="0"/>
              </a:rPr>
              <a:t>Приборы прямого действия</a:t>
            </a:r>
          </a:p>
        </p:txBody>
      </p:sp>
      <p:pic>
        <p:nvPicPr>
          <p:cNvPr id="7" name="Picture 8" descr="Файл:Манометры различных диаметров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13" y="1883780"/>
            <a:ext cx="2647950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Утилизация измерительных приборов, Цена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073" y="3897513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8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6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49655" y="437486"/>
            <a:ext cx="6579870" cy="746760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Palatino Linotype" panose="02040502050505030304" pitchFamily="18" charset="0"/>
              </a:rPr>
              <a:t>Приборы сравнения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917873" y="1928685"/>
            <a:ext cx="6241069" cy="368503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b="1" i="1" dirty="0">
                <a:latin typeface="Times New Roman" pitchFamily="18" charset="0"/>
              </a:rPr>
              <a:t>Приборы сравнения</a:t>
            </a:r>
            <a:r>
              <a:rPr lang="ru-RU" altLang="ru-RU" i="1" dirty="0"/>
              <a:t>,</a:t>
            </a:r>
            <a:r>
              <a:rPr lang="ru-RU" altLang="ru-RU" dirty="0"/>
              <a:t> </a:t>
            </a:r>
            <a:r>
              <a:rPr lang="ru-RU" altLang="ru-RU" dirty="0">
                <a:latin typeface="Times New Roman" pitchFamily="18" charset="0"/>
              </a:rPr>
              <a:t>предназначенные для сравнения измеряемых величин с величинами, значения которых известны. Сравнение проводится путем встречного включения этих величин в единый контур и наблюдения их разностного эффекта</a:t>
            </a:r>
            <a:r>
              <a:rPr lang="ru-RU" altLang="ru-RU" dirty="0" smtClean="0">
                <a:latin typeface="Times New Roman" pitchFamily="18" charset="0"/>
              </a:rPr>
              <a:t>.</a:t>
            </a:r>
          </a:p>
          <a:p>
            <a:endParaRPr lang="ru-RU" altLang="ru-RU" dirty="0" smtClean="0">
              <a:latin typeface="Times New Roman" pitchFamily="18" charset="0"/>
            </a:endParaRPr>
          </a:p>
          <a:p>
            <a:r>
              <a:rPr lang="ru-RU" altLang="ru-RU" dirty="0" smtClean="0">
                <a:latin typeface="Times New Roman" pitchFamily="18" charset="0"/>
              </a:rPr>
              <a:t>По </a:t>
            </a:r>
            <a:r>
              <a:rPr lang="ru-RU" altLang="ru-RU" dirty="0">
                <a:latin typeface="Times New Roman" pitchFamily="18" charset="0"/>
              </a:rPr>
              <a:t>этому принципу работают такие приборы, как равноплечие и неравноплечие весы (сравнение на рычаге силовых эффектов действия масс).</a:t>
            </a:r>
            <a:endParaRPr lang="ru-RU" altLang="ru-RU" dirty="0"/>
          </a:p>
          <a:p>
            <a:endParaRPr lang="ru-RU" altLang="ru-RU" dirty="0">
              <a:latin typeface="Times New Roman" pitchFamily="18" charset="0"/>
            </a:endParaRPr>
          </a:p>
        </p:txBody>
      </p:sp>
      <p:sp>
        <p:nvSpPr>
          <p:cNvPr id="2" name="AutoShape 2" descr="172) Весы неравноплечие одночашечные шкальн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172) Весы неравноплечие одночашечные шкальны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6" name="Picture 6" descr="Весы учебные с разновесами (гирями) до 200г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770" y="1842139"/>
            <a:ext cx="4553707" cy="3771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04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Palatino Linotype" panose="02040502050505030304" pitchFamily="18" charset="0"/>
              </a:rPr>
              <a:t>7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097280" y="1998134"/>
            <a:ext cx="4962067" cy="368503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b="1" dirty="0">
                <a:latin typeface="Palatino Linotype" panose="02040502050505030304" pitchFamily="18" charset="0"/>
              </a:rPr>
              <a:t>Измерительные преобразователи </a:t>
            </a:r>
            <a:r>
              <a:rPr lang="ru-RU" dirty="0">
                <a:latin typeface="Palatino Linotype" panose="02040502050505030304" pitchFamily="18" charset="0"/>
              </a:rPr>
              <a:t>- это средства измерений, перерабатывающие измерительную информацию в форму, удобную для дальнейшего преобразования, передачи, хранения и обработки, но, как правило, не доступную для непосредственного восприятия наблюдателем (термопары, измерительные усилители и др.).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49655" y="437486"/>
            <a:ext cx="6579870" cy="746760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Palatino Linotype" panose="02040502050505030304" pitchFamily="18" charset="0"/>
              </a:rPr>
              <a:t>Измерительный преобразователь</a:t>
            </a:r>
          </a:p>
        </p:txBody>
      </p:sp>
      <p:pic>
        <p:nvPicPr>
          <p:cNvPr id="7" name="Picture 6" descr="Termopar_tipo_K_(diagrama_simple)-LMB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413" y="4632960"/>
            <a:ext cx="4495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измерительные усилител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860" y="2578381"/>
            <a:ext cx="4266768" cy="2778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447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64531" y="2339129"/>
            <a:ext cx="5574029" cy="30882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Palatino Linotype" panose="02040502050505030304" pitchFamily="18" charset="0"/>
              </a:rPr>
              <a:t>Для измерения какой-либо величины или одновременно нескольких величин иногда бывает недостаточно одного измерительного прибора. В этих случаях создают целые комплексы расположенных в одном месте и функционально объединенных друг с другом средств измерений (мер, преобразователей, измерительных приборов и вспомогательных средств), предназначенных для выработки сигнала измерительной информации в форме, удобной для непосредственного восприятия наблюдателем</a:t>
            </a:r>
            <a:r>
              <a:rPr lang="ru-RU" dirty="0" smtClean="0">
                <a:latin typeface="Palatino Linotype" panose="02040502050505030304" pitchFamily="18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Palatino Linotype" panose="0204050205050503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8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49655" y="437486"/>
            <a:ext cx="6579870" cy="7467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latin typeface="Palatino Linotype" panose="02040502050505030304" pitchFamily="18" charset="0"/>
              </a:rPr>
              <a:t>Измерительные установки</a:t>
            </a:r>
          </a:p>
        </p:txBody>
      </p:sp>
      <p:pic>
        <p:nvPicPr>
          <p:cNvPr id="6146" name="Picture 2" descr="MI&amp;T FTM - установка для испытаний на растяжение, сжатие, изгиб и  разрушение | ТЦ Виндэк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5" r="9731" b="6489"/>
          <a:stretch/>
        </p:blipFill>
        <p:spPr bwMode="auto">
          <a:xfrm>
            <a:off x="685800" y="1798320"/>
            <a:ext cx="4693920" cy="400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06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67563" y="2359964"/>
            <a:ext cx="5960003" cy="343885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Palatino Linotype" panose="02040502050505030304" pitchFamily="18" charset="0"/>
              </a:rPr>
              <a:t>К этой группе относятся средства измерений величин, влияющих на метрологические свойства другого средства измерений при его применении или поверке. Показания вспомогательных средств измерений используются для вычисления поправок к результатам измерений (например, термометров для измерения температуры окружающей среды при работе с </a:t>
            </a:r>
            <a:r>
              <a:rPr lang="ru-RU" dirty="0" err="1">
                <a:latin typeface="Palatino Linotype" panose="02040502050505030304" pitchFamily="18" charset="0"/>
              </a:rPr>
              <a:t>грузопоршневыми</a:t>
            </a:r>
            <a:r>
              <a:rPr lang="ru-RU" dirty="0">
                <a:latin typeface="Palatino Linotype" panose="02040502050505030304" pitchFamily="18" charset="0"/>
              </a:rPr>
              <a:t> манометрами) или для контроля за поддержанием значений влияющих величин в заданных пределах (например, психрометров</a:t>
            </a:r>
            <a:br>
              <a:rPr lang="ru-RU" dirty="0">
                <a:latin typeface="Palatino Linotype" panose="02040502050505030304" pitchFamily="18" charset="0"/>
              </a:rPr>
            </a:br>
            <a:r>
              <a:rPr lang="ru-RU" dirty="0">
                <a:latin typeface="Palatino Linotype" panose="02040502050505030304" pitchFamily="18" charset="0"/>
              </a:rPr>
              <a:t>для измерения влажности при точных интерференционных измерениях длин).</a:t>
            </a:r>
          </a:p>
          <a:p>
            <a:pPr algn="just"/>
            <a:endParaRPr lang="ru-RU" dirty="0">
              <a:latin typeface="Palatino Linotype" panose="0204050205050503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9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49654" y="437486"/>
            <a:ext cx="8742045" cy="7467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latin typeface="Palatino Linotype" panose="02040502050505030304" pitchFamily="18" charset="0"/>
              </a:rPr>
              <a:t>Вспомогательные средства измерений</a:t>
            </a:r>
          </a:p>
        </p:txBody>
      </p:sp>
      <p:pic>
        <p:nvPicPr>
          <p:cNvPr id="6" name="Picture 2" descr="Термометр. Виды и устройство. Работа и применение. Особенн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55" y="2309495"/>
            <a:ext cx="381000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36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108</TotalTime>
  <Words>497</Words>
  <Application>Microsoft Office PowerPoint</Application>
  <PresentationFormat>Произвольный</PresentationFormat>
  <Paragraphs>42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Ретро</vt:lpstr>
      <vt:lpstr>Дисциплина «основы средств измерений»</vt:lpstr>
      <vt:lpstr>Измерительный прибор</vt:lpstr>
      <vt:lpstr>Презентация PowerPoint</vt:lpstr>
      <vt:lpstr>Измерительный прибор</vt:lpstr>
      <vt:lpstr>Приборы прямого действия</vt:lpstr>
      <vt:lpstr>Приборы сравнения</vt:lpstr>
      <vt:lpstr>Измерительный преобразователь</vt:lpstr>
      <vt:lpstr>Презентация PowerPoint</vt:lpstr>
      <vt:lpstr>Презентация PowerPoint</vt:lpstr>
      <vt:lpstr>Презентация PowerPoint</vt:lpstr>
      <vt:lpstr>СПАСИБО ЗА ВНИМАНИЕ! </vt:lpstr>
    </vt:vector>
  </TitlesOfParts>
  <Company>HP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аспекты развития метрологии</dc:title>
  <dc:creator>Darkhan Yerezhep</dc:creator>
  <cp:lastModifiedBy>Usario</cp:lastModifiedBy>
  <cp:revision>15</cp:revision>
  <dcterms:created xsi:type="dcterms:W3CDTF">2023-10-17T14:13:00Z</dcterms:created>
  <dcterms:modified xsi:type="dcterms:W3CDTF">2023-10-28T21:08:27Z</dcterms:modified>
</cp:coreProperties>
</file>