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70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«основы средств измерений»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544702"/>
            <a:ext cx="9144000" cy="81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3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.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Индикаторы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. Классификация средств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измерений.</a:t>
            </a:r>
            <a:endParaRPr lang="ru-RU" sz="2400" cap="all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780" y="2786915"/>
            <a:ext cx="3421380" cy="2813785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Palatino Linotype" panose="02040502050505030304" pitchFamily="18" charset="0"/>
              </a:rPr>
              <a:t>По точности средства измерений делятся на разряды (эталоны) и классы (рабочие средства измерений).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0614" y="502920"/>
            <a:ext cx="8863966" cy="1108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Классификация средств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8194" name="Picture 2" descr="Эталоны и их классификация. (Лекция 3)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3"/>
          <a:stretch/>
        </p:blipFill>
        <p:spPr bwMode="auto">
          <a:xfrm>
            <a:off x="4843902" y="2057400"/>
            <a:ext cx="6560718" cy="39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2140" y="1859360"/>
            <a:ext cx="5665711" cy="43357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latin typeface="Palatino Linotype" panose="02040502050505030304" pitchFamily="18" charset="0"/>
              </a:rPr>
              <a:t>Фактически индикаторы </a:t>
            </a:r>
            <a:r>
              <a:rPr lang="ru-RU" sz="1800" dirty="0">
                <a:latin typeface="Palatino Linotype" panose="02040502050505030304" pitchFamily="18" charset="0"/>
              </a:rPr>
              <a:t>– это особый вид технических средств, которые предназначены для установления наличия какой-либо  величины или определения ее порогового значения (индикатор фазового провода электропроводки, индикатор контакта измерительного наконечника прибора линейных измерений с поверхностью детали, лакмусовая бумага, "индикатор пожара в помещении", индикаторы охранной сигнализации). В некоторых случаях в качестве индикаторов могут использоваться измерительные приборы (омметр при проверке обрыва в электрической цепи, часы-будильник, предельный </a:t>
            </a:r>
            <a:r>
              <a:rPr lang="ru-RU" sz="1800" dirty="0" err="1">
                <a:latin typeface="Palatino Linotype" panose="02040502050505030304" pitchFamily="18" charset="0"/>
              </a:rPr>
              <a:t>электроконтактный</a:t>
            </a:r>
            <a:r>
              <a:rPr lang="ru-RU" sz="1800" dirty="0">
                <a:latin typeface="Palatino Linotype" panose="02040502050505030304" pitchFamily="18" charset="0"/>
              </a:rPr>
              <a:t> измерительный преобразователь с визуальной или звуковой сигнализацией, называемый иногда "реле геометрических размеров").</a:t>
            </a:r>
          </a:p>
          <a:p>
            <a:endParaRPr lang="ru-RU" sz="1800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Измерительный прибор</a:t>
            </a:r>
          </a:p>
        </p:txBody>
      </p:sp>
      <p:pic>
        <p:nvPicPr>
          <p:cNvPr id="1026" name="Picture 2" descr="Маркировка проводов в электромонтаже | Wiki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2324736"/>
            <a:ext cx="4346574" cy="28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4693" y="2229782"/>
            <a:ext cx="54399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В зависимости от степени участия оператора в процессе, различают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автоматические,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автоматизированные и неавтоматизированные средства измерений.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Вид средства измерений – совокупность средств измерений, предназначенных для измерений данной величины.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9655" y="437486"/>
            <a:ext cx="6579870" cy="746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Виды средств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Автоматизированные системы управле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r="10841"/>
          <a:stretch/>
        </p:blipFill>
        <p:spPr bwMode="auto">
          <a:xfrm>
            <a:off x="6739890" y="2267206"/>
            <a:ext cx="4853940" cy="250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282112" y="2470499"/>
            <a:ext cx="962210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Средства измерений принято различать по принципам действия, </a:t>
            </a:r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то есть по физическим принципам, используемым для преобразования измеряемой величины или сигнала измерительной информации. Например, измерительный микроскоп относится к оптико-механическим приборам, индуктивный или резистивный преобразователь– к электрическим средствам измерений и т.д. Сложные приборы с длинной измерительной цепью обычно характеризуют одним (или двумя) наиболее важными принципами преобразования (лазерный интерферометр, фотоэлектрический угломер).</a:t>
            </a:r>
          </a:p>
          <a:p>
            <a:pPr algn="just" eaLnBrk="1" hangingPunct="1"/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Классификация средств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5097780" y="2229106"/>
            <a:ext cx="607825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Классификация видов измерений по СТ РК 2.42 -2002 «ГСИ РК. Виды измерений. Классификация»: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Times New Roman" pitchFamily="18" charset="0"/>
              </a:rPr>
              <a:t>01 измерения геометрических величин;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Times New Roman" pitchFamily="18" charset="0"/>
              </a:rPr>
              <a:t>02 измерения массы;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Times New Roman" pitchFamily="18" charset="0"/>
              </a:rPr>
              <a:t>03 измерения силы и твердости;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Times New Roman" pitchFamily="18" charset="0"/>
              </a:rPr>
              <a:t>04 измерения давления;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Times New Roman" pitchFamily="18" charset="0"/>
              </a:rPr>
              <a:t>05 измерения вакуума;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Times New Roman" pitchFamily="18" charset="0"/>
              </a:rPr>
              <a:t>06 измерения параметров движения;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Times New Roman" pitchFamily="18" charset="0"/>
              </a:rPr>
              <a:t>07 измерения расхода и количества жидкостей и газов;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Виды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Поверка средств измерений категории: измерения геометрических величи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" y="198882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Виды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17873" y="1928685"/>
            <a:ext cx="6241069" cy="368503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i="1" dirty="0">
                <a:latin typeface="Times New Roman" pitchFamily="18" charset="0"/>
              </a:rPr>
              <a:t>08 измерения плотности и вязкости;</a:t>
            </a:r>
          </a:p>
          <a:p>
            <a:r>
              <a:rPr lang="ru-RU" altLang="ru-RU" b="1" i="1" dirty="0">
                <a:latin typeface="Times New Roman" pitchFamily="18" charset="0"/>
              </a:rPr>
              <a:t>09 физико-химические измерения;</a:t>
            </a:r>
          </a:p>
          <a:p>
            <a:r>
              <a:rPr lang="ru-RU" altLang="ru-RU" b="1" i="1" dirty="0">
                <a:latin typeface="Times New Roman" pitchFamily="18" charset="0"/>
              </a:rPr>
              <a:t>10 теплофизические и температурные измерения;</a:t>
            </a:r>
          </a:p>
          <a:p>
            <a:r>
              <a:rPr lang="ru-RU" altLang="ru-RU" b="1" i="1" dirty="0">
                <a:latin typeface="Times New Roman" pitchFamily="18" charset="0"/>
              </a:rPr>
              <a:t>11 оптико-физические измерения;</a:t>
            </a:r>
          </a:p>
          <a:p>
            <a:r>
              <a:rPr lang="ru-RU" altLang="ru-RU" b="1" i="1" dirty="0">
                <a:latin typeface="Times New Roman" pitchFamily="18" charset="0"/>
              </a:rPr>
              <a:t>12 акустические измерения;</a:t>
            </a:r>
          </a:p>
          <a:p>
            <a:r>
              <a:rPr lang="ru-RU" altLang="ru-RU" b="1" i="1" dirty="0">
                <a:latin typeface="Times New Roman" pitchFamily="18" charset="0"/>
              </a:rPr>
              <a:t>13 измерения электрических величин;</a:t>
            </a:r>
          </a:p>
          <a:p>
            <a:r>
              <a:rPr lang="ru-RU" altLang="ru-RU" b="1" i="1" dirty="0">
                <a:latin typeface="Times New Roman" pitchFamily="18" charset="0"/>
              </a:rPr>
              <a:t>14 измерения магнитных величин;</a:t>
            </a:r>
          </a:p>
          <a:p>
            <a:r>
              <a:rPr lang="ru-RU" altLang="ru-RU" b="1" i="1" dirty="0">
                <a:latin typeface="Times New Roman" pitchFamily="18" charset="0"/>
              </a:rPr>
              <a:t>15 измерения времени и частоты; </a:t>
            </a:r>
          </a:p>
          <a:p>
            <a:r>
              <a:rPr lang="ru-RU" altLang="ru-RU" b="1" i="1" dirty="0">
                <a:latin typeface="Times New Roman" pitchFamily="18" charset="0"/>
              </a:rPr>
              <a:t>16 радиотехнические измерения;</a:t>
            </a:r>
          </a:p>
          <a:p>
            <a:r>
              <a:rPr lang="ru-RU" altLang="ru-RU" b="1" i="1" dirty="0">
                <a:latin typeface="Times New Roman" pitchFamily="18" charset="0"/>
              </a:rPr>
              <a:t>17 измерения ионизирующих излучений.</a:t>
            </a:r>
          </a:p>
          <a:p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2" name="AutoShape 2" descr="172) Весы неравноплечие одночашечные шка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2) Весы неравноплечие одночашечные шкальны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Поверка, испытания СИ медицинского назнач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60" y="1911353"/>
            <a:ext cx="4948930" cy="370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97280" y="2744894"/>
            <a:ext cx="4962067" cy="22462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По метрологическому назначению различают </a:t>
            </a:r>
            <a:r>
              <a:rPr lang="ru-RU" b="1" dirty="0">
                <a:latin typeface="Palatino Linotype" panose="02040502050505030304" pitchFamily="18" charset="0"/>
              </a:rPr>
              <a:t>эталонные и рабочие средства измерений</a:t>
            </a:r>
            <a:r>
              <a:rPr lang="ru-RU" dirty="0">
                <a:latin typeface="Palatino Linotype" panose="02040502050505030304" pitchFamily="18" charset="0"/>
              </a:rPr>
              <a:t>. Рабочее средство измерений – средство измерений, предназначенное для измерений, не связанных с передачей размера единицы другим средствам измерений. 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Классификация средств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5122" name="Picture 2" descr="Лаборатория метрологии измерений крутящего момента силы и переменного  давления (231) — УНИИМ — филиал ФГУП «ВНИИМ им. Д.И.Менделеев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46237"/>
            <a:ext cx="3600000" cy="41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0920" y="2262929"/>
            <a:ext cx="3886200" cy="3088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Palatino Linotype" panose="02040502050505030304" pitchFamily="18" charset="0"/>
              </a:rPr>
              <a:t>Эталонные средства </a:t>
            </a:r>
            <a:r>
              <a:rPr lang="ru-RU" dirty="0">
                <a:latin typeface="Palatino Linotype" panose="02040502050505030304" pitchFamily="18" charset="0"/>
              </a:rPr>
              <a:t>измерений называют также средствами поверки. Средства поверки – эталоны, поверочные установки и другие средства измерений, применяемые при поверке в соответствии с установленными правилами.</a:t>
            </a:r>
          </a:p>
          <a:p>
            <a:pPr marL="0" indent="0" algn="just">
              <a:buNone/>
            </a:pP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9655" y="437486"/>
            <a:ext cx="6579870" cy="7467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Классификация средств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2" name="Picture 2" descr="Мировой эталон килограмма заменили: Наука: Наука и техника: Lent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15" y="1946246"/>
            <a:ext cx="5310231" cy="354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5814" y="2702864"/>
            <a:ext cx="5960003" cy="3438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Эталонные средства измерений делятся на 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Palatino Linotype" panose="02040502050505030304" pitchFamily="18" charset="0"/>
              </a:rPr>
              <a:t>Государственные первичные эталоны;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Palatino Linotype" panose="02040502050505030304" pitchFamily="18" charset="0"/>
              </a:rPr>
              <a:t>Вторичные эталоны;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Palatino Linotype" panose="02040502050505030304" pitchFamily="18" charset="0"/>
              </a:rPr>
              <a:t>Рабочие эталоны.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9654" y="437486"/>
            <a:ext cx="8742045" cy="746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Классификация средств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7170" name="Picture 2" descr="Во ВНИИМ им. Д.И. Менделеева совершенствуется уникальный эта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6" y="2049780"/>
            <a:ext cx="5188686" cy="3406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</TotalTime>
  <Words>471</Words>
  <Application>Microsoft Office PowerPoint</Application>
  <PresentationFormat>Произвольный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Дисциплина «основы средств измерений»</vt:lpstr>
      <vt:lpstr>Измерительный прибор</vt:lpstr>
      <vt:lpstr>Презентация PowerPoint</vt:lpstr>
      <vt:lpstr>Классификация средств измерений</vt:lpstr>
      <vt:lpstr>Виды измерений</vt:lpstr>
      <vt:lpstr>Виды измерений</vt:lpstr>
      <vt:lpstr>Классификация средств измерений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Usario</cp:lastModifiedBy>
  <cp:revision>16</cp:revision>
  <dcterms:created xsi:type="dcterms:W3CDTF">2023-10-17T14:13:00Z</dcterms:created>
  <dcterms:modified xsi:type="dcterms:W3CDTF">2023-10-28T21:26:35Z</dcterms:modified>
</cp:coreProperties>
</file>