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7" r:id="rId10"/>
    <p:sldId id="258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664" y="-1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282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6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7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48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41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92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30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90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71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38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07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80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7251" y="1727067"/>
            <a:ext cx="9144000" cy="1300163"/>
          </a:xfrm>
        </p:spPr>
        <p:txBody>
          <a:bodyPr>
            <a:noAutofit/>
          </a:bodyPr>
          <a:lstStyle/>
          <a:p>
            <a:pPr algn="ctr"/>
            <a:r>
              <a:rPr lang="ru-RU" sz="2800" cap="all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Дисциплина </a:t>
            </a:r>
            <a:r>
              <a:rPr lang="ru-RU" sz="2800" cap="all" dirty="0">
                <a:solidFill>
                  <a:srgbClr val="002060"/>
                </a:solidFill>
                <a:latin typeface="Palatino Linotype" panose="02040502050505030304" pitchFamily="18" charset="0"/>
              </a:rPr>
              <a:t>«основы средств измерений»</a:t>
            </a:r>
            <a:endParaRPr lang="ru-RU" sz="28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5776" y="5019350"/>
            <a:ext cx="6424699" cy="495625"/>
          </a:xfrm>
        </p:spPr>
        <p:txBody>
          <a:bodyPr>
            <a:normAutofit/>
          </a:bodyPr>
          <a:lstStyle/>
          <a:p>
            <a:r>
              <a:rPr lang="ru-RU" i="1" cap="none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Ассоц</a:t>
            </a:r>
            <a:r>
              <a:rPr lang="ru-RU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. проф., к.т.н., </a:t>
            </a:r>
            <a:r>
              <a:rPr lang="en-US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PhD</a:t>
            </a:r>
            <a:r>
              <a:rPr lang="ru-RU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kk-KZ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Ережеп Д.Е.</a:t>
            </a:r>
            <a:r>
              <a:rPr lang="ru-RU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endParaRPr lang="ru-RU" cap="none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753" t="57868" r="61514" b="32725"/>
          <a:stretch/>
        </p:blipFill>
        <p:spPr bwMode="auto">
          <a:xfrm>
            <a:off x="3969251" y="157786"/>
            <a:ext cx="4320000" cy="9630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557251" y="3544702"/>
            <a:ext cx="9144000" cy="8170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cap="all" dirty="0">
                <a:solidFill>
                  <a:srgbClr val="002060"/>
                </a:solidFill>
                <a:latin typeface="Palatino Linotype" panose="02040502050505030304" pitchFamily="18" charset="0"/>
              </a:rPr>
              <a:t>Лекция </a:t>
            </a:r>
            <a:r>
              <a:rPr lang="ru-RU" sz="2400" cap="all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4. </a:t>
            </a:r>
            <a:r>
              <a:rPr lang="ru-RU" sz="2400" cap="all" dirty="0">
                <a:solidFill>
                  <a:srgbClr val="002060"/>
                </a:solidFill>
                <a:latin typeface="Palatino Linotype" panose="02040502050505030304" pitchFamily="18" charset="0"/>
              </a:rPr>
              <a:t>Метрологические характеристики </a:t>
            </a:r>
            <a:br>
              <a:rPr lang="ru-RU" sz="2400" cap="all" dirty="0">
                <a:solidFill>
                  <a:srgbClr val="002060"/>
                </a:solidFill>
                <a:latin typeface="Palatino Linotype" panose="02040502050505030304" pitchFamily="18" charset="0"/>
              </a:rPr>
            </a:br>
            <a:r>
              <a:rPr lang="ru-RU" sz="2400" cap="all" dirty="0">
                <a:solidFill>
                  <a:srgbClr val="002060"/>
                </a:solidFill>
                <a:latin typeface="Palatino Linotype" panose="02040502050505030304" pitchFamily="18" charset="0"/>
              </a:rPr>
              <a:t>и их нормирование. </a:t>
            </a:r>
            <a:endParaRPr lang="ru-RU" sz="2400" cap="all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81251" y="112082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Институт Энергетики и </a:t>
            </a:r>
            <a:r>
              <a:rPr lang="kk-KZ" sz="1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Машиностроения</a:t>
            </a:r>
            <a:endParaRPr lang="ru-RU" sz="14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Кафедра Стандартизации</a:t>
            </a:r>
            <a:r>
              <a:rPr lang="ru-RU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,</a:t>
            </a:r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 С</a:t>
            </a:r>
            <a:r>
              <a:rPr lang="kk-KZ" sz="1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ертификации </a:t>
            </a:r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и </a:t>
            </a:r>
            <a:r>
              <a:rPr lang="kk-KZ" sz="1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Метрологии</a:t>
            </a:r>
            <a:endParaRPr lang="ru-RU" sz="14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131177" y="5905829"/>
            <a:ext cx="4803274" cy="495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cap="none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d.yerezhep@satbayev.university</a:t>
            </a:r>
            <a:endParaRPr lang="ru-RU" cap="none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18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4930" y="1977290"/>
            <a:ext cx="4341496" cy="281378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Palatino Linotype" panose="02040502050505030304" pitchFamily="18" charset="0"/>
              </a:rPr>
              <a:t>Однако в большей степени точность средства измерений характеризует относительная погрешность, т.е. выраженное в процентах отношение абсолютной погрешности к эталонному (действительному) значению измеряемой или воспроизводимой данным средством измерений величины</a:t>
            </a:r>
            <a:r>
              <a:rPr lang="ru-RU" dirty="0" smtClean="0">
                <a:latin typeface="Palatino Linotype" panose="02040502050505030304" pitchFamily="18" charset="0"/>
              </a:rPr>
              <a:t>: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468100" y="6324600"/>
            <a:ext cx="58102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10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10614" y="502920"/>
            <a:ext cx="8863966" cy="11080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atin typeface="Palatino Linotype" panose="02040502050505030304" pitchFamily="18" charset="0"/>
              </a:rPr>
              <a:t>Классификация средств измерений</a:t>
            </a:r>
          </a:p>
        </p:txBody>
      </p:sp>
      <p:pic>
        <p:nvPicPr>
          <p:cNvPr id="7" name="Рисунок 5" descr="http://www.nntu.ru/RUS/fakyl/VECH/metod/metrology/pics/Image91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4886325"/>
            <a:ext cx="152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Метрология фон - 28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240" y="1950720"/>
            <a:ext cx="5662372" cy="377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21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9142" y="2367468"/>
            <a:ext cx="6897189" cy="1450757"/>
          </a:xfrm>
        </p:spPr>
        <p:txBody>
          <a:bodyPr/>
          <a:lstStyle/>
          <a:p>
            <a:r>
              <a:rPr lang="ru-RU" dirty="0" smtClean="0"/>
              <a:t>СПАСИБО ЗА ВНИМАНИЕ! 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119499" y="5109758"/>
            <a:ext cx="6424699" cy="4956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Ассоц</a:t>
            </a:r>
            <a:r>
              <a:rPr lang="ru-RU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. проф., к.т.н., </a:t>
            </a:r>
            <a:r>
              <a:rPr lang="en-US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PhD</a:t>
            </a:r>
            <a:r>
              <a:rPr lang="ru-RU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kk-KZ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Ережеп Д.Е.</a:t>
            </a:r>
            <a:r>
              <a:rPr lang="ru-RU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986099" y="5605383"/>
            <a:ext cx="4803274" cy="495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cap="none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d.yerezhep@satbayev.university</a:t>
            </a:r>
            <a:endParaRPr lang="ru-RU" cap="none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283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86600" y="2179320"/>
            <a:ext cx="4118851" cy="3657600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>
                <a:latin typeface="Palatino Linotype" panose="02040502050505030304" pitchFamily="18" charset="0"/>
              </a:rPr>
              <a:t>Возможности использования средств измерений, а также их </a:t>
            </a:r>
            <a:r>
              <a:rPr lang="ru-RU" sz="1800" b="1" dirty="0" err="1">
                <a:latin typeface="Palatino Linotype" panose="02040502050505030304" pitchFamily="18" charset="0"/>
              </a:rPr>
              <a:t>точностные</a:t>
            </a:r>
            <a:r>
              <a:rPr lang="ru-RU" sz="1800" b="1" dirty="0">
                <a:latin typeface="Palatino Linotype" panose="02040502050505030304" pitchFamily="18" charset="0"/>
              </a:rPr>
              <a:t> свойства определяются их метрологическими характеристиками в том числе: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800" b="1" dirty="0">
                <a:latin typeface="Palatino Linotype" panose="02040502050505030304" pitchFamily="18" charset="0"/>
              </a:rPr>
              <a:t>Чувствительность;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800" b="1" dirty="0">
                <a:latin typeface="Palatino Linotype" panose="02040502050505030304" pitchFamily="18" charset="0"/>
              </a:rPr>
              <a:t>Порог чувствительности;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800" b="1" dirty="0">
                <a:latin typeface="Palatino Linotype" panose="02040502050505030304" pitchFamily="18" charset="0"/>
              </a:rPr>
              <a:t>Диапазон измерений;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800" b="1" dirty="0">
                <a:latin typeface="Palatino Linotype" panose="02040502050505030304" pitchFamily="18" charset="0"/>
              </a:rPr>
              <a:t>Длина шкалы;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chemeClr val="tx1"/>
                </a:solidFill>
                <a:latin typeface="Palatino Linotype" panose="02040502050505030304" pitchFamily="18" charset="0"/>
              </a:rPr>
              <a:t>2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80135" y="719426"/>
            <a:ext cx="6579870" cy="74676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Palatino Linotype" panose="02040502050505030304" pitchFamily="18" charset="0"/>
              </a:rPr>
              <a:t>Метрологические характеристики </a:t>
            </a:r>
            <a:br>
              <a:rPr lang="ru-RU" sz="3600" dirty="0">
                <a:latin typeface="Palatino Linotype" panose="02040502050505030304" pitchFamily="18" charset="0"/>
              </a:rPr>
            </a:br>
            <a:r>
              <a:rPr lang="ru-RU" sz="3600" dirty="0">
                <a:latin typeface="Palatino Linotype" panose="02040502050505030304" pitchFamily="18" charset="0"/>
              </a:rPr>
              <a:t>и их нормирование</a:t>
            </a:r>
            <a:endParaRPr lang="ru-RU" sz="3600" dirty="0">
              <a:latin typeface="Palatino Linotype" panose="02040502050505030304" pitchFamily="18" charset="0"/>
            </a:endParaRPr>
          </a:p>
        </p:txBody>
      </p:sp>
      <p:pic>
        <p:nvPicPr>
          <p:cNvPr id="2" name="Picture 2" descr="Микрометр цифровой МКЦ 25-50 кл.1 &quot;GRIFF&quot; в Санкт-Петербурге, цена 8 940,00  руб. : купить микрометры в СПб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4" b="15228"/>
          <a:stretch/>
        </p:blipFill>
        <p:spPr bwMode="auto">
          <a:xfrm>
            <a:off x="1412875" y="2270761"/>
            <a:ext cx="4507865" cy="318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61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3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8235" y="2847002"/>
            <a:ext cx="44215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Диапазон показаний;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Цена деления шкалы;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Характеристики погрешности (абсолютная, относительная, приведенная, основная, предел допускаемой погрешности);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Стабильность;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Вариация.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18234" y="559406"/>
            <a:ext cx="6920865" cy="10179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atin typeface="Palatino Linotype" panose="02040502050505030304" pitchFamily="18" charset="0"/>
              </a:rPr>
              <a:t>Метрологические характеристики </a:t>
            </a:r>
            <a:br>
              <a:rPr lang="ru-RU" sz="3600" dirty="0">
                <a:latin typeface="Palatino Linotype" panose="02040502050505030304" pitchFamily="18" charset="0"/>
              </a:rPr>
            </a:br>
            <a:r>
              <a:rPr lang="ru-RU" sz="3600" dirty="0">
                <a:latin typeface="Palatino Linotype" panose="02040502050505030304" pitchFamily="18" charset="0"/>
              </a:rPr>
              <a:t>и их нормирование</a:t>
            </a:r>
            <a:endParaRPr lang="ru-RU" sz="3600" dirty="0">
              <a:latin typeface="Palatino Linotype" panose="02040502050505030304" pitchFamily="18" charset="0"/>
            </a:endParaRPr>
          </a:p>
        </p:txBody>
      </p:sp>
      <p:sp>
        <p:nvSpPr>
          <p:cNvPr id="3" name="AutoShape 4" descr="Чему равна цена деления мензур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Чему равна цена деления мензурк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Чему равна цена деления мензурк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Чему равна цена деления мензурки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Цена Деления Прибора Картинки - Фото и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2271712"/>
            <a:ext cx="5205952" cy="2586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71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4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1282112" y="2613374"/>
            <a:ext cx="962210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Чувствительность СИ– свойство СИ, определяемое отношением изменения выходного сигнала этого средства к вызывающему его изменению измеряемой величины.</a:t>
            </a:r>
          </a:p>
          <a:p>
            <a:pPr algn="just" eaLnBrk="1" hangingPunct="1"/>
            <a:r>
              <a:rPr lang="ru-RU" altLang="ru-RU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Порог чувствительности СИ – характеристика СИ в виде наименьшего значения изменения  величины, начиная с которого может осуществляться ее измерение данным средством. </a:t>
            </a:r>
          </a:p>
          <a:p>
            <a:pPr algn="just" eaLnBrk="1" hangingPunct="1"/>
            <a:endParaRPr lang="ru-RU" alt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49655" y="437485"/>
            <a:ext cx="6579870" cy="1096039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Palatino Linotype" panose="02040502050505030304" pitchFamily="18" charset="0"/>
              </a:rPr>
              <a:t>Метрологические характеристики </a:t>
            </a:r>
            <a:br>
              <a:rPr lang="ru-RU" sz="3600" dirty="0">
                <a:latin typeface="Palatino Linotype" panose="02040502050505030304" pitchFamily="18" charset="0"/>
              </a:rPr>
            </a:br>
            <a:r>
              <a:rPr lang="ru-RU" sz="3600" dirty="0">
                <a:latin typeface="Palatino Linotype" panose="02040502050505030304" pitchFamily="18" charset="0"/>
              </a:rPr>
              <a:t>и их нормирование</a:t>
            </a:r>
            <a:endParaRPr lang="ru-RU" sz="3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48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5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4829175" y="1941868"/>
            <a:ext cx="699230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q"/>
            </a:pPr>
            <a:r>
              <a:rPr lang="ru-RU" altLang="ru-RU" sz="2000" dirty="0">
                <a:latin typeface="Times New Roman" pitchFamily="18" charset="0"/>
              </a:rPr>
              <a:t>Диапазон измерений СИ – область значений величины, в пределах которой нормированы допускаемые пределы погрешности средства измерений.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q"/>
            </a:pPr>
            <a:r>
              <a:rPr lang="ru-RU" altLang="ru-RU" sz="2000" dirty="0">
                <a:latin typeface="Times New Roman" pitchFamily="18" charset="0"/>
              </a:rPr>
              <a:t>Диапазон показаний СИ – область значений шкалы прибора, ограниченная начальным и конечным значениями шкалы.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q"/>
            </a:pPr>
            <a:r>
              <a:rPr lang="ru-RU" altLang="ru-RU" sz="2000" dirty="0">
                <a:latin typeface="Times New Roman" pitchFamily="18" charset="0"/>
              </a:rPr>
              <a:t>Длина шкалы- длина линии, проходящей через центры всех самых коротких отметок шкалы СИ и ограниченной начальной и конечной отметками. Линия может быть прямой или кривой, реально выполненной на приборе или воображаемой, и длина шкалы есть расстояние вдоль этой линии между нижним и верхним пределами шкалы.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49654" y="437486"/>
            <a:ext cx="7456171" cy="1238914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Palatino Linotype" panose="02040502050505030304" pitchFamily="18" charset="0"/>
              </a:rPr>
              <a:t>Метрологические характеристики </a:t>
            </a:r>
            <a:br>
              <a:rPr lang="ru-RU" sz="3600" dirty="0">
                <a:latin typeface="Palatino Linotype" panose="02040502050505030304" pitchFamily="18" charset="0"/>
              </a:rPr>
            </a:br>
            <a:r>
              <a:rPr lang="ru-RU" sz="3600" dirty="0">
                <a:latin typeface="Palatino Linotype" panose="02040502050505030304" pitchFamily="18" charset="0"/>
              </a:rPr>
              <a:t>и их нормирование</a:t>
            </a:r>
            <a:endParaRPr lang="ru-RU" sz="3600" dirty="0">
              <a:latin typeface="Palatino Linotype" panose="02040502050505030304" pitchFamily="18" charset="0"/>
            </a:endParaRPr>
          </a:p>
        </p:txBody>
      </p:sp>
      <p:pic>
        <p:nvPicPr>
          <p:cNvPr id="2" name="Picture 2" descr="Микрометр F 1101/30-0.1  (Точность1мкм) Самый точный!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9" r="11308"/>
          <a:stretch/>
        </p:blipFill>
        <p:spPr bwMode="auto">
          <a:xfrm>
            <a:off x="733424" y="2095756"/>
            <a:ext cx="3952875" cy="378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6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49654" y="437485"/>
            <a:ext cx="6798945" cy="981739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Palatino Linotype" panose="02040502050505030304" pitchFamily="18" charset="0"/>
              </a:rPr>
              <a:t>Метрологические характеристики </a:t>
            </a:r>
            <a:br>
              <a:rPr lang="ru-RU" sz="3600" dirty="0">
                <a:latin typeface="Palatino Linotype" panose="02040502050505030304" pitchFamily="18" charset="0"/>
              </a:rPr>
            </a:br>
            <a:r>
              <a:rPr lang="ru-RU" sz="3600" dirty="0">
                <a:latin typeface="Palatino Linotype" panose="02040502050505030304" pitchFamily="18" charset="0"/>
              </a:rPr>
              <a:t>и их нормирование</a:t>
            </a:r>
            <a:endParaRPr lang="ru-RU" sz="3600" dirty="0">
              <a:latin typeface="Palatino Linotype" panose="020405020505050303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632248" y="2615624"/>
            <a:ext cx="9254827" cy="36850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b="1" i="1" dirty="0">
                <a:latin typeface="Times New Roman" pitchFamily="18" charset="0"/>
              </a:rPr>
              <a:t>Цена деления шкалы - расстояние между осями (или центрами) двух соседних отметок шкалы, измеренное вдоль воображаемой линии, проходящей через середины самых коротких отметок шкалы.</a:t>
            </a:r>
          </a:p>
          <a:p>
            <a:r>
              <a:rPr lang="ru-RU" altLang="ru-RU" b="1" i="1" dirty="0">
                <a:latin typeface="Times New Roman" pitchFamily="18" charset="0"/>
              </a:rPr>
              <a:t>Стабильность СИ — качественная характеристика средства измерений, отражающая неизменность во времени его метрологических характеристик.</a:t>
            </a:r>
          </a:p>
          <a:p>
            <a:r>
              <a:rPr lang="ru-RU" altLang="ru-RU" b="1" i="1" dirty="0">
                <a:latin typeface="Times New Roman" pitchFamily="18" charset="0"/>
              </a:rPr>
              <a:t>Вариация показаний – разность показаний СИ в одной и той же точке диапазона измерений при плавном подходе к этой точке со стороны меньших и больших значений измеряемой величины. </a:t>
            </a:r>
          </a:p>
          <a:p>
            <a:endParaRPr lang="ru-RU" altLang="ru-RU" dirty="0">
              <a:latin typeface="Times New Roman" pitchFamily="18" charset="0"/>
            </a:endParaRPr>
          </a:p>
        </p:txBody>
      </p:sp>
      <p:sp>
        <p:nvSpPr>
          <p:cNvPr id="2" name="AutoShape 2" descr="172) Весы неравноплечие одночашечные шкаль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172) Весы неравноплечие одночашечные шкальны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04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7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82955" y="2200275"/>
            <a:ext cx="4627245" cy="41243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>
                <a:latin typeface="Palatino Linotype" panose="02040502050505030304" pitchFamily="18" charset="0"/>
              </a:rPr>
              <a:t>Метрологическая характеристика средства измерений (MX) – характеристика одного из свойств средства измерений, влияющая на результат измерений и на его погрешность.</a:t>
            </a:r>
          </a:p>
          <a:p>
            <a:pPr marL="0" indent="0" algn="just">
              <a:buNone/>
            </a:pPr>
            <a:r>
              <a:rPr lang="ru-RU" dirty="0">
                <a:latin typeface="Palatino Linotype" panose="02040502050505030304" pitchFamily="18" charset="0"/>
              </a:rPr>
              <a:t>Различают нормируемые метрологические характеристики, устанавливаемые нормативными документами на средства измерений, и действительные характеристики, определяемые экспериментально. 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49655" y="437485"/>
            <a:ext cx="6694170" cy="943639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Palatino Linotype" panose="02040502050505030304" pitchFamily="18" charset="0"/>
              </a:rPr>
              <a:t>Метрологические характеристики </a:t>
            </a:r>
            <a:br>
              <a:rPr lang="ru-RU" sz="3600" dirty="0">
                <a:latin typeface="Palatino Linotype" panose="02040502050505030304" pitchFamily="18" charset="0"/>
              </a:rPr>
            </a:br>
            <a:r>
              <a:rPr lang="ru-RU" sz="3600" dirty="0">
                <a:latin typeface="Palatino Linotype" panose="02040502050505030304" pitchFamily="18" charset="0"/>
              </a:rPr>
              <a:t>и их нормирование</a:t>
            </a:r>
            <a:endParaRPr lang="ru-RU" sz="3600" dirty="0">
              <a:latin typeface="Palatino Linotype" panose="02040502050505030304" pitchFamily="18" charset="0"/>
            </a:endParaRPr>
          </a:p>
        </p:txBody>
      </p:sp>
      <p:pic>
        <p:nvPicPr>
          <p:cNvPr id="4098" name="Picture 2" descr="Средства измерений. Метрологические характеристики. Метрологические  характеристики средств измерений - презентация онлай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" t="21773" r="7277" b="20339"/>
          <a:stretch/>
        </p:blipFill>
        <p:spPr bwMode="auto">
          <a:xfrm>
            <a:off x="6057899" y="2454380"/>
            <a:ext cx="5421631" cy="271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47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96100" y="2324100"/>
            <a:ext cx="4267200" cy="30882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Palatino Linotype" panose="02040502050505030304" pitchFamily="18" charset="0"/>
              </a:rPr>
              <a:t>Важной МХ шкальных СИ является цена деления, т.е. то изменение измеряемой величины, которому соответствует перемещение указателя на одно деление шкалы. У цифровых СИ шкалы в явном виде нет, и на них вместо цены деления указывается цена единицы младшего разряда числа в показании СИ.</a:t>
            </a:r>
          </a:p>
          <a:p>
            <a:pPr marL="0" indent="0" algn="just">
              <a:buNone/>
            </a:pPr>
            <a:endParaRPr lang="ru-RU" dirty="0">
              <a:latin typeface="Palatino Linotype" panose="0204050205050503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8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49655" y="437486"/>
            <a:ext cx="6903720" cy="125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atin typeface="Palatino Linotype" panose="02040502050505030304" pitchFamily="18" charset="0"/>
              </a:rPr>
              <a:t>Метрологические характеристики </a:t>
            </a:r>
            <a:br>
              <a:rPr lang="ru-RU" sz="3600" dirty="0">
                <a:latin typeface="Palatino Linotype" panose="02040502050505030304" pitchFamily="18" charset="0"/>
              </a:rPr>
            </a:br>
            <a:r>
              <a:rPr lang="ru-RU" sz="3600" dirty="0">
                <a:latin typeface="Palatino Linotype" panose="02040502050505030304" pitchFamily="18" charset="0"/>
              </a:rPr>
              <a:t>и их нормирование</a:t>
            </a:r>
            <a:endParaRPr lang="ru-RU" sz="3600" dirty="0">
              <a:latin typeface="Palatino Linotype" panose="02040502050505030304" pitchFamily="18" charset="0"/>
            </a:endParaRPr>
          </a:p>
        </p:txBody>
      </p:sp>
      <p:pic>
        <p:nvPicPr>
          <p:cNvPr id="5122" name="Picture 2" descr="Курс профессиональной переподготовки “Поверка и калибровка средств измерений  геометрических величин” Прикамский институт безопасност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5"/>
          <a:stretch/>
        </p:blipFill>
        <p:spPr bwMode="auto">
          <a:xfrm>
            <a:off x="1049655" y="2324100"/>
            <a:ext cx="4984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06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1076" y="1998013"/>
            <a:ext cx="6028582" cy="355506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Palatino Linotype" panose="02040502050505030304" pitchFamily="18" charset="0"/>
              </a:rPr>
              <a:t>Важнейшей метрологической характеристикой средств измерений является погрешность.</a:t>
            </a:r>
          </a:p>
          <a:p>
            <a:pPr marL="0" indent="0" algn="just">
              <a:buNone/>
            </a:pPr>
            <a:r>
              <a:rPr lang="ru-RU" dirty="0">
                <a:latin typeface="Palatino Linotype" panose="02040502050505030304" pitchFamily="18" charset="0"/>
              </a:rPr>
              <a:t>Под абсолютной погрешностью СИ  понимают разность между его показанием и эталонным (действительным) значением   измеряемой величины.      </a:t>
            </a:r>
          </a:p>
          <a:p>
            <a:pPr marL="0" indent="0" algn="just">
              <a:buNone/>
            </a:pPr>
            <a:r>
              <a:rPr lang="ru-RU" dirty="0">
                <a:latin typeface="Palatino Linotype" panose="02040502050505030304" pitchFamily="18" charset="0"/>
              </a:rPr>
              <a:t>Абсолютная погрешность измерительного преобразователя может быть выражена в единицах входной или выходной величины.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9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49654" y="437486"/>
            <a:ext cx="9065896" cy="12293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atin typeface="Palatino Linotype" panose="02040502050505030304" pitchFamily="18" charset="0"/>
              </a:rPr>
              <a:t>Метрологические характеристики </a:t>
            </a:r>
            <a:br>
              <a:rPr lang="ru-RU" sz="3600" dirty="0">
                <a:latin typeface="Palatino Linotype" panose="02040502050505030304" pitchFamily="18" charset="0"/>
              </a:rPr>
            </a:br>
            <a:r>
              <a:rPr lang="ru-RU" sz="3600" dirty="0">
                <a:latin typeface="Palatino Linotype" panose="02040502050505030304" pitchFamily="18" charset="0"/>
              </a:rPr>
              <a:t>и их нормирование</a:t>
            </a:r>
            <a:endParaRPr lang="ru-RU" sz="3600" dirty="0">
              <a:latin typeface="Palatino Linotype" panose="02040502050505030304" pitchFamily="18" charset="0"/>
            </a:endParaRPr>
          </a:p>
        </p:txBody>
      </p:sp>
      <p:pic>
        <p:nvPicPr>
          <p:cNvPr id="6146" name="Picture 2" descr="Метрология как наука об измерениях - Первый Метрологический Цент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2200275"/>
            <a:ext cx="4308475" cy="2872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36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141</TotalTime>
  <Words>353</Words>
  <Application>Microsoft Office PowerPoint</Application>
  <PresentationFormat>Произвольный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Ретро</vt:lpstr>
      <vt:lpstr>Дисциплина «основы средств измерений»</vt:lpstr>
      <vt:lpstr>Метрологические характеристики  и их нормирование</vt:lpstr>
      <vt:lpstr>Презентация PowerPoint</vt:lpstr>
      <vt:lpstr>Метрологические характеристики  и их нормирование</vt:lpstr>
      <vt:lpstr>Метрологические характеристики  и их нормирование</vt:lpstr>
      <vt:lpstr>Метрологические характеристики  и их нормирование</vt:lpstr>
      <vt:lpstr>Метрологические характеристики  и их нормирование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аспекты развития метрологии</dc:title>
  <dc:creator>Darkhan Yerezhep</dc:creator>
  <cp:lastModifiedBy>Usario</cp:lastModifiedBy>
  <cp:revision>19</cp:revision>
  <dcterms:created xsi:type="dcterms:W3CDTF">2023-10-17T14:13:00Z</dcterms:created>
  <dcterms:modified xsi:type="dcterms:W3CDTF">2023-10-28T21:43:18Z</dcterms:modified>
</cp:coreProperties>
</file>