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9" r:id="rId3"/>
    <p:sldId id="260" r:id="rId4"/>
    <p:sldId id="261" r:id="rId5"/>
    <p:sldId id="262" r:id="rId6"/>
    <p:sldId id="263" r:id="rId7"/>
    <p:sldId id="264" r:id="rId8"/>
    <p:sldId id="265" r:id="rId9"/>
    <p:sldId id="257" r:id="rId10"/>
    <p:sldId id="258" r:id="rId11"/>
    <p:sldId id="266" r:id="rId1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125" d="100"/>
          <a:sy n="125" d="100"/>
        </p:scale>
        <p:origin x="-1704" y="-80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" y="6334316"/>
            <a:ext cx="12192000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1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E6523B-9C53-49FA-9406-AE4AF3779993}" type="datetimeFigureOut">
              <a:rPr lang="ru-RU" smtClean="0"/>
              <a:t>29.10.2023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8A0A15-7A07-4743-A314-584D0619BFF1}" type="slidenum">
              <a:rPr lang="ru-RU" smtClean="0"/>
              <a:t>‹#›</a:t>
            </a:fld>
            <a:endParaRPr lang="ru-RU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762822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E6523B-9C53-49FA-9406-AE4AF3779993}" type="datetimeFigureOut">
              <a:rPr lang="ru-RU" smtClean="0"/>
              <a:t>29.10.2023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8A0A15-7A07-4743-A314-584D0619BFF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145688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2302"/>
            <a:ext cx="2628900" cy="575989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2302"/>
            <a:ext cx="7734300" cy="5759898"/>
          </a:xfrm>
        </p:spPr>
        <p:txBody>
          <a:bodyPr vert="eaVert" lIns="45720" tIns="0" rIns="45720" bIns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E6523B-9C53-49FA-9406-AE4AF3779993}" type="datetimeFigureOut">
              <a:rPr lang="ru-RU" smtClean="0"/>
              <a:t>29.10.2023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8A0A15-7A07-4743-A314-584D0619BFF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49754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E6523B-9C53-49FA-9406-AE4AF3779993}" type="datetimeFigureOut">
              <a:rPr lang="ru-RU" smtClean="0"/>
              <a:t>29.10.2023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8A0A15-7A07-4743-A314-584D0619BFF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054898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E6523B-9C53-49FA-9406-AE4AF3779993}" type="datetimeFigureOut">
              <a:rPr lang="ru-RU" smtClean="0"/>
              <a:t>29.10.2023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8A0A15-7A07-4743-A314-584D0619BFF1}" type="slidenum">
              <a:rPr lang="ru-RU" smtClean="0"/>
              <a:t>‹#›</a:t>
            </a:fld>
            <a:endParaRPr lang="ru-RU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644148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80" y="1845734"/>
            <a:ext cx="4937760" cy="4023359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E6523B-9C53-49FA-9406-AE4AF3779993}" type="datetimeFigureOut">
              <a:rPr lang="ru-RU" smtClean="0"/>
              <a:t>29.10.2023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8A0A15-7A07-4743-A314-584D0619BFF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379298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5"/>
            <a:ext cx="4937760" cy="328676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28676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E6523B-9C53-49FA-9406-AE4AF3779993}" type="datetimeFigureOut">
              <a:rPr lang="ru-RU" smtClean="0"/>
              <a:t>29.10.2023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8A0A15-7A07-4743-A314-584D0619BFF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793066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E6523B-9C53-49FA-9406-AE4AF3779993}" type="datetimeFigureOut">
              <a:rPr lang="ru-RU" smtClean="0"/>
              <a:t>29.10.2023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8A0A15-7A07-4743-A314-584D0619BFF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299046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E6523B-9C53-49FA-9406-AE4AF3779993}" type="datetimeFigureOut">
              <a:rPr lang="ru-RU" smtClean="0"/>
              <a:t>29.10.2023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8A0A15-7A07-4743-A314-584D0619BFF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317199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B9E6523B-9C53-49FA-9406-AE4AF3779993}" type="datetimeFigureOut">
              <a:rPr lang="ru-RU" smtClean="0"/>
              <a:t>29.10.2023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2A8A0A15-7A07-4743-A314-584D0619BFF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923832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645" cy="822960"/>
          </a:xfrm>
        </p:spPr>
        <p:txBody>
          <a:bodyPr tIns="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solidFill>
            <a:schemeClr val="bg2">
              <a:lumMod val="90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4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E6523B-9C53-49FA-9406-AE4AF3779993}" type="datetimeFigureOut">
              <a:rPr lang="ru-RU" smtClean="0"/>
              <a:t>29.10.2023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8A0A15-7A07-4743-A314-584D0619BFF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980727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B9E6523B-9C53-49FA-9406-AE4AF3779993}" type="datetimeFigureOut">
              <a:rPr lang="ru-RU" smtClean="0"/>
              <a:t>29.10.2023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2A8A0A15-7A07-4743-A314-584D0619BFF1}" type="slidenum">
              <a:rPr lang="ru-RU" smtClean="0"/>
              <a:t>‹#›</a:t>
            </a:fld>
            <a:endParaRPr lang="ru-RU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038073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57251" y="1727067"/>
            <a:ext cx="9144000" cy="1300163"/>
          </a:xfrm>
        </p:spPr>
        <p:txBody>
          <a:bodyPr>
            <a:noAutofit/>
          </a:bodyPr>
          <a:lstStyle/>
          <a:p>
            <a:pPr algn="ctr"/>
            <a:r>
              <a:rPr lang="ru-RU" sz="2800" cap="all" dirty="0" smtClean="0">
                <a:solidFill>
                  <a:srgbClr val="002060"/>
                </a:solidFill>
                <a:latin typeface="Palatino Linotype" panose="02040502050505030304" pitchFamily="18" charset="0"/>
              </a:rPr>
              <a:t>Дисциплина </a:t>
            </a:r>
            <a:r>
              <a:rPr lang="ru-RU" sz="2800" cap="all" dirty="0">
                <a:solidFill>
                  <a:srgbClr val="002060"/>
                </a:solidFill>
                <a:latin typeface="Palatino Linotype" panose="02040502050505030304" pitchFamily="18" charset="0"/>
              </a:rPr>
              <a:t>«основы средств измерений»</a:t>
            </a:r>
            <a:endParaRPr lang="ru-RU" sz="2800" dirty="0">
              <a:solidFill>
                <a:srgbClr val="002060"/>
              </a:solidFill>
              <a:latin typeface="Palatino Linotype" panose="0204050205050503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85776" y="5019350"/>
            <a:ext cx="6424699" cy="495625"/>
          </a:xfrm>
        </p:spPr>
        <p:txBody>
          <a:bodyPr>
            <a:normAutofit/>
          </a:bodyPr>
          <a:lstStyle/>
          <a:p>
            <a:r>
              <a:rPr lang="ru-RU" i="1" cap="none" dirty="0" err="1" smtClean="0">
                <a:solidFill>
                  <a:srgbClr val="002060"/>
                </a:solidFill>
                <a:latin typeface="Palatino Linotype" panose="02040502050505030304" pitchFamily="18" charset="0"/>
              </a:rPr>
              <a:t>Ассоц</a:t>
            </a:r>
            <a:r>
              <a:rPr lang="ru-RU" i="1" cap="none" dirty="0" smtClean="0">
                <a:solidFill>
                  <a:srgbClr val="002060"/>
                </a:solidFill>
                <a:latin typeface="Palatino Linotype" panose="02040502050505030304" pitchFamily="18" charset="0"/>
              </a:rPr>
              <a:t>. проф., к.т.н., </a:t>
            </a:r>
            <a:r>
              <a:rPr lang="en-US" i="1" cap="none" dirty="0" smtClean="0">
                <a:solidFill>
                  <a:srgbClr val="002060"/>
                </a:solidFill>
                <a:latin typeface="Palatino Linotype" panose="02040502050505030304" pitchFamily="18" charset="0"/>
              </a:rPr>
              <a:t>PhD</a:t>
            </a:r>
            <a:r>
              <a:rPr lang="ru-RU" i="1" cap="none" dirty="0" smtClean="0">
                <a:solidFill>
                  <a:srgbClr val="002060"/>
                </a:solidFill>
                <a:latin typeface="Palatino Linotype" panose="02040502050505030304" pitchFamily="18" charset="0"/>
              </a:rPr>
              <a:t> </a:t>
            </a:r>
            <a:r>
              <a:rPr lang="kk-KZ" i="1" cap="none" dirty="0" smtClean="0">
                <a:solidFill>
                  <a:srgbClr val="002060"/>
                </a:solidFill>
                <a:latin typeface="Palatino Linotype" panose="02040502050505030304" pitchFamily="18" charset="0"/>
              </a:rPr>
              <a:t>Ережеп Д.Е.</a:t>
            </a:r>
            <a:r>
              <a:rPr lang="ru-RU" i="1" cap="none" dirty="0" smtClean="0">
                <a:solidFill>
                  <a:srgbClr val="002060"/>
                </a:solidFill>
                <a:latin typeface="Palatino Linotype" panose="02040502050505030304" pitchFamily="18" charset="0"/>
              </a:rPr>
              <a:t> </a:t>
            </a:r>
            <a:endParaRPr lang="ru-RU" cap="none" dirty="0">
              <a:solidFill>
                <a:srgbClr val="002060"/>
              </a:solidFill>
              <a:latin typeface="Palatino Linotype" panose="0204050205050503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/>
          <a:srcRect l="14753" t="57868" r="61514" b="32725"/>
          <a:stretch/>
        </p:blipFill>
        <p:spPr bwMode="auto">
          <a:xfrm>
            <a:off x="3969251" y="157786"/>
            <a:ext cx="4320000" cy="96304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1557251" y="3544702"/>
            <a:ext cx="9144000" cy="817007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8000" kern="1200" spc="-5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2400" cap="all" dirty="0">
                <a:solidFill>
                  <a:srgbClr val="002060"/>
                </a:solidFill>
                <a:latin typeface="Palatino Linotype" panose="02040502050505030304" pitchFamily="18" charset="0"/>
              </a:rPr>
              <a:t>Лекция </a:t>
            </a:r>
            <a:r>
              <a:rPr lang="ru-RU" sz="2400" cap="all" dirty="0">
                <a:solidFill>
                  <a:srgbClr val="002060"/>
                </a:solidFill>
                <a:latin typeface="Palatino Linotype" panose="02040502050505030304" pitchFamily="18" charset="0"/>
              </a:rPr>
              <a:t>5</a:t>
            </a:r>
            <a:r>
              <a:rPr lang="ru-RU" sz="2400" cap="all" dirty="0" smtClean="0">
                <a:solidFill>
                  <a:srgbClr val="002060"/>
                </a:solidFill>
                <a:latin typeface="Palatino Linotype" panose="02040502050505030304" pitchFamily="18" charset="0"/>
              </a:rPr>
              <a:t>. </a:t>
            </a:r>
            <a:r>
              <a:rPr lang="ru-RU" sz="2400" cap="all" dirty="0">
                <a:solidFill>
                  <a:srgbClr val="002060"/>
                </a:solidFill>
                <a:latin typeface="Palatino Linotype" panose="02040502050505030304" pitchFamily="18" charset="0"/>
              </a:rPr>
              <a:t>Метрологические характеристики </a:t>
            </a:r>
            <a:br>
              <a:rPr lang="ru-RU" sz="2400" cap="all" dirty="0">
                <a:solidFill>
                  <a:srgbClr val="002060"/>
                </a:solidFill>
                <a:latin typeface="Palatino Linotype" panose="02040502050505030304" pitchFamily="18" charset="0"/>
              </a:rPr>
            </a:br>
            <a:r>
              <a:rPr lang="ru-RU" sz="2400" cap="all" dirty="0">
                <a:solidFill>
                  <a:srgbClr val="002060"/>
                </a:solidFill>
                <a:latin typeface="Palatino Linotype" panose="02040502050505030304" pitchFamily="18" charset="0"/>
              </a:rPr>
              <a:t>и их нормирование. </a:t>
            </a:r>
            <a:r>
              <a:rPr lang="ru-RU" sz="2400" cap="all" dirty="0" smtClean="0">
                <a:solidFill>
                  <a:srgbClr val="002060"/>
                </a:solidFill>
                <a:latin typeface="Palatino Linotype" panose="02040502050505030304" pitchFamily="18" charset="0"/>
              </a:rPr>
              <a:t>Продолжение.</a:t>
            </a:r>
            <a:endParaRPr lang="ru-RU" sz="2400" cap="all" dirty="0">
              <a:solidFill>
                <a:srgbClr val="002060"/>
              </a:solidFill>
              <a:latin typeface="Palatino Linotype" panose="0204050205050503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081251" y="1120828"/>
            <a:ext cx="6096000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kk-KZ" sz="1400" b="1" dirty="0">
                <a:solidFill>
                  <a:srgbClr val="002060"/>
                </a:solidFill>
                <a:latin typeface="Palatino Linotype" panose="02040502050505030304" pitchFamily="18" charset="0"/>
              </a:rPr>
              <a:t>Институт Энергетики и </a:t>
            </a:r>
            <a:r>
              <a:rPr lang="kk-KZ" sz="1400" b="1" dirty="0" smtClean="0">
                <a:solidFill>
                  <a:srgbClr val="002060"/>
                </a:solidFill>
                <a:latin typeface="Palatino Linotype" panose="02040502050505030304" pitchFamily="18" charset="0"/>
              </a:rPr>
              <a:t>Машиностроения</a:t>
            </a:r>
            <a:endParaRPr lang="ru-RU" sz="1400" dirty="0">
              <a:solidFill>
                <a:srgbClr val="002060"/>
              </a:solidFill>
              <a:latin typeface="Palatino Linotype" panose="02040502050505030304" pitchFamily="18" charset="0"/>
            </a:endParaRPr>
          </a:p>
          <a:p>
            <a:pPr algn="ctr"/>
            <a:r>
              <a:rPr lang="kk-KZ" sz="1400" b="1" dirty="0">
                <a:solidFill>
                  <a:srgbClr val="002060"/>
                </a:solidFill>
                <a:latin typeface="Palatino Linotype" panose="02040502050505030304" pitchFamily="18" charset="0"/>
              </a:rPr>
              <a:t>Кафедра Стандартизации</a:t>
            </a:r>
            <a:r>
              <a:rPr lang="ru-RU" sz="1400" b="1" dirty="0">
                <a:solidFill>
                  <a:srgbClr val="002060"/>
                </a:solidFill>
                <a:latin typeface="Palatino Linotype" panose="02040502050505030304" pitchFamily="18" charset="0"/>
              </a:rPr>
              <a:t>,</a:t>
            </a:r>
            <a:r>
              <a:rPr lang="kk-KZ" sz="1400" b="1" dirty="0">
                <a:solidFill>
                  <a:srgbClr val="002060"/>
                </a:solidFill>
                <a:latin typeface="Palatino Linotype" panose="02040502050505030304" pitchFamily="18" charset="0"/>
              </a:rPr>
              <a:t> С</a:t>
            </a:r>
            <a:r>
              <a:rPr lang="kk-KZ" sz="1400" b="1" dirty="0" smtClean="0">
                <a:solidFill>
                  <a:srgbClr val="002060"/>
                </a:solidFill>
                <a:latin typeface="Palatino Linotype" panose="02040502050505030304" pitchFamily="18" charset="0"/>
              </a:rPr>
              <a:t>ертификации </a:t>
            </a:r>
            <a:r>
              <a:rPr lang="kk-KZ" sz="1400" b="1" dirty="0">
                <a:solidFill>
                  <a:srgbClr val="002060"/>
                </a:solidFill>
                <a:latin typeface="Palatino Linotype" panose="02040502050505030304" pitchFamily="18" charset="0"/>
              </a:rPr>
              <a:t>и </a:t>
            </a:r>
            <a:r>
              <a:rPr lang="kk-KZ" sz="1400" b="1" dirty="0" smtClean="0">
                <a:solidFill>
                  <a:srgbClr val="002060"/>
                </a:solidFill>
                <a:latin typeface="Palatino Linotype" panose="02040502050505030304" pitchFamily="18" charset="0"/>
              </a:rPr>
              <a:t>Метрологии</a:t>
            </a:r>
            <a:endParaRPr lang="ru-RU" sz="1400" dirty="0">
              <a:solidFill>
                <a:srgbClr val="002060"/>
              </a:solidFill>
              <a:latin typeface="Palatino Linotype" panose="02040502050505030304" pitchFamily="18" charset="0"/>
            </a:endParaRPr>
          </a:p>
        </p:txBody>
      </p:sp>
      <p:sp>
        <p:nvSpPr>
          <p:cNvPr id="7" name="Подзаголовок 2"/>
          <p:cNvSpPr txBox="1">
            <a:spLocks/>
          </p:cNvSpPr>
          <p:nvPr/>
        </p:nvSpPr>
        <p:spPr>
          <a:xfrm>
            <a:off x="4131177" y="5905829"/>
            <a:ext cx="4803274" cy="495625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None/>
              <a:defRPr sz="2400" kern="1200" cap="all" spc="200" baseline="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i="1" cap="none" dirty="0" err="1" smtClean="0">
                <a:solidFill>
                  <a:srgbClr val="002060"/>
                </a:solidFill>
                <a:latin typeface="Palatino Linotype" panose="02040502050505030304" pitchFamily="18" charset="0"/>
              </a:rPr>
              <a:t>d.yerezhep@satbayev.university</a:t>
            </a:r>
            <a:endParaRPr lang="ru-RU" cap="none" dirty="0">
              <a:solidFill>
                <a:srgbClr val="002060"/>
              </a:solidFill>
              <a:latin typeface="Palatino Linotype" panose="020405020505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381897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11468100" y="6324600"/>
            <a:ext cx="581025" cy="5334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dirty="0" smtClean="0">
                <a:solidFill>
                  <a:schemeClr val="tx1"/>
                </a:solidFill>
                <a:latin typeface="Palatino Linotype" panose="02040502050505030304" pitchFamily="18" charset="0"/>
              </a:rPr>
              <a:t>10</a:t>
            </a:r>
            <a:endParaRPr lang="ru-RU" sz="2800" dirty="0">
              <a:solidFill>
                <a:schemeClr val="tx1"/>
              </a:solidFill>
              <a:latin typeface="Palatino Linotype" panose="02040502050505030304" pitchFamily="18" charset="0"/>
            </a:endParaRPr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1110614" y="502920"/>
            <a:ext cx="8863966" cy="110804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600" dirty="0">
                <a:latin typeface="Palatino Linotype" panose="02040502050505030304" pitchFamily="18" charset="0"/>
              </a:rPr>
              <a:t>Классификация средств измерений</a:t>
            </a:r>
          </a:p>
        </p:txBody>
      </p:sp>
      <p:sp>
        <p:nvSpPr>
          <p:cNvPr id="8" name="Объект 2"/>
          <p:cNvSpPr>
            <a:spLocks noGrp="1"/>
          </p:cNvSpPr>
          <p:nvPr>
            <p:ph idx="1"/>
          </p:nvPr>
        </p:nvSpPr>
        <p:spPr>
          <a:xfrm>
            <a:off x="874396" y="2043733"/>
            <a:ext cx="6028582" cy="3777947"/>
          </a:xfrm>
        </p:spPr>
        <p:txBody>
          <a:bodyPr>
            <a:normAutofit fontScale="92500" lnSpcReduction="10000"/>
          </a:bodyPr>
          <a:lstStyle/>
          <a:p>
            <a:pPr marL="0" indent="0" algn="just">
              <a:buNone/>
            </a:pPr>
            <a:r>
              <a:rPr lang="ru-RU" dirty="0">
                <a:latin typeface="Palatino Linotype" panose="02040502050505030304" pitchFamily="18" charset="0"/>
              </a:rPr>
              <a:t>Классы точности цифровых измерительных приборов со встроенными вычислительными устройствами для дополнительной обработки результатов измерений устанавливают без учета режима обработки.</a:t>
            </a:r>
          </a:p>
          <a:p>
            <a:pPr marL="0" indent="0" algn="just">
              <a:buNone/>
            </a:pPr>
            <a:r>
              <a:rPr lang="ru-RU" dirty="0">
                <a:latin typeface="Palatino Linotype" panose="02040502050505030304" pitchFamily="18" charset="0"/>
              </a:rPr>
              <a:t>Способы нормирования и формы выражения метрологических характеристик:</a:t>
            </a:r>
          </a:p>
          <a:p>
            <a:pPr marL="0" indent="0" algn="just">
              <a:buNone/>
            </a:pPr>
            <a:r>
              <a:rPr lang="ru-RU" dirty="0">
                <a:latin typeface="Palatino Linotype" panose="02040502050505030304" pitchFamily="18" charset="0"/>
              </a:rPr>
              <a:t>Пределы допускаемых основной и дополнительных погрешностей следует выражать в форме приведенных, относительных или абсолютных погрешностей в зависимости от характера изменения погрешностей в пределах диапазона измерений, а также от условий применения и назначения средств измерений конкретного вида. </a:t>
            </a:r>
          </a:p>
        </p:txBody>
      </p:sp>
      <p:pic>
        <p:nvPicPr>
          <p:cNvPr id="5122" name="Picture 2" descr="Метрология фон для презентации (147 фото) - фото - картинки и рисунки:  скачать бесплатно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99960" y="2449166"/>
            <a:ext cx="4168140" cy="2829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982132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939142" y="2367468"/>
            <a:ext cx="6897189" cy="1450757"/>
          </a:xfrm>
        </p:spPr>
        <p:txBody>
          <a:bodyPr/>
          <a:lstStyle/>
          <a:p>
            <a:r>
              <a:rPr lang="ru-RU" dirty="0" smtClean="0"/>
              <a:t>СПАСИБО ЗА ВНИМАНИЕ! </a:t>
            </a:r>
            <a:endParaRPr lang="ru-RU" dirty="0"/>
          </a:p>
        </p:txBody>
      </p:sp>
      <p:sp>
        <p:nvSpPr>
          <p:cNvPr id="5" name="Подзаголовок 2"/>
          <p:cNvSpPr txBox="1">
            <a:spLocks/>
          </p:cNvSpPr>
          <p:nvPr/>
        </p:nvSpPr>
        <p:spPr>
          <a:xfrm>
            <a:off x="4119499" y="5109758"/>
            <a:ext cx="6424699" cy="495625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i="1" dirty="0" err="1" smtClean="0">
                <a:solidFill>
                  <a:srgbClr val="002060"/>
                </a:solidFill>
                <a:latin typeface="Palatino Linotype" panose="02040502050505030304" pitchFamily="18" charset="0"/>
              </a:rPr>
              <a:t>Ассоц</a:t>
            </a:r>
            <a:r>
              <a:rPr lang="ru-RU" i="1" dirty="0" smtClean="0">
                <a:solidFill>
                  <a:srgbClr val="002060"/>
                </a:solidFill>
                <a:latin typeface="Palatino Linotype" panose="02040502050505030304" pitchFamily="18" charset="0"/>
              </a:rPr>
              <a:t>. проф., к.т.н., </a:t>
            </a:r>
            <a:r>
              <a:rPr lang="en-US" i="1" dirty="0" smtClean="0">
                <a:solidFill>
                  <a:srgbClr val="002060"/>
                </a:solidFill>
                <a:latin typeface="Palatino Linotype" panose="02040502050505030304" pitchFamily="18" charset="0"/>
              </a:rPr>
              <a:t>PhD</a:t>
            </a:r>
            <a:r>
              <a:rPr lang="ru-RU" i="1" dirty="0" smtClean="0">
                <a:solidFill>
                  <a:srgbClr val="002060"/>
                </a:solidFill>
                <a:latin typeface="Palatino Linotype" panose="02040502050505030304" pitchFamily="18" charset="0"/>
              </a:rPr>
              <a:t> </a:t>
            </a:r>
            <a:r>
              <a:rPr lang="kk-KZ" i="1" dirty="0" smtClean="0">
                <a:solidFill>
                  <a:srgbClr val="002060"/>
                </a:solidFill>
                <a:latin typeface="Palatino Linotype" panose="02040502050505030304" pitchFamily="18" charset="0"/>
              </a:rPr>
              <a:t>Ережеп Д.Е.</a:t>
            </a:r>
            <a:r>
              <a:rPr lang="ru-RU" i="1" dirty="0" smtClean="0">
                <a:solidFill>
                  <a:srgbClr val="002060"/>
                </a:solidFill>
                <a:latin typeface="Palatino Linotype" panose="02040502050505030304" pitchFamily="18" charset="0"/>
              </a:rPr>
              <a:t> </a:t>
            </a:r>
            <a:endParaRPr lang="ru-RU" dirty="0">
              <a:solidFill>
                <a:srgbClr val="002060"/>
              </a:solidFill>
              <a:latin typeface="Palatino Linotype" panose="02040502050505030304" pitchFamily="18" charset="0"/>
            </a:endParaRPr>
          </a:p>
        </p:txBody>
      </p:sp>
      <p:sp>
        <p:nvSpPr>
          <p:cNvPr id="6" name="Подзаголовок 2"/>
          <p:cNvSpPr txBox="1">
            <a:spLocks/>
          </p:cNvSpPr>
          <p:nvPr/>
        </p:nvSpPr>
        <p:spPr>
          <a:xfrm>
            <a:off x="3986099" y="5605383"/>
            <a:ext cx="4803274" cy="495625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None/>
              <a:defRPr sz="2400" kern="1200" cap="all" spc="200" baseline="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i="1" cap="none" dirty="0" err="1" smtClean="0">
                <a:solidFill>
                  <a:srgbClr val="002060"/>
                </a:solidFill>
                <a:latin typeface="Palatino Linotype" panose="02040502050505030304" pitchFamily="18" charset="0"/>
              </a:rPr>
              <a:t>d.yerezhep@satbayev.university</a:t>
            </a:r>
            <a:endParaRPr lang="ru-RU" cap="none" dirty="0">
              <a:solidFill>
                <a:srgbClr val="002060"/>
              </a:solidFill>
              <a:latin typeface="Palatino Linotype" panose="020405020505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4628349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95376" y="1950720"/>
            <a:ext cx="4619624" cy="3657600"/>
          </a:xfrm>
        </p:spPr>
        <p:txBody>
          <a:bodyPr>
            <a:noAutofit/>
          </a:bodyPr>
          <a:lstStyle/>
          <a:p>
            <a:pPr algn="just"/>
            <a:r>
              <a:rPr lang="ru-RU" sz="1800" dirty="0">
                <a:latin typeface="Palatino Linotype" panose="02040502050505030304" pitchFamily="18" charset="0"/>
              </a:rPr>
              <a:t>Если диапазон измерения СИ охватывает и нулевое значение измеряемой величины, то пользуются понятием приведенной погрешности, равной отношению абсолютной погрешности </a:t>
            </a:r>
            <a:r>
              <a:rPr lang="ru-RU" sz="1800" dirty="0" smtClean="0">
                <a:latin typeface="Palatino Linotype" panose="02040502050505030304" pitchFamily="18" charset="0"/>
              </a:rPr>
              <a:t>измерительного </a:t>
            </a:r>
            <a:r>
              <a:rPr lang="ru-RU" sz="1800" dirty="0">
                <a:latin typeface="Palatino Linotype" panose="02040502050505030304" pitchFamily="18" charset="0"/>
              </a:rPr>
              <a:t>прибора к некоторому </a:t>
            </a:r>
            <a:r>
              <a:rPr lang="ru-RU" sz="1800" dirty="0" smtClean="0">
                <a:latin typeface="Palatino Linotype" panose="02040502050505030304" pitchFamily="18" charset="0"/>
              </a:rPr>
              <a:t>нормирующему        </a:t>
            </a:r>
            <a:r>
              <a:rPr lang="ru-RU" sz="1800" dirty="0">
                <a:latin typeface="Palatino Linotype" panose="02040502050505030304" pitchFamily="18" charset="0"/>
              </a:rPr>
              <a:t>значению: </a:t>
            </a:r>
            <a:endParaRPr lang="ru-RU" sz="1800" dirty="0">
              <a:latin typeface="Palatino Linotype" panose="02040502050505030304" pitchFamily="18" charset="0"/>
            </a:endParaRPr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11593830" y="6324600"/>
            <a:ext cx="455295" cy="5334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smtClean="0">
                <a:solidFill>
                  <a:schemeClr val="tx1"/>
                </a:solidFill>
                <a:latin typeface="Palatino Linotype" panose="02040502050505030304" pitchFamily="18" charset="0"/>
              </a:rPr>
              <a:t>2</a:t>
            </a:r>
            <a:endParaRPr lang="ru-RU" sz="2800" dirty="0">
              <a:solidFill>
                <a:schemeClr val="tx1"/>
              </a:solidFill>
              <a:latin typeface="Palatino Linotype" panose="02040502050505030304" pitchFamily="18" charset="0"/>
            </a:endParaRPr>
          </a:p>
        </p:txBody>
      </p:sp>
      <p:sp>
        <p:nvSpPr>
          <p:cNvPr id="7" name="Заголовок 1"/>
          <p:cNvSpPr>
            <a:spLocks noGrp="1"/>
          </p:cNvSpPr>
          <p:nvPr>
            <p:ph type="title"/>
          </p:nvPr>
        </p:nvSpPr>
        <p:spPr>
          <a:xfrm>
            <a:off x="1080135" y="719426"/>
            <a:ext cx="6579870" cy="746760"/>
          </a:xfrm>
        </p:spPr>
        <p:txBody>
          <a:bodyPr>
            <a:normAutofit fontScale="90000"/>
          </a:bodyPr>
          <a:lstStyle/>
          <a:p>
            <a:r>
              <a:rPr lang="ru-RU" sz="3600" dirty="0">
                <a:latin typeface="Palatino Linotype" panose="02040502050505030304" pitchFamily="18" charset="0"/>
              </a:rPr>
              <a:t>Метрологические характеристики </a:t>
            </a:r>
            <a:br>
              <a:rPr lang="ru-RU" sz="3600" dirty="0">
                <a:latin typeface="Palatino Linotype" panose="02040502050505030304" pitchFamily="18" charset="0"/>
              </a:rPr>
            </a:br>
            <a:r>
              <a:rPr lang="ru-RU" sz="3600" dirty="0">
                <a:latin typeface="Palatino Linotype" panose="02040502050505030304" pitchFamily="18" charset="0"/>
              </a:rPr>
              <a:t>и их нормирование</a:t>
            </a:r>
          </a:p>
        </p:txBody>
      </p:sp>
      <p:pic>
        <p:nvPicPr>
          <p:cNvPr id="6" name="Рисунок 5" descr="http://www.nntu.ru/RUS/fakyl/VECH/metod/metrology/pics/Image920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5550" y="4324350"/>
            <a:ext cx="131445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6219825" y="4112715"/>
            <a:ext cx="478155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  <a:latin typeface="Palatino Linotype" panose="02040502050505030304" pitchFamily="18" charset="0"/>
              </a:rPr>
              <a:t>В качестве </a:t>
            </a:r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Palatino Linotype" panose="02040502050505030304" pitchFamily="18" charset="0"/>
              </a:rPr>
              <a:t>нормирующего значения </a:t>
            </a:r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  <a:latin typeface="Palatino Linotype" panose="02040502050505030304" pitchFamily="18" charset="0"/>
              </a:rPr>
              <a:t>принимается значение, характерное для данного вида СИ. </a:t>
            </a:r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  <a:latin typeface="Palatino Linotype" panose="02040502050505030304" pitchFamily="18" charset="0"/>
              </a:rPr>
              <a:t>Это может быть, например, диапазон измерений, верхний предел измерений, длина шкалы и т.д.</a:t>
            </a:r>
          </a:p>
        </p:txBody>
      </p:sp>
      <p:pic>
        <p:nvPicPr>
          <p:cNvPr id="1026" name="Picture 2" descr="Метрология фон - 28 фото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9686" y="2120245"/>
            <a:ext cx="4994095" cy="1623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386163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11593830" y="6324600"/>
            <a:ext cx="455295" cy="5334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dirty="0">
                <a:solidFill>
                  <a:schemeClr val="tx1"/>
                </a:solidFill>
                <a:latin typeface="Palatino Linotype" panose="02040502050505030304" pitchFamily="18" charset="0"/>
              </a:rPr>
              <a:t>3</a:t>
            </a:r>
            <a:endParaRPr lang="ru-RU" sz="2800" dirty="0">
              <a:solidFill>
                <a:schemeClr val="tx1"/>
              </a:solidFill>
              <a:latin typeface="Palatino Linotype" panose="0204050205050503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270760" y="2399327"/>
            <a:ext cx="7501890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q"/>
            </a:pPr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  <a:latin typeface="Palatino Linotype" panose="02040502050505030304" pitchFamily="18" charset="0"/>
              </a:rPr>
              <a:t>Метрологические характеристики  средств измерений по ГОСТ 8.009-84 «ГСИ. Нормируемые метрологические характеристики средств измерений» делят на следующие группы:</a:t>
            </a:r>
          </a:p>
          <a:p>
            <a:pPr marL="285750" indent="-285750" algn="just">
              <a:buFont typeface="Wingdings" panose="05000000000000000000" pitchFamily="2" charset="2"/>
              <a:buChar char="q"/>
            </a:pPr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  <a:latin typeface="Palatino Linotype" panose="02040502050505030304" pitchFamily="18" charset="0"/>
              </a:rPr>
              <a:t> характеристики, предназначенные для определения результатов измерений (без введения поправки). Такие МХ можно назвать номинальными;</a:t>
            </a:r>
          </a:p>
          <a:p>
            <a:pPr marL="285750" indent="-285750" algn="just">
              <a:buFont typeface="Wingdings" panose="05000000000000000000" pitchFamily="2" charset="2"/>
              <a:buChar char="q"/>
            </a:pPr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  <a:latin typeface="Palatino Linotype" panose="02040502050505030304" pitchFamily="18" charset="0"/>
              </a:rPr>
              <a:t> характеристики погрешностей СИ;</a:t>
            </a:r>
          </a:p>
          <a:p>
            <a:pPr marL="285750" indent="-285750" algn="just">
              <a:buFont typeface="Wingdings" panose="05000000000000000000" pitchFamily="2" charset="2"/>
              <a:buChar char="q"/>
            </a:pPr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  <a:latin typeface="Palatino Linotype" panose="02040502050505030304" pitchFamily="18" charset="0"/>
              </a:rPr>
              <a:t> характеристики чувствительности СИ к </a:t>
            </a:r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Palatino Linotype" panose="02040502050505030304" pitchFamily="18" charset="0"/>
              </a:rPr>
              <a:t>влияющим </a:t>
            </a:r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  <a:latin typeface="Palatino Linotype" panose="02040502050505030304" pitchFamily="18" charset="0"/>
              </a:rPr>
              <a:t>величинам, которые тоже можно отнести к характеристикам погрешностей;</a:t>
            </a:r>
          </a:p>
          <a:p>
            <a:pPr marL="285750" indent="-285750" algn="just">
              <a:buFont typeface="Wingdings" panose="05000000000000000000" pitchFamily="2" charset="2"/>
              <a:buChar char="q"/>
            </a:pPr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  <a:latin typeface="Palatino Linotype" panose="02040502050505030304" pitchFamily="18" charset="0"/>
              </a:rPr>
              <a:t> динамические характеристики СИ;</a:t>
            </a:r>
          </a:p>
          <a:p>
            <a:pPr marL="285750" indent="-285750" algn="just">
              <a:buFont typeface="Wingdings" panose="05000000000000000000" pitchFamily="2" charset="2"/>
              <a:buChar char="q"/>
            </a:pPr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  <a:latin typeface="Palatino Linotype" panose="02040502050505030304" pitchFamily="18" charset="0"/>
              </a:rPr>
              <a:t> неинформативные параметры выходного сигнала СИ.</a:t>
            </a:r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1118234" y="559406"/>
            <a:ext cx="6920865" cy="1017934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2500"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600" dirty="0">
                <a:latin typeface="Palatino Linotype" panose="02040502050505030304" pitchFamily="18" charset="0"/>
              </a:rPr>
              <a:t>Метрологические характеристики </a:t>
            </a:r>
            <a:br>
              <a:rPr lang="ru-RU" sz="3600" dirty="0">
                <a:latin typeface="Palatino Linotype" panose="02040502050505030304" pitchFamily="18" charset="0"/>
              </a:rPr>
            </a:br>
            <a:r>
              <a:rPr lang="ru-RU" sz="3600" dirty="0">
                <a:latin typeface="Palatino Linotype" panose="02040502050505030304" pitchFamily="18" charset="0"/>
              </a:rPr>
              <a:t>и их нормирование</a:t>
            </a:r>
          </a:p>
        </p:txBody>
      </p:sp>
      <p:sp>
        <p:nvSpPr>
          <p:cNvPr id="3" name="AutoShape 4" descr="Чему равна цена деления мензурки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" name="AutoShape 6" descr="Чему равна цена деления мензурки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8" name="AutoShape 8" descr="Чему равна цена деления мензурки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9" name="AutoShape 10" descr="Чему равна цена деления мензурки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497176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11593830" y="6324600"/>
            <a:ext cx="455295" cy="5334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dirty="0">
                <a:solidFill>
                  <a:schemeClr val="tx1"/>
                </a:solidFill>
                <a:latin typeface="Palatino Linotype" panose="02040502050505030304" pitchFamily="18" charset="0"/>
              </a:rPr>
              <a:t>4</a:t>
            </a:r>
            <a:endParaRPr lang="ru-RU" sz="2800" dirty="0">
              <a:solidFill>
                <a:schemeClr val="tx1"/>
              </a:solidFill>
              <a:latin typeface="Palatino Linotype" panose="02040502050505030304" pitchFamily="18" charset="0"/>
            </a:endParaRPr>
          </a:p>
        </p:txBody>
      </p:sp>
      <p:sp>
        <p:nvSpPr>
          <p:cNvPr id="5" name="Прямоугольник 3"/>
          <p:cNvSpPr>
            <a:spLocks noChangeArrowheads="1"/>
          </p:cNvSpPr>
          <p:nvPr/>
        </p:nvSpPr>
        <p:spPr bwMode="auto">
          <a:xfrm>
            <a:off x="1282112" y="2232374"/>
            <a:ext cx="9622108" cy="3477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/>
            <a:r>
              <a:rPr lang="ru-RU" altLang="ru-RU" sz="2000" dirty="0">
                <a:latin typeface="Palatino Linotype" panose="02040502050505030304" pitchFamily="18" charset="0"/>
                <a:cs typeface="Times New Roman" panose="02020603050405020304" pitchFamily="18" charset="0"/>
              </a:rPr>
              <a:t>Под нормированием понимается установление границ на допустимые отклонения реальных метрологических характеристик средств измерений от их номинальных значений. Только посредством нормирования метрологических характеристик можно добиться их взаимозаменяемости и обеспечить единство измерений в государстве. Реальные значения метрологических характеристик определяют при изготовлении средств измерений и затем проверяют периодически во время эксплуатации. Если при этом хотя бы одна из метрологических характеристик выходит за установленные границы, то такое средство измерений либо подвергают регулировке, либо изымают из обращения.</a:t>
            </a:r>
          </a:p>
          <a:p>
            <a:pPr algn="just" eaLnBrk="1" hangingPunct="1"/>
            <a:endParaRPr lang="ru-RU" altLang="ru-RU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alatino Linotype" panose="0204050205050503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1049655" y="437485"/>
            <a:ext cx="6579870" cy="1096039"/>
          </a:xfrm>
        </p:spPr>
        <p:txBody>
          <a:bodyPr>
            <a:normAutofit fontScale="90000"/>
          </a:bodyPr>
          <a:lstStyle/>
          <a:p>
            <a:r>
              <a:rPr lang="ru-RU" sz="3600" dirty="0">
                <a:latin typeface="Palatino Linotype" panose="02040502050505030304" pitchFamily="18" charset="0"/>
              </a:rPr>
              <a:t>Метрологические характеристики </a:t>
            </a:r>
            <a:br>
              <a:rPr lang="ru-RU" sz="3600" dirty="0">
                <a:latin typeface="Palatino Linotype" panose="02040502050505030304" pitchFamily="18" charset="0"/>
              </a:rPr>
            </a:br>
            <a:r>
              <a:rPr lang="ru-RU" sz="3600" dirty="0">
                <a:latin typeface="Palatino Linotype" panose="02040502050505030304" pitchFamily="18" charset="0"/>
              </a:rPr>
              <a:t>и их нормирование</a:t>
            </a:r>
          </a:p>
        </p:txBody>
      </p:sp>
    </p:spTree>
    <p:extLst>
      <p:ext uri="{BB962C8B-B14F-4D97-AF65-F5344CB8AC3E}">
        <p14:creationId xmlns:p14="http://schemas.microsoft.com/office/powerpoint/2010/main" val="8214857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11593830" y="6324600"/>
            <a:ext cx="455295" cy="5334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dirty="0">
                <a:solidFill>
                  <a:schemeClr val="tx1"/>
                </a:solidFill>
                <a:latin typeface="Palatino Linotype" panose="02040502050505030304" pitchFamily="18" charset="0"/>
              </a:rPr>
              <a:t>5</a:t>
            </a:r>
            <a:endParaRPr lang="ru-RU" sz="2800" dirty="0">
              <a:solidFill>
                <a:schemeClr val="tx1"/>
              </a:solidFill>
              <a:latin typeface="Palatino Linotype" panose="02040502050505030304" pitchFamily="18" charset="0"/>
            </a:endParaRPr>
          </a:p>
        </p:txBody>
      </p:sp>
      <p:sp>
        <p:nvSpPr>
          <p:cNvPr id="5" name="Прямоугольник 3"/>
          <p:cNvSpPr>
            <a:spLocks noChangeArrowheads="1"/>
          </p:cNvSpPr>
          <p:nvPr/>
        </p:nvSpPr>
        <p:spPr bwMode="auto">
          <a:xfrm>
            <a:off x="5314950" y="1941868"/>
            <a:ext cx="6506526" cy="37856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/>
            <a:r>
              <a:rPr lang="ru-RU" altLang="ru-RU" sz="2000" dirty="0">
                <a:latin typeface="Times New Roman" pitchFamily="18" charset="0"/>
              </a:rPr>
              <a:t>Нормы на значения метрологических характеристик устанавливаются стандартами на отдельные виды средств измерения. При этом делается различие между нормальными и рабочими условиями применения средств измерения. Нормальными считаются такие условия применения СИ, при которых влияющие на процесс измерения величины (температура, влажность, частота, напряжение питания, внешние магнитные поля и т.д.), а также неинформативные параметры входных и выходных сигналов находятся в нормальной для данных СИ области значений, т.е. в такой области, где их влиянием на метрологические характеристики можно пренебречь. </a:t>
            </a:r>
          </a:p>
        </p:txBody>
      </p:sp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1049654" y="437486"/>
            <a:ext cx="7456171" cy="1238914"/>
          </a:xfrm>
        </p:spPr>
        <p:txBody>
          <a:bodyPr>
            <a:normAutofit/>
          </a:bodyPr>
          <a:lstStyle/>
          <a:p>
            <a:r>
              <a:rPr lang="ru-RU" sz="3600" dirty="0">
                <a:latin typeface="Palatino Linotype" panose="02040502050505030304" pitchFamily="18" charset="0"/>
              </a:rPr>
              <a:t>Метрологические характеристики </a:t>
            </a:r>
            <a:br>
              <a:rPr lang="ru-RU" sz="3600" dirty="0">
                <a:latin typeface="Palatino Linotype" panose="02040502050505030304" pitchFamily="18" charset="0"/>
              </a:rPr>
            </a:br>
            <a:r>
              <a:rPr lang="ru-RU" sz="3600" dirty="0">
                <a:latin typeface="Palatino Linotype" panose="02040502050505030304" pitchFamily="18" charset="0"/>
              </a:rPr>
              <a:t>и их нормирование</a:t>
            </a:r>
          </a:p>
        </p:txBody>
      </p:sp>
      <p:pic>
        <p:nvPicPr>
          <p:cNvPr id="2050" name="Picture 2" descr="Метрология фон - 28 фото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2050" y="1966421"/>
            <a:ext cx="3717924" cy="37144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60884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11593830" y="6324600"/>
            <a:ext cx="455295" cy="5334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dirty="0" smtClean="0">
                <a:solidFill>
                  <a:schemeClr val="tx1"/>
                </a:solidFill>
                <a:latin typeface="Palatino Linotype" panose="02040502050505030304" pitchFamily="18" charset="0"/>
              </a:rPr>
              <a:t>6</a:t>
            </a:r>
            <a:endParaRPr lang="ru-RU" sz="2800" dirty="0">
              <a:solidFill>
                <a:schemeClr val="tx1"/>
              </a:solidFill>
              <a:latin typeface="Palatino Linotype" panose="02040502050505030304" pitchFamily="18" charset="0"/>
            </a:endParaRPr>
          </a:p>
        </p:txBody>
      </p:sp>
      <p:sp>
        <p:nvSpPr>
          <p:cNvPr id="7" name="Заголовок 1"/>
          <p:cNvSpPr>
            <a:spLocks noGrp="1"/>
          </p:cNvSpPr>
          <p:nvPr>
            <p:ph type="title"/>
          </p:nvPr>
        </p:nvSpPr>
        <p:spPr>
          <a:xfrm>
            <a:off x="1049654" y="437485"/>
            <a:ext cx="6798945" cy="981739"/>
          </a:xfrm>
        </p:spPr>
        <p:txBody>
          <a:bodyPr>
            <a:normAutofit fontScale="90000"/>
          </a:bodyPr>
          <a:lstStyle/>
          <a:p>
            <a:r>
              <a:rPr lang="ru-RU" sz="3600" dirty="0">
                <a:latin typeface="Palatino Linotype" panose="02040502050505030304" pitchFamily="18" charset="0"/>
              </a:rPr>
              <a:t>Метрологические характеристики </a:t>
            </a:r>
            <a:br>
              <a:rPr lang="ru-RU" sz="3600" dirty="0">
                <a:latin typeface="Palatino Linotype" panose="02040502050505030304" pitchFamily="18" charset="0"/>
              </a:rPr>
            </a:br>
            <a:r>
              <a:rPr lang="ru-RU" sz="3600" dirty="0">
                <a:latin typeface="Palatino Linotype" panose="02040502050505030304" pitchFamily="18" charset="0"/>
              </a:rPr>
              <a:t>и их нормирование</a:t>
            </a:r>
          </a:p>
        </p:txBody>
      </p:sp>
      <p:sp>
        <p:nvSpPr>
          <p:cNvPr id="9" name="Объект 2"/>
          <p:cNvSpPr txBox="1">
            <a:spLocks/>
          </p:cNvSpPr>
          <p:nvPr/>
        </p:nvSpPr>
        <p:spPr>
          <a:xfrm>
            <a:off x="1066800" y="2101274"/>
            <a:ext cx="6000750" cy="3685036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ru-RU" altLang="ru-RU" dirty="0">
                <a:latin typeface="Times New Roman" pitchFamily="18" charset="0"/>
              </a:rPr>
              <a:t>Неинформативным параметром называется параметр входного сигнала, который функционально не связан с измеряемой величиной. Однако такой параметр может оказывать воздействие на измерительное средство и быть источником погрешности, например: форма сигнала, количество разрядов,  у импульсного вольтметра - это может быть погрешность длительности импульса, его фронта и спада.</a:t>
            </a:r>
          </a:p>
          <a:p>
            <a:endParaRPr lang="ru-RU" altLang="ru-RU" dirty="0">
              <a:latin typeface="Times New Roman" pitchFamily="18" charset="0"/>
            </a:endParaRPr>
          </a:p>
        </p:txBody>
      </p:sp>
      <p:sp>
        <p:nvSpPr>
          <p:cNvPr id="2" name="AutoShape 2" descr="172) Весы неравноплечие одночашечные шкальные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" name="AutoShape 4" descr="172) Весы неравноплечие одночашечные шкальные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3074" name="Picture 2" descr="Метрология фон - 28 фото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08875" y="2225631"/>
            <a:ext cx="3600000" cy="2671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710460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11593830" y="6324600"/>
            <a:ext cx="455295" cy="5334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dirty="0">
                <a:solidFill>
                  <a:schemeClr val="tx1"/>
                </a:solidFill>
                <a:latin typeface="Palatino Linotype" panose="02040502050505030304" pitchFamily="18" charset="0"/>
              </a:rPr>
              <a:t>7</a:t>
            </a:r>
            <a:endParaRPr lang="ru-RU" sz="2800" dirty="0">
              <a:solidFill>
                <a:schemeClr val="tx1"/>
              </a:solidFill>
              <a:latin typeface="Palatino Linotype" panose="02040502050505030304" pitchFamily="18" charset="0"/>
            </a:endParaRPr>
          </a:p>
        </p:txBody>
      </p:sp>
      <p:sp>
        <p:nvSpPr>
          <p:cNvPr id="6" name="Объект 2"/>
          <p:cNvSpPr txBox="1">
            <a:spLocks/>
          </p:cNvSpPr>
          <p:nvPr/>
        </p:nvSpPr>
        <p:spPr>
          <a:xfrm>
            <a:off x="782955" y="2200275"/>
            <a:ext cx="5274944" cy="4124325"/>
          </a:xfrm>
          <a:prstGeom prst="rect">
            <a:avLst/>
          </a:prstGeom>
        </p:spPr>
        <p:txBody>
          <a:bodyPr vert="horz" lIns="0" tIns="45720" rIns="0" bIns="45720" rtlCol="0">
            <a:normAutofit fontScale="92500" lnSpcReduction="20000"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ru-RU" dirty="0">
                <a:latin typeface="Palatino Linotype" panose="02040502050505030304" pitchFamily="18" charset="0"/>
              </a:rPr>
              <a:t>Нормальные области значений влияющих величин указываются в стандартах или технических условиях на СИ данного вида в форме номиналов с нормированными отклонениями, например, температура должна составлять 20±2 °С, напряжение питания – 220 В±10 % или в форме интервалов значений (влажность от 30 % до 80 %).</a:t>
            </a:r>
          </a:p>
          <a:p>
            <a:pPr marL="0" indent="0" algn="just">
              <a:buNone/>
            </a:pPr>
            <a:r>
              <a:rPr lang="ru-RU" dirty="0">
                <a:latin typeface="Palatino Linotype" panose="02040502050505030304" pitchFamily="18" charset="0"/>
              </a:rPr>
              <a:t>Рабочая область значений влияющих величин шире нормальной области значений. В ее пределах метрологические характеристики существенно зависят от влияющих величин, однако их изменения нормируются стандартами на СИ в форме функций влияния или наибольших допустимых изменений. За пределами рабочей области метрологические характеристики принимают неопределенные значения.</a:t>
            </a:r>
          </a:p>
        </p:txBody>
      </p:sp>
      <p:sp>
        <p:nvSpPr>
          <p:cNvPr id="8" name="Заголовок 1"/>
          <p:cNvSpPr>
            <a:spLocks noGrp="1"/>
          </p:cNvSpPr>
          <p:nvPr>
            <p:ph type="title"/>
          </p:nvPr>
        </p:nvSpPr>
        <p:spPr>
          <a:xfrm>
            <a:off x="1049655" y="437485"/>
            <a:ext cx="6694170" cy="943639"/>
          </a:xfrm>
        </p:spPr>
        <p:txBody>
          <a:bodyPr>
            <a:normAutofit fontScale="90000"/>
          </a:bodyPr>
          <a:lstStyle/>
          <a:p>
            <a:r>
              <a:rPr lang="ru-RU" sz="3600" dirty="0">
                <a:latin typeface="Palatino Linotype" panose="02040502050505030304" pitchFamily="18" charset="0"/>
              </a:rPr>
              <a:t>Метрологические характеристики </a:t>
            </a:r>
            <a:br>
              <a:rPr lang="ru-RU" sz="3600" dirty="0">
                <a:latin typeface="Palatino Linotype" panose="02040502050505030304" pitchFamily="18" charset="0"/>
              </a:rPr>
            </a:br>
            <a:r>
              <a:rPr lang="ru-RU" sz="3600" dirty="0">
                <a:latin typeface="Palatino Linotype" panose="02040502050505030304" pitchFamily="18" charset="0"/>
              </a:rPr>
              <a:t>и их нормирование</a:t>
            </a:r>
          </a:p>
        </p:txBody>
      </p:sp>
      <p:pic>
        <p:nvPicPr>
          <p:cNvPr id="4098" name="Picture 2" descr="Средства измерений. Метрологические характеристики. Метрологические  характеристики средств измерений - презентация онлайн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72" t="21773" r="7277" b="20339"/>
          <a:stretch/>
        </p:blipFill>
        <p:spPr bwMode="auto">
          <a:xfrm>
            <a:off x="6172199" y="2403897"/>
            <a:ext cx="5421631" cy="27129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144704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141220" y="2438400"/>
            <a:ext cx="7673340" cy="3088216"/>
          </a:xfrm>
        </p:spPr>
        <p:txBody>
          <a:bodyPr>
            <a:normAutofit fontScale="92500" lnSpcReduction="10000"/>
          </a:bodyPr>
          <a:lstStyle/>
          <a:p>
            <a:pPr marL="0" indent="0" algn="just">
              <a:buNone/>
            </a:pPr>
            <a:r>
              <a:rPr lang="ru-RU" dirty="0">
                <a:latin typeface="Palatino Linotype" panose="02040502050505030304" pitchFamily="18" charset="0"/>
              </a:rPr>
              <a:t>Единые правила установления пределов допускаемых погрешностей показаний по классам точности средств измерений регламентирует ГОСТ 8.401-80 «</a:t>
            </a:r>
            <a:r>
              <a:rPr lang="ru-RU" dirty="0" err="1">
                <a:latin typeface="Palatino Linotype" panose="02040502050505030304" pitchFamily="18" charset="0"/>
              </a:rPr>
              <a:t>ГСИ.Классы</a:t>
            </a:r>
            <a:r>
              <a:rPr lang="ru-RU" dirty="0">
                <a:latin typeface="Palatino Linotype" panose="02040502050505030304" pitchFamily="18" charset="0"/>
              </a:rPr>
              <a:t> точности средств измерений. Общие требования».</a:t>
            </a:r>
          </a:p>
          <a:p>
            <a:pPr marL="0" indent="0" algn="just">
              <a:buNone/>
            </a:pPr>
            <a:r>
              <a:rPr lang="ru-RU" dirty="0">
                <a:latin typeface="Palatino Linotype" panose="02040502050505030304" pitchFamily="18" charset="0"/>
              </a:rPr>
              <a:t>Класс точности средств измерений - обобщенная характеристика средств измерений, определяемая пределами допускаемых основной и дополнительной погрешностей, а также другими свойствами средств измерений, влияющими на их точность, значения которых устанавливаются в стандартах на отдельные виды средств измерений. Классы точности присваиваются средствам измерений при их разработке с учетом результатов государственных приемочных испытаний.</a:t>
            </a:r>
          </a:p>
          <a:p>
            <a:pPr marL="0" indent="0" algn="just">
              <a:buNone/>
            </a:pPr>
            <a:endParaRPr lang="ru-RU" dirty="0">
              <a:latin typeface="Palatino Linotype" panose="02040502050505030304" pitchFamily="18" charset="0"/>
            </a:endParaRPr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11593830" y="6324600"/>
            <a:ext cx="455295" cy="5334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dirty="0" smtClean="0">
                <a:solidFill>
                  <a:schemeClr val="tx1"/>
                </a:solidFill>
                <a:latin typeface="Palatino Linotype" panose="02040502050505030304" pitchFamily="18" charset="0"/>
              </a:rPr>
              <a:t>8</a:t>
            </a:r>
            <a:endParaRPr lang="ru-RU" sz="2800" dirty="0">
              <a:solidFill>
                <a:schemeClr val="tx1"/>
              </a:solidFill>
              <a:latin typeface="Palatino Linotype" panose="02040502050505030304" pitchFamily="18" charset="0"/>
            </a:endParaRPr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1049655" y="437486"/>
            <a:ext cx="6903720" cy="1257964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2500"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600" dirty="0">
                <a:latin typeface="Palatino Linotype" panose="02040502050505030304" pitchFamily="18" charset="0"/>
              </a:rPr>
              <a:t>Метрологические характеристики </a:t>
            </a:r>
            <a:br>
              <a:rPr lang="ru-RU" sz="3600" dirty="0">
                <a:latin typeface="Palatino Linotype" panose="02040502050505030304" pitchFamily="18" charset="0"/>
              </a:rPr>
            </a:br>
            <a:r>
              <a:rPr lang="ru-RU" sz="3600" dirty="0">
                <a:latin typeface="Palatino Linotype" panose="02040502050505030304" pitchFamily="18" charset="0"/>
              </a:rPr>
              <a:t>и их нормирование</a:t>
            </a:r>
          </a:p>
        </p:txBody>
      </p:sp>
    </p:spTree>
    <p:extLst>
      <p:ext uri="{BB962C8B-B14F-4D97-AF65-F5344CB8AC3E}">
        <p14:creationId xmlns:p14="http://schemas.microsoft.com/office/powerpoint/2010/main" val="13200690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74396" y="2043733"/>
            <a:ext cx="6028582" cy="3777947"/>
          </a:xfrm>
        </p:spPr>
        <p:txBody>
          <a:bodyPr>
            <a:normAutofit fontScale="92500" lnSpcReduction="10000"/>
          </a:bodyPr>
          <a:lstStyle/>
          <a:p>
            <a:pPr marL="0" indent="0" algn="just">
              <a:buNone/>
            </a:pPr>
            <a:r>
              <a:rPr lang="ru-RU" dirty="0">
                <a:latin typeface="Palatino Linotype" panose="02040502050505030304" pitchFamily="18" charset="0"/>
              </a:rPr>
              <a:t>Класс точности хотя и характеризует </a:t>
            </a:r>
            <a:r>
              <a:rPr lang="ru-RU" dirty="0" smtClean="0">
                <a:latin typeface="Palatino Linotype" panose="02040502050505030304" pitchFamily="18" charset="0"/>
              </a:rPr>
              <a:t>совокупность </a:t>
            </a:r>
            <a:r>
              <a:rPr lang="ru-RU" dirty="0">
                <a:latin typeface="Palatino Linotype" panose="02040502050505030304" pitchFamily="18" charset="0"/>
              </a:rPr>
              <a:t>метрологических свойств данного средства измерений, однако не определяет однозначно точность измерений, так как последняя зависит от метода измерений и условий их выполнения.</a:t>
            </a:r>
          </a:p>
          <a:p>
            <a:pPr marL="0" indent="0" algn="just">
              <a:buNone/>
            </a:pPr>
            <a:r>
              <a:rPr lang="ru-RU" dirty="0">
                <a:latin typeface="Palatino Linotype" panose="02040502050505030304" pitchFamily="18" charset="0"/>
              </a:rPr>
              <a:t>СИ с двумя или более диапазонами измерений одной и той же величины допускается присваивать два или более класса точности. СИ, предназначенным для измерений двух или более величин, допускается присваивать различные классы точности для каждой измеряемой величины. С целью ограничения номенклатуры СИ по точности для СИ конкретного вида устанавливают ограниченное число классов точности, определяемое технико-экономическими обоснованиями</a:t>
            </a:r>
            <a:r>
              <a:rPr lang="ru-RU" dirty="0" smtClean="0">
                <a:latin typeface="Palatino Linotype" panose="02040502050505030304" pitchFamily="18" charset="0"/>
              </a:rPr>
              <a:t>.</a:t>
            </a:r>
            <a:endParaRPr lang="ru-RU" dirty="0">
              <a:latin typeface="Palatino Linotype" panose="02040502050505030304" pitchFamily="18" charset="0"/>
            </a:endParaRPr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11593830" y="6324600"/>
            <a:ext cx="455295" cy="5334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dirty="0" smtClean="0">
                <a:solidFill>
                  <a:schemeClr val="tx1"/>
                </a:solidFill>
                <a:latin typeface="Palatino Linotype" panose="02040502050505030304" pitchFamily="18" charset="0"/>
              </a:rPr>
              <a:t>9</a:t>
            </a:r>
            <a:endParaRPr lang="ru-RU" sz="2800" dirty="0">
              <a:solidFill>
                <a:schemeClr val="tx1"/>
              </a:solidFill>
              <a:latin typeface="Palatino Linotype" panose="02040502050505030304" pitchFamily="18" charset="0"/>
            </a:endParaRPr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1049654" y="437486"/>
            <a:ext cx="9065896" cy="1229389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600" dirty="0">
                <a:latin typeface="Palatino Linotype" panose="02040502050505030304" pitchFamily="18" charset="0"/>
              </a:rPr>
              <a:t>Метрологические характеристики </a:t>
            </a:r>
            <a:br>
              <a:rPr lang="ru-RU" sz="3600" dirty="0">
                <a:latin typeface="Palatino Linotype" panose="02040502050505030304" pitchFamily="18" charset="0"/>
              </a:rPr>
            </a:br>
            <a:r>
              <a:rPr lang="ru-RU" sz="3600" dirty="0">
                <a:latin typeface="Palatino Linotype" panose="02040502050505030304" pitchFamily="18" charset="0"/>
              </a:rPr>
              <a:t>и их нормирование</a:t>
            </a:r>
          </a:p>
        </p:txBody>
      </p:sp>
      <p:pic>
        <p:nvPicPr>
          <p:cNvPr id="4098" name="Picture 2" descr="Метрология фон для презентации (147 фото) - фото - картинки и рисунки:  скачать бесплатно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1102" y="2606040"/>
            <a:ext cx="4456854" cy="25069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863689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Ретро">
  <a:themeElements>
    <a:clrScheme name="Изящная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Ретро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Ретро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Retrospect" id="{5F128B03-DCCA-4EEB-AB3B-CF2899314A46}" vid="{9CC26709-368C-4D72-9060-94E5B3FF3CD6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152</TotalTime>
  <Words>446</Words>
  <Application>Microsoft Office PowerPoint</Application>
  <PresentationFormat>Произвольный</PresentationFormat>
  <Paragraphs>47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Ретро</vt:lpstr>
      <vt:lpstr>Дисциплина «основы средств измерений»</vt:lpstr>
      <vt:lpstr>Метрологические характеристики  и их нормирование</vt:lpstr>
      <vt:lpstr>Презентация PowerPoint</vt:lpstr>
      <vt:lpstr>Метрологические характеристики  и их нормирование</vt:lpstr>
      <vt:lpstr>Метрологические характеристики  и их нормирование</vt:lpstr>
      <vt:lpstr>Метрологические характеристики  и их нормирование</vt:lpstr>
      <vt:lpstr>Метрологические характеристики  и их нормирование</vt:lpstr>
      <vt:lpstr>Презентация PowerPoint</vt:lpstr>
      <vt:lpstr>Презентация PowerPoint</vt:lpstr>
      <vt:lpstr>Презентация PowerPoint</vt:lpstr>
      <vt:lpstr>СПАСИБО ЗА ВНИМАНИЕ! </vt:lpstr>
    </vt:vector>
  </TitlesOfParts>
  <Company>HP Inc.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Современные аспекты развития метрологии</dc:title>
  <dc:creator>Darkhan Yerezhep</dc:creator>
  <cp:lastModifiedBy>Usario</cp:lastModifiedBy>
  <cp:revision>21</cp:revision>
  <dcterms:created xsi:type="dcterms:W3CDTF">2023-10-17T14:13:00Z</dcterms:created>
  <dcterms:modified xsi:type="dcterms:W3CDTF">2023-10-28T21:55:14Z</dcterms:modified>
</cp:coreProperties>
</file>