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63" r:id="rId7"/>
    <p:sldId id="264" r:id="rId8"/>
    <p:sldId id="265" r:id="rId9"/>
    <p:sldId id="257" r:id="rId10"/>
    <p:sldId id="258"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704"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29.10.2023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8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29.10.2023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211456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29.10.2023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8497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29.10.2023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10548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E6523B-9C53-49FA-9406-AE4AF3779993}" type="datetimeFigureOut">
              <a:rPr lang="ru-RU" smtClean="0"/>
              <a:t>29.10.2023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41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9E6523B-9C53-49FA-9406-AE4AF3779993}" type="datetimeFigureOut">
              <a:rPr lang="ru-RU" smtClean="0"/>
              <a:t>29.10.2023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413792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E6523B-9C53-49FA-9406-AE4AF3779993}" type="datetimeFigureOut">
              <a:rPr lang="ru-RU" smtClean="0"/>
              <a:t>29.10.2023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87930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9E6523B-9C53-49FA-9406-AE4AF3779993}" type="datetimeFigureOut">
              <a:rPr lang="ru-RU" smtClean="0"/>
              <a:t>29.10.2023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402990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9E6523B-9C53-49FA-9406-AE4AF3779993}" type="datetimeFigureOut">
              <a:rPr lang="ru-RU" smtClean="0"/>
              <a:t>29.10.2023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73171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E6523B-9C53-49FA-9406-AE4AF3779993}" type="datetimeFigureOut">
              <a:rPr lang="ru-RU" smtClean="0"/>
              <a:t>29.10.2023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8A0A15-7A07-4743-A314-584D0619BFF1}" type="slidenum">
              <a:rPr lang="ru-RU" smtClean="0"/>
              <a:t>‹#›</a:t>
            </a:fld>
            <a:endParaRPr lang="ru-RU"/>
          </a:p>
        </p:txBody>
      </p:sp>
    </p:spTree>
    <p:extLst>
      <p:ext uri="{BB962C8B-B14F-4D97-AF65-F5344CB8AC3E}">
        <p14:creationId xmlns:p14="http://schemas.microsoft.com/office/powerpoint/2010/main" val="369238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E6523B-9C53-49FA-9406-AE4AF3779993}" type="datetimeFigureOut">
              <a:rPr lang="ru-RU" smtClean="0"/>
              <a:t>29.10.2023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29807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9E6523B-9C53-49FA-9406-AE4AF3779993}" type="datetimeFigureOut">
              <a:rPr lang="ru-RU" smtClean="0"/>
              <a:t>29.10.2023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8A0A15-7A07-4743-A314-584D0619BFF1}"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8073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7251" y="1727067"/>
            <a:ext cx="9144000" cy="1300163"/>
          </a:xfrm>
        </p:spPr>
        <p:txBody>
          <a:bodyPr>
            <a:noAutofit/>
          </a:bodyPr>
          <a:lstStyle/>
          <a:p>
            <a:pPr algn="ctr"/>
            <a:r>
              <a:rPr lang="ru-RU" sz="2800" cap="all" dirty="0" smtClean="0">
                <a:solidFill>
                  <a:srgbClr val="002060"/>
                </a:solidFill>
                <a:latin typeface="Palatino Linotype" panose="02040502050505030304" pitchFamily="18" charset="0"/>
              </a:rPr>
              <a:t>Дисциплина </a:t>
            </a:r>
            <a:r>
              <a:rPr lang="ru-RU" sz="2800" cap="all" dirty="0">
                <a:solidFill>
                  <a:srgbClr val="002060"/>
                </a:solidFill>
                <a:latin typeface="Palatino Linotype" panose="02040502050505030304" pitchFamily="18" charset="0"/>
              </a:rPr>
              <a:t>«основы средств измерений»</a:t>
            </a:r>
            <a:endParaRPr lang="ru-RU" sz="2800" dirty="0">
              <a:solidFill>
                <a:srgbClr val="002060"/>
              </a:solidFill>
              <a:latin typeface="Palatino Linotype" panose="02040502050505030304" pitchFamily="18" charset="0"/>
            </a:endParaRPr>
          </a:p>
        </p:txBody>
      </p:sp>
      <p:sp>
        <p:nvSpPr>
          <p:cNvPr id="3" name="Подзаголовок 2"/>
          <p:cNvSpPr>
            <a:spLocks noGrp="1"/>
          </p:cNvSpPr>
          <p:nvPr>
            <p:ph type="subTitle" idx="1"/>
          </p:nvPr>
        </p:nvSpPr>
        <p:spPr>
          <a:xfrm>
            <a:off x="1185776" y="5019350"/>
            <a:ext cx="6424699" cy="495625"/>
          </a:xfrm>
        </p:spPr>
        <p:txBody>
          <a:bodyPr>
            <a:normAutofit/>
          </a:bodyPr>
          <a:lstStyle/>
          <a:p>
            <a:r>
              <a:rPr lang="ru-RU" i="1" cap="none" dirty="0" err="1" smtClean="0">
                <a:solidFill>
                  <a:srgbClr val="002060"/>
                </a:solidFill>
                <a:latin typeface="Palatino Linotype" panose="02040502050505030304" pitchFamily="18" charset="0"/>
              </a:rPr>
              <a:t>Ассоц</a:t>
            </a:r>
            <a:r>
              <a:rPr lang="ru-RU" i="1" cap="none" dirty="0" smtClean="0">
                <a:solidFill>
                  <a:srgbClr val="002060"/>
                </a:solidFill>
                <a:latin typeface="Palatino Linotype" panose="02040502050505030304" pitchFamily="18" charset="0"/>
              </a:rPr>
              <a:t>. проф., к.т.н., </a:t>
            </a:r>
            <a:r>
              <a:rPr lang="en-US" i="1" cap="none" dirty="0" smtClean="0">
                <a:solidFill>
                  <a:srgbClr val="002060"/>
                </a:solidFill>
                <a:latin typeface="Palatino Linotype" panose="02040502050505030304" pitchFamily="18" charset="0"/>
              </a:rPr>
              <a:t>PhD</a:t>
            </a:r>
            <a:r>
              <a:rPr lang="ru-RU" i="1" cap="none" dirty="0" smtClean="0">
                <a:solidFill>
                  <a:srgbClr val="002060"/>
                </a:solidFill>
                <a:latin typeface="Palatino Linotype" panose="02040502050505030304" pitchFamily="18" charset="0"/>
              </a:rPr>
              <a:t> </a:t>
            </a:r>
            <a:r>
              <a:rPr lang="kk-KZ" i="1" cap="none" dirty="0" smtClean="0">
                <a:solidFill>
                  <a:srgbClr val="002060"/>
                </a:solidFill>
                <a:latin typeface="Palatino Linotype" panose="02040502050505030304" pitchFamily="18" charset="0"/>
              </a:rPr>
              <a:t>Ережеп Д.Е.</a:t>
            </a:r>
            <a:r>
              <a:rPr lang="ru-RU" i="1" cap="none" dirty="0" smtClean="0">
                <a:solidFill>
                  <a:srgbClr val="002060"/>
                </a:solidFill>
                <a:latin typeface="Palatino Linotype" panose="02040502050505030304" pitchFamily="18" charset="0"/>
              </a:rPr>
              <a:t> </a:t>
            </a:r>
            <a:endParaRPr lang="ru-RU" cap="none" dirty="0">
              <a:solidFill>
                <a:srgbClr val="002060"/>
              </a:solidFill>
              <a:latin typeface="Palatino Linotype" panose="02040502050505030304" pitchFamily="18" charset="0"/>
            </a:endParaRPr>
          </a:p>
        </p:txBody>
      </p:sp>
      <p:pic>
        <p:nvPicPr>
          <p:cNvPr id="4" name="Рисунок 3"/>
          <p:cNvPicPr>
            <a:picLocks noChangeAspect="1"/>
          </p:cNvPicPr>
          <p:nvPr/>
        </p:nvPicPr>
        <p:blipFill rotWithShape="1">
          <a:blip r:embed="rId2"/>
          <a:srcRect l="14753" t="57868" r="61514" b="32725"/>
          <a:stretch/>
        </p:blipFill>
        <p:spPr bwMode="auto">
          <a:xfrm>
            <a:off x="3969251" y="157786"/>
            <a:ext cx="4320000" cy="963042"/>
          </a:xfrm>
          <a:prstGeom prst="rect">
            <a:avLst/>
          </a:prstGeom>
          <a:ln>
            <a:noFill/>
          </a:ln>
          <a:extLst>
            <a:ext uri="{53640926-AAD7-44D8-BBD7-CCE9431645EC}">
              <a14:shadowObscured xmlns:a14="http://schemas.microsoft.com/office/drawing/2010/main"/>
            </a:ext>
          </a:extLst>
        </p:spPr>
      </p:pic>
      <p:sp>
        <p:nvSpPr>
          <p:cNvPr id="5" name="Заголовок 1"/>
          <p:cNvSpPr txBox="1">
            <a:spLocks/>
          </p:cNvSpPr>
          <p:nvPr/>
        </p:nvSpPr>
        <p:spPr>
          <a:xfrm>
            <a:off x="1557251" y="3544702"/>
            <a:ext cx="9144000" cy="81700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ru-RU" sz="2400" cap="all" dirty="0">
                <a:solidFill>
                  <a:srgbClr val="002060"/>
                </a:solidFill>
                <a:latin typeface="Palatino Linotype" panose="02040502050505030304" pitchFamily="18" charset="0"/>
              </a:rPr>
              <a:t>Лекция </a:t>
            </a:r>
            <a:r>
              <a:rPr lang="en-US" sz="2400" cap="all" dirty="0" smtClean="0">
                <a:solidFill>
                  <a:srgbClr val="002060"/>
                </a:solidFill>
                <a:latin typeface="Palatino Linotype" panose="02040502050505030304" pitchFamily="18" charset="0"/>
              </a:rPr>
              <a:t>6</a:t>
            </a:r>
            <a:r>
              <a:rPr lang="ru-RU" sz="2400" cap="all" dirty="0">
                <a:solidFill>
                  <a:srgbClr val="002060"/>
                </a:solidFill>
                <a:latin typeface="Palatino Linotype" panose="02040502050505030304" pitchFamily="18" charset="0"/>
              </a:rPr>
              <a:t>. Классы точности средств </a:t>
            </a:r>
            <a:r>
              <a:rPr lang="ru-RU" sz="2400" cap="all" dirty="0" smtClean="0">
                <a:solidFill>
                  <a:srgbClr val="002060"/>
                </a:solidFill>
                <a:latin typeface="Palatino Linotype" panose="02040502050505030304" pitchFamily="18" charset="0"/>
              </a:rPr>
              <a:t>измерений</a:t>
            </a:r>
            <a:r>
              <a:rPr lang="en-US" sz="2400" cap="all" dirty="0" smtClean="0">
                <a:solidFill>
                  <a:srgbClr val="002060"/>
                </a:solidFill>
                <a:latin typeface="Palatino Linotype" panose="02040502050505030304" pitchFamily="18" charset="0"/>
              </a:rPr>
              <a:t>.</a:t>
            </a:r>
            <a:r>
              <a:rPr lang="ru-RU" sz="2400" cap="all" dirty="0" smtClean="0">
                <a:solidFill>
                  <a:srgbClr val="002060"/>
                </a:solidFill>
                <a:latin typeface="Palatino Linotype" panose="02040502050505030304" pitchFamily="18" charset="0"/>
              </a:rPr>
              <a:t> Часть 1</a:t>
            </a:r>
            <a:endParaRPr lang="ru-RU" sz="2400" cap="all" dirty="0">
              <a:solidFill>
                <a:srgbClr val="002060"/>
              </a:solidFill>
              <a:latin typeface="Palatino Linotype" panose="02040502050505030304" pitchFamily="18" charset="0"/>
            </a:endParaRPr>
          </a:p>
        </p:txBody>
      </p:sp>
      <p:sp>
        <p:nvSpPr>
          <p:cNvPr id="6" name="Прямоугольник 5"/>
          <p:cNvSpPr/>
          <p:nvPr/>
        </p:nvSpPr>
        <p:spPr>
          <a:xfrm>
            <a:off x="3081251" y="1120828"/>
            <a:ext cx="6096000" cy="523220"/>
          </a:xfrm>
          <a:prstGeom prst="rect">
            <a:avLst/>
          </a:prstGeom>
        </p:spPr>
        <p:txBody>
          <a:bodyPr>
            <a:spAutoFit/>
          </a:bodyPr>
          <a:lstStyle/>
          <a:p>
            <a:pPr algn="ctr"/>
            <a:r>
              <a:rPr lang="kk-KZ" sz="1400" b="1" dirty="0">
                <a:solidFill>
                  <a:srgbClr val="002060"/>
                </a:solidFill>
                <a:latin typeface="Palatino Linotype" panose="02040502050505030304" pitchFamily="18" charset="0"/>
              </a:rPr>
              <a:t>Институт Энергетики и </a:t>
            </a:r>
            <a:r>
              <a:rPr lang="kk-KZ" sz="1400" b="1" dirty="0" smtClean="0">
                <a:solidFill>
                  <a:srgbClr val="002060"/>
                </a:solidFill>
                <a:latin typeface="Palatino Linotype" panose="02040502050505030304" pitchFamily="18" charset="0"/>
              </a:rPr>
              <a:t>Машиностроения</a:t>
            </a:r>
            <a:endParaRPr lang="ru-RU" sz="1400" dirty="0">
              <a:solidFill>
                <a:srgbClr val="002060"/>
              </a:solidFill>
              <a:latin typeface="Palatino Linotype" panose="02040502050505030304" pitchFamily="18" charset="0"/>
            </a:endParaRPr>
          </a:p>
          <a:p>
            <a:pPr algn="ctr"/>
            <a:r>
              <a:rPr lang="kk-KZ" sz="1400" b="1" dirty="0">
                <a:solidFill>
                  <a:srgbClr val="002060"/>
                </a:solidFill>
                <a:latin typeface="Palatino Linotype" panose="02040502050505030304" pitchFamily="18" charset="0"/>
              </a:rPr>
              <a:t>Кафедра Стандартизации</a:t>
            </a:r>
            <a:r>
              <a:rPr lang="ru-RU" sz="1400" b="1" dirty="0">
                <a:solidFill>
                  <a:srgbClr val="002060"/>
                </a:solidFill>
                <a:latin typeface="Palatino Linotype" panose="02040502050505030304" pitchFamily="18" charset="0"/>
              </a:rPr>
              <a:t>,</a:t>
            </a:r>
            <a:r>
              <a:rPr lang="kk-KZ" sz="1400" b="1" dirty="0">
                <a:solidFill>
                  <a:srgbClr val="002060"/>
                </a:solidFill>
                <a:latin typeface="Palatino Linotype" panose="02040502050505030304" pitchFamily="18" charset="0"/>
              </a:rPr>
              <a:t> С</a:t>
            </a:r>
            <a:r>
              <a:rPr lang="kk-KZ" sz="1400" b="1" dirty="0" smtClean="0">
                <a:solidFill>
                  <a:srgbClr val="002060"/>
                </a:solidFill>
                <a:latin typeface="Palatino Linotype" panose="02040502050505030304" pitchFamily="18" charset="0"/>
              </a:rPr>
              <a:t>ертификации </a:t>
            </a:r>
            <a:r>
              <a:rPr lang="kk-KZ" sz="1400" b="1" dirty="0">
                <a:solidFill>
                  <a:srgbClr val="002060"/>
                </a:solidFill>
                <a:latin typeface="Palatino Linotype" panose="02040502050505030304" pitchFamily="18" charset="0"/>
              </a:rPr>
              <a:t>и </a:t>
            </a:r>
            <a:r>
              <a:rPr lang="kk-KZ" sz="1400" b="1" dirty="0" smtClean="0">
                <a:solidFill>
                  <a:srgbClr val="002060"/>
                </a:solidFill>
                <a:latin typeface="Palatino Linotype" panose="02040502050505030304" pitchFamily="18" charset="0"/>
              </a:rPr>
              <a:t>Метрологии</a:t>
            </a:r>
            <a:endParaRPr lang="ru-RU" sz="1400" dirty="0">
              <a:solidFill>
                <a:srgbClr val="002060"/>
              </a:solidFill>
              <a:latin typeface="Palatino Linotype" panose="02040502050505030304" pitchFamily="18" charset="0"/>
            </a:endParaRPr>
          </a:p>
        </p:txBody>
      </p:sp>
      <p:sp>
        <p:nvSpPr>
          <p:cNvPr id="7" name="Подзаголовок 2"/>
          <p:cNvSpPr txBox="1">
            <a:spLocks/>
          </p:cNvSpPr>
          <p:nvPr/>
        </p:nvSpPr>
        <p:spPr>
          <a:xfrm>
            <a:off x="4131177" y="5905829"/>
            <a:ext cx="4803274" cy="4956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i="1" cap="none" dirty="0" err="1" smtClean="0">
                <a:solidFill>
                  <a:srgbClr val="002060"/>
                </a:solidFill>
                <a:latin typeface="Palatino Linotype" panose="02040502050505030304" pitchFamily="18" charset="0"/>
              </a:rPr>
              <a:t>d.yerezhep@satbayev.university</a:t>
            </a:r>
            <a:endParaRPr lang="ru-RU" cap="none"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338189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468100" y="6324600"/>
            <a:ext cx="58102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10</a:t>
            </a:r>
            <a:endParaRPr lang="ru-RU" sz="2800" dirty="0">
              <a:solidFill>
                <a:schemeClr val="tx1"/>
              </a:solidFill>
              <a:latin typeface="Palatino Linotype" panose="02040502050505030304" pitchFamily="18" charset="0"/>
            </a:endParaRPr>
          </a:p>
        </p:txBody>
      </p:sp>
      <p:sp>
        <p:nvSpPr>
          <p:cNvPr id="8" name="Объект 2"/>
          <p:cNvSpPr>
            <a:spLocks noGrp="1"/>
          </p:cNvSpPr>
          <p:nvPr>
            <p:ph idx="1"/>
          </p:nvPr>
        </p:nvSpPr>
        <p:spPr>
          <a:xfrm>
            <a:off x="874396" y="2043733"/>
            <a:ext cx="6028582" cy="3777947"/>
          </a:xfrm>
        </p:spPr>
        <p:txBody>
          <a:bodyPr>
            <a:normAutofit fontScale="92500" lnSpcReduction="20000"/>
          </a:bodyPr>
          <a:lstStyle/>
          <a:p>
            <a:pPr marL="0" indent="0" algn="just">
              <a:buNone/>
            </a:pPr>
            <a:r>
              <a:rPr lang="ru-RU" dirty="0">
                <a:latin typeface="Palatino Linotype" panose="02040502050505030304" pitchFamily="18" charset="0"/>
              </a:rPr>
              <a:t>q, c, d - положительное число, выбираемое из ряда 1·10n, 1,5·10n, (1,6·10n)*, 2·10n,  2,5·10n, (3·10n)*, 4·10n, 5·10n, 6·10n(n = 1, 0, -1, -2 и т.д.)</a:t>
            </a:r>
            <a:br>
              <a:rPr lang="ru-RU" dirty="0">
                <a:latin typeface="Palatino Linotype" panose="02040502050505030304" pitchFamily="18" charset="0"/>
              </a:rPr>
            </a:br>
            <a:r>
              <a:rPr lang="ru-RU" dirty="0">
                <a:latin typeface="Palatino Linotype" panose="02040502050505030304" pitchFamily="18" charset="0"/>
              </a:rPr>
              <a:t>*не устанавливается для вновь разрабатываемых СИ, для СИ конкретного типа допускается устанавливать не более пяти различных пределов допускаемой основной погрешности при одном и том же значении степени n.</a:t>
            </a:r>
          </a:p>
          <a:p>
            <a:pPr marL="0" indent="0" algn="just">
              <a:buNone/>
            </a:pPr>
            <a:r>
              <a:rPr lang="ru-RU" dirty="0">
                <a:latin typeface="Palatino Linotype" panose="02040502050505030304" pitchFamily="18" charset="0"/>
              </a:rPr>
              <a:t>В обоснованных случаях пределы допускаемой </a:t>
            </a:r>
            <a:r>
              <a:rPr lang="ru-RU" dirty="0" err="1">
                <a:latin typeface="Palatino Linotype" panose="02040502050505030304" pitchFamily="18" charset="0"/>
              </a:rPr>
              <a:t>отно-сительной</a:t>
            </a:r>
            <a:r>
              <a:rPr lang="ru-RU" dirty="0">
                <a:latin typeface="Palatino Linotype" panose="02040502050505030304" pitchFamily="18" charset="0"/>
              </a:rPr>
              <a:t> основной погрешности устанавливают по более сложной формуле или в виде графика либо таблицы. В стандартах или технических условиях на СИ должно быть установлено минимальное </a:t>
            </a:r>
            <a:r>
              <a:rPr lang="ru-RU" dirty="0" err="1">
                <a:latin typeface="Palatino Linotype" panose="02040502050505030304" pitchFamily="18" charset="0"/>
              </a:rPr>
              <a:t>зна-чение</a:t>
            </a:r>
            <a:r>
              <a:rPr lang="ru-RU" dirty="0">
                <a:latin typeface="Palatino Linotype" panose="02040502050505030304" pitchFamily="18" charset="0"/>
              </a:rPr>
              <a:t> х, начиная от которого применим принятый способ выражения пределов допускаемой относи-тельной погрешности.</a:t>
            </a:r>
          </a:p>
        </p:txBody>
      </p:sp>
      <p:sp>
        <p:nvSpPr>
          <p:cNvPr id="7" name="Заголовок 1"/>
          <p:cNvSpPr>
            <a:spLocks noGrp="1"/>
          </p:cNvSpPr>
          <p:nvPr>
            <p:ph type="title"/>
          </p:nvPr>
        </p:nvSpPr>
        <p:spPr>
          <a:xfrm>
            <a:off x="1080134" y="719426"/>
            <a:ext cx="6760845" cy="964594"/>
          </a:xfrm>
        </p:spPr>
        <p:txBody>
          <a:bodyPr>
            <a:normAutofit fontScale="90000"/>
          </a:bodyPr>
          <a:lstStyle/>
          <a:p>
            <a:r>
              <a:rPr lang="ru-RU" sz="3600" dirty="0">
                <a:latin typeface="Palatino Linotype" panose="02040502050505030304" pitchFamily="18" charset="0"/>
              </a:rPr>
              <a:t>Классы точности средств измерений</a:t>
            </a:r>
          </a:p>
        </p:txBody>
      </p:sp>
      <p:pic>
        <p:nvPicPr>
          <p:cNvPr id="7170" name="Picture 2" descr="Международную систему единиц ждёт новый килограмм | Насправд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175" y="2042160"/>
            <a:ext cx="4264925"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98213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9142" y="2367468"/>
            <a:ext cx="6897189" cy="1450757"/>
          </a:xfrm>
        </p:spPr>
        <p:txBody>
          <a:bodyPr/>
          <a:lstStyle/>
          <a:p>
            <a:r>
              <a:rPr lang="ru-RU" dirty="0" smtClean="0"/>
              <a:t>СПАСИБО ЗА ВНИМАНИЕ! </a:t>
            </a:r>
            <a:endParaRPr lang="ru-RU" dirty="0"/>
          </a:p>
        </p:txBody>
      </p:sp>
      <p:sp>
        <p:nvSpPr>
          <p:cNvPr id="5" name="Подзаголовок 2"/>
          <p:cNvSpPr txBox="1">
            <a:spLocks/>
          </p:cNvSpPr>
          <p:nvPr/>
        </p:nvSpPr>
        <p:spPr>
          <a:xfrm>
            <a:off x="4119499" y="5109758"/>
            <a:ext cx="6424699" cy="4956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i="1" dirty="0" err="1" smtClean="0">
                <a:solidFill>
                  <a:srgbClr val="002060"/>
                </a:solidFill>
                <a:latin typeface="Palatino Linotype" panose="02040502050505030304" pitchFamily="18" charset="0"/>
              </a:rPr>
              <a:t>Ассоц</a:t>
            </a:r>
            <a:r>
              <a:rPr lang="ru-RU" i="1" dirty="0" smtClean="0">
                <a:solidFill>
                  <a:srgbClr val="002060"/>
                </a:solidFill>
                <a:latin typeface="Palatino Linotype" panose="02040502050505030304" pitchFamily="18" charset="0"/>
              </a:rPr>
              <a:t>. проф., к.т.н., </a:t>
            </a:r>
            <a:r>
              <a:rPr lang="en-US" i="1" dirty="0" smtClean="0">
                <a:solidFill>
                  <a:srgbClr val="002060"/>
                </a:solidFill>
                <a:latin typeface="Palatino Linotype" panose="02040502050505030304" pitchFamily="18" charset="0"/>
              </a:rPr>
              <a:t>PhD</a:t>
            </a:r>
            <a:r>
              <a:rPr lang="ru-RU" i="1" dirty="0" smtClean="0">
                <a:solidFill>
                  <a:srgbClr val="002060"/>
                </a:solidFill>
                <a:latin typeface="Palatino Linotype" panose="02040502050505030304" pitchFamily="18" charset="0"/>
              </a:rPr>
              <a:t> </a:t>
            </a:r>
            <a:r>
              <a:rPr lang="kk-KZ" i="1" dirty="0" smtClean="0">
                <a:solidFill>
                  <a:srgbClr val="002060"/>
                </a:solidFill>
                <a:latin typeface="Palatino Linotype" panose="02040502050505030304" pitchFamily="18" charset="0"/>
              </a:rPr>
              <a:t>Ережеп Д.Е.</a:t>
            </a:r>
            <a:r>
              <a:rPr lang="ru-RU" i="1" dirty="0" smtClean="0">
                <a:solidFill>
                  <a:srgbClr val="002060"/>
                </a:solidFill>
                <a:latin typeface="Palatino Linotype" panose="02040502050505030304" pitchFamily="18" charset="0"/>
              </a:rPr>
              <a:t> </a:t>
            </a:r>
            <a:endParaRPr lang="ru-RU" dirty="0">
              <a:solidFill>
                <a:srgbClr val="002060"/>
              </a:solidFill>
              <a:latin typeface="Palatino Linotype" panose="02040502050505030304" pitchFamily="18" charset="0"/>
            </a:endParaRPr>
          </a:p>
        </p:txBody>
      </p:sp>
      <p:sp>
        <p:nvSpPr>
          <p:cNvPr id="6" name="Подзаголовок 2"/>
          <p:cNvSpPr txBox="1">
            <a:spLocks/>
          </p:cNvSpPr>
          <p:nvPr/>
        </p:nvSpPr>
        <p:spPr>
          <a:xfrm>
            <a:off x="3986099" y="5605383"/>
            <a:ext cx="4803274" cy="4956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i="1" cap="none" dirty="0" err="1" smtClean="0">
                <a:solidFill>
                  <a:srgbClr val="002060"/>
                </a:solidFill>
                <a:latin typeface="Palatino Linotype" panose="02040502050505030304" pitchFamily="18" charset="0"/>
              </a:rPr>
              <a:t>d.yerezhep@satbayev.university</a:t>
            </a:r>
            <a:endParaRPr lang="ru-RU" cap="none"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224628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96716" y="1996440"/>
            <a:ext cx="7164704" cy="3657600"/>
          </a:xfrm>
        </p:spPr>
        <p:txBody>
          <a:bodyPr>
            <a:noAutofit/>
          </a:bodyPr>
          <a:lstStyle/>
          <a:p>
            <a:pPr algn="just"/>
            <a:r>
              <a:rPr lang="ru-RU" sz="1800" dirty="0">
                <a:latin typeface="Palatino Linotype" panose="02040502050505030304" pitchFamily="18" charset="0"/>
              </a:rPr>
              <a:t>Классы точности цифровых измерительных приборов со встроенными вычислительными устройствами для дополнительной обработки результатов измерений устанавливают без учета режима обработки</a:t>
            </a:r>
            <a:r>
              <a:rPr lang="ru-RU" sz="1800" dirty="0" smtClean="0">
                <a:latin typeface="Palatino Linotype" panose="02040502050505030304" pitchFamily="18" charset="0"/>
              </a:rPr>
              <a:t>.</a:t>
            </a:r>
            <a:endParaRPr lang="en-US" sz="1800" dirty="0" smtClean="0">
              <a:latin typeface="Palatino Linotype" panose="02040502050505030304" pitchFamily="18" charset="0"/>
            </a:endParaRPr>
          </a:p>
          <a:p>
            <a:pPr algn="just"/>
            <a:r>
              <a:rPr lang="ru-RU" sz="1800" i="1" dirty="0">
                <a:latin typeface="Palatino Linotype" panose="02040502050505030304" pitchFamily="18" charset="0"/>
              </a:rPr>
              <a:t>Способы нормирования и формы выражения метрологических характеристик:</a:t>
            </a:r>
          </a:p>
          <a:p>
            <a:pPr algn="just"/>
            <a:r>
              <a:rPr lang="ru-RU" sz="1800" dirty="0">
                <a:latin typeface="Palatino Linotype" panose="02040502050505030304" pitchFamily="18" charset="0"/>
              </a:rPr>
              <a:t>Пределы допускаемых основной и дополнительных погрешностей следует выражать в форме приведенных, относительных или абсолютных погрешностей в зависимости от характера изменения погрешностей в пределах диапазона измерений, а также от условий применения и назначения средств измерений конкретного вида. </a:t>
            </a:r>
          </a:p>
          <a:p>
            <a:pPr algn="just"/>
            <a:endParaRPr lang="ru-RU" sz="1800" dirty="0">
              <a:latin typeface="Palatino Linotype" panose="02040502050505030304" pitchFamily="18" charset="0"/>
            </a:endParaRPr>
          </a:p>
        </p:txBody>
      </p:sp>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smtClean="0">
                <a:solidFill>
                  <a:schemeClr val="tx1"/>
                </a:solidFill>
                <a:latin typeface="Palatino Linotype" panose="02040502050505030304" pitchFamily="18" charset="0"/>
              </a:rPr>
              <a:t>2</a:t>
            </a:r>
            <a:endParaRPr lang="ru-RU" sz="2800" dirty="0">
              <a:solidFill>
                <a:schemeClr val="tx1"/>
              </a:solidFill>
              <a:latin typeface="Palatino Linotype" panose="02040502050505030304" pitchFamily="18" charset="0"/>
            </a:endParaRPr>
          </a:p>
        </p:txBody>
      </p:sp>
      <p:sp>
        <p:nvSpPr>
          <p:cNvPr id="7" name="Заголовок 1"/>
          <p:cNvSpPr>
            <a:spLocks noGrp="1"/>
          </p:cNvSpPr>
          <p:nvPr>
            <p:ph type="title"/>
          </p:nvPr>
        </p:nvSpPr>
        <p:spPr>
          <a:xfrm>
            <a:off x="1080134" y="719426"/>
            <a:ext cx="6760845" cy="964594"/>
          </a:xfrm>
        </p:spPr>
        <p:txBody>
          <a:bodyPr>
            <a:normAutofit fontScale="90000"/>
          </a:bodyPr>
          <a:lstStyle/>
          <a:p>
            <a:r>
              <a:rPr lang="ru-RU" sz="3600" dirty="0">
                <a:latin typeface="Palatino Linotype" panose="02040502050505030304" pitchFamily="18" charset="0"/>
              </a:rPr>
              <a:t>Классы точности средств измерений</a:t>
            </a:r>
          </a:p>
        </p:txBody>
      </p:sp>
      <p:pic>
        <p:nvPicPr>
          <p:cNvPr id="9" name="Picture 2" descr="Класс точности прибора учета электроэнергии: что это такое и каким он  должен быть — «ТНС энерго Великий Новгоро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28" y="2118360"/>
            <a:ext cx="3641354" cy="2729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38616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3</a:t>
            </a:r>
            <a:endParaRPr lang="ru-RU" sz="2800" dirty="0">
              <a:solidFill>
                <a:schemeClr val="tx1"/>
              </a:solidFill>
              <a:latin typeface="Palatino Linotype" panose="02040502050505030304" pitchFamily="18" charset="0"/>
            </a:endParaRPr>
          </a:p>
        </p:txBody>
      </p:sp>
      <p:sp>
        <p:nvSpPr>
          <p:cNvPr id="6" name="Прямоугольник 5"/>
          <p:cNvSpPr/>
          <p:nvPr/>
        </p:nvSpPr>
        <p:spPr>
          <a:xfrm>
            <a:off x="765175" y="2164722"/>
            <a:ext cx="6809105" cy="3693319"/>
          </a:xfrm>
          <a:prstGeom prst="rect">
            <a:avLst/>
          </a:prstGeom>
        </p:spPr>
        <p:txBody>
          <a:bodyPr wrap="square">
            <a:spAutoFit/>
          </a:bodyPr>
          <a:lstStyle/>
          <a:p>
            <a:pPr algn="just"/>
            <a:r>
              <a:rPr lang="ru-RU" dirty="0">
                <a:solidFill>
                  <a:schemeClr val="tx1">
                    <a:lumMod val="75000"/>
                    <a:lumOff val="25000"/>
                  </a:schemeClr>
                </a:solidFill>
                <a:latin typeface="Palatino Linotype" panose="02040502050505030304" pitchFamily="18" charset="0"/>
              </a:rPr>
              <a:t>Пределы допускаемой дополнительной погрешности допускается выражать в форме, отличной от формы выражения пределов допускаемой основной погрешности.    </a:t>
            </a:r>
          </a:p>
          <a:p>
            <a:pPr algn="just"/>
            <a:r>
              <a:rPr lang="ru-RU" dirty="0">
                <a:solidFill>
                  <a:schemeClr val="tx1">
                    <a:lumMod val="75000"/>
                    <a:lumOff val="25000"/>
                  </a:schemeClr>
                </a:solidFill>
                <a:latin typeface="Palatino Linotype" panose="02040502050505030304" pitchFamily="18" charset="0"/>
              </a:rPr>
              <a:t>Последовательность установления пределов допускаемой основной погрешности:</a:t>
            </a:r>
          </a:p>
          <a:p>
            <a:pPr algn="just"/>
            <a:r>
              <a:rPr lang="en-US" dirty="0" smtClean="0">
                <a:solidFill>
                  <a:schemeClr val="tx1">
                    <a:lumMod val="75000"/>
                    <a:lumOff val="25000"/>
                  </a:schemeClr>
                </a:solidFill>
                <a:latin typeface="Palatino Linotype" panose="02040502050505030304" pitchFamily="18" charset="0"/>
              </a:rPr>
              <a:t>1. </a:t>
            </a:r>
            <a:r>
              <a:rPr lang="ru-RU" dirty="0" smtClean="0">
                <a:solidFill>
                  <a:schemeClr val="tx1">
                    <a:lumMod val="75000"/>
                    <a:lumOff val="25000"/>
                  </a:schemeClr>
                </a:solidFill>
                <a:latin typeface="Palatino Linotype" panose="02040502050505030304" pitchFamily="18" charset="0"/>
              </a:rPr>
              <a:t>Устанавливаются </a:t>
            </a:r>
            <a:r>
              <a:rPr lang="ru-RU" dirty="0">
                <a:solidFill>
                  <a:schemeClr val="tx1">
                    <a:lumMod val="75000"/>
                    <a:lumOff val="25000"/>
                  </a:schemeClr>
                </a:solidFill>
                <a:latin typeface="Palatino Linotype" panose="02040502050505030304" pitchFamily="18" charset="0"/>
              </a:rPr>
              <a:t>пределы допускаемой абсолютной погрешности по формуле: </a:t>
            </a:r>
            <a:r>
              <a:rPr lang="ru-RU" dirty="0" smtClean="0">
                <a:solidFill>
                  <a:schemeClr val="tx1">
                    <a:lumMod val="75000"/>
                    <a:lumOff val="25000"/>
                  </a:schemeClr>
                </a:solidFill>
                <a:latin typeface="Palatino Linotype" panose="02040502050505030304" pitchFamily="18" charset="0"/>
              </a:rPr>
              <a:t> </a:t>
            </a:r>
            <a:r>
              <a:rPr lang="ru-RU" b="1" dirty="0">
                <a:solidFill>
                  <a:schemeClr val="tx1">
                    <a:lumMod val="75000"/>
                    <a:lumOff val="25000"/>
                  </a:schemeClr>
                </a:solidFill>
                <a:effectLst>
                  <a:outerShdw blurRad="38100" dist="38100" dir="2700000" algn="tl">
                    <a:srgbClr val="000000">
                      <a:alpha val="43137"/>
                    </a:srgbClr>
                  </a:outerShdw>
                </a:effectLst>
                <a:latin typeface="Palatino Linotype" panose="02040502050505030304" pitchFamily="18" charset="0"/>
              </a:rPr>
              <a:t>Δ = ± а  </a:t>
            </a:r>
            <a:r>
              <a:rPr lang="ru-RU" dirty="0">
                <a:solidFill>
                  <a:schemeClr val="tx1">
                    <a:lumMod val="75000"/>
                    <a:lumOff val="25000"/>
                  </a:schemeClr>
                </a:solidFill>
                <a:latin typeface="Palatino Linotype" panose="02040502050505030304" pitchFamily="18" charset="0"/>
              </a:rPr>
              <a:t>или  </a:t>
            </a:r>
            <a:r>
              <a:rPr lang="ru-RU" b="1" dirty="0">
                <a:solidFill>
                  <a:schemeClr val="tx1">
                    <a:lumMod val="75000"/>
                    <a:lumOff val="25000"/>
                  </a:schemeClr>
                </a:solidFill>
                <a:effectLst>
                  <a:outerShdw blurRad="38100" dist="38100" dir="2700000" algn="tl">
                    <a:srgbClr val="000000">
                      <a:alpha val="43137"/>
                    </a:srgbClr>
                  </a:outerShdw>
                </a:effectLst>
                <a:latin typeface="Palatino Linotype" panose="02040502050505030304" pitchFamily="18" charset="0"/>
              </a:rPr>
              <a:t>Δ = ± (а + </a:t>
            </a:r>
            <a:r>
              <a:rPr lang="ru-RU" b="1" dirty="0" err="1">
                <a:solidFill>
                  <a:schemeClr val="tx1">
                    <a:lumMod val="75000"/>
                    <a:lumOff val="25000"/>
                  </a:schemeClr>
                </a:solidFill>
                <a:effectLst>
                  <a:outerShdw blurRad="38100" dist="38100" dir="2700000" algn="tl">
                    <a:srgbClr val="000000">
                      <a:alpha val="43137"/>
                    </a:srgbClr>
                  </a:outerShdw>
                </a:effectLst>
                <a:latin typeface="Palatino Linotype" panose="02040502050505030304" pitchFamily="18" charset="0"/>
              </a:rPr>
              <a:t>b·x</a:t>
            </a:r>
            <a:r>
              <a:rPr lang="ru-RU" b="1" dirty="0">
                <a:solidFill>
                  <a:schemeClr val="tx1">
                    <a:lumMod val="75000"/>
                    <a:lumOff val="25000"/>
                  </a:schemeClr>
                </a:solidFill>
                <a:effectLst>
                  <a:outerShdw blurRad="38100" dist="38100" dir="2700000" algn="tl">
                    <a:srgbClr val="000000">
                      <a:alpha val="43137"/>
                    </a:srgbClr>
                  </a:outerShdw>
                </a:effectLst>
                <a:latin typeface="Palatino Linotype" panose="02040502050505030304" pitchFamily="18" charset="0"/>
              </a:rPr>
              <a:t>)</a:t>
            </a:r>
          </a:p>
          <a:p>
            <a:pPr marL="285750" indent="-285750" algn="just">
              <a:buFont typeface="Wingdings" panose="05000000000000000000" pitchFamily="2" charset="2"/>
              <a:buChar char="q"/>
            </a:pPr>
            <a:endParaRPr lang="ru-RU" dirty="0">
              <a:solidFill>
                <a:schemeClr val="tx1">
                  <a:lumMod val="75000"/>
                  <a:lumOff val="25000"/>
                </a:schemeClr>
              </a:solidFill>
              <a:latin typeface="Palatino Linotype" panose="02040502050505030304" pitchFamily="18" charset="0"/>
            </a:endParaRPr>
          </a:p>
          <a:p>
            <a:pPr algn="just"/>
            <a:r>
              <a:rPr lang="ru-RU" dirty="0" smtClean="0">
                <a:solidFill>
                  <a:schemeClr val="tx1">
                    <a:lumMod val="75000"/>
                    <a:lumOff val="25000"/>
                  </a:schemeClr>
                </a:solidFill>
                <a:latin typeface="Palatino Linotype" panose="02040502050505030304" pitchFamily="18" charset="0"/>
              </a:rPr>
              <a:t>  </a:t>
            </a:r>
            <a:r>
              <a:rPr lang="ru-RU" dirty="0">
                <a:solidFill>
                  <a:schemeClr val="tx1">
                    <a:lumMod val="75000"/>
                    <a:lumOff val="25000"/>
                  </a:schemeClr>
                </a:solidFill>
                <a:latin typeface="Palatino Linotype" panose="02040502050505030304" pitchFamily="18" charset="0"/>
              </a:rPr>
              <a:t>где Δ - пределы допускаемой абсолютной основной погрешности (в единицах измеряемой величины или условно в делениях шкалы)</a:t>
            </a:r>
            <a:br>
              <a:rPr lang="ru-RU" dirty="0">
                <a:solidFill>
                  <a:schemeClr val="tx1">
                    <a:lumMod val="75000"/>
                    <a:lumOff val="25000"/>
                  </a:schemeClr>
                </a:solidFill>
                <a:latin typeface="Palatino Linotype" panose="02040502050505030304" pitchFamily="18" charset="0"/>
              </a:rPr>
            </a:br>
            <a:r>
              <a:rPr lang="ru-RU" dirty="0">
                <a:solidFill>
                  <a:schemeClr val="tx1">
                    <a:lumMod val="75000"/>
                    <a:lumOff val="25000"/>
                  </a:schemeClr>
                </a:solidFill>
                <a:latin typeface="Palatino Linotype" panose="02040502050505030304" pitchFamily="18" charset="0"/>
              </a:rPr>
              <a:t>х - значение измеряемой величины,</a:t>
            </a:r>
            <a:br>
              <a:rPr lang="ru-RU" dirty="0">
                <a:solidFill>
                  <a:schemeClr val="tx1">
                    <a:lumMod val="75000"/>
                    <a:lumOff val="25000"/>
                  </a:schemeClr>
                </a:solidFill>
                <a:latin typeface="Palatino Linotype" panose="02040502050505030304" pitchFamily="18" charset="0"/>
              </a:rPr>
            </a:br>
            <a:r>
              <a:rPr lang="ru-RU" dirty="0">
                <a:solidFill>
                  <a:schemeClr val="tx1">
                    <a:lumMod val="75000"/>
                    <a:lumOff val="25000"/>
                  </a:schemeClr>
                </a:solidFill>
                <a:latin typeface="Palatino Linotype" panose="02040502050505030304" pitchFamily="18" charset="0"/>
              </a:rPr>
              <a:t>а, b - положительные числа, не зависящие от х.</a:t>
            </a:r>
          </a:p>
        </p:txBody>
      </p:sp>
      <p:sp>
        <p:nvSpPr>
          <p:cNvPr id="3" name="AutoShape 4" descr="Чему равна цена деления мензур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Чему равна цена деления мензурк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Чему равна цена деления мензурк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0" descr="Чему равна цена деления мензурк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Заголовок 1"/>
          <p:cNvSpPr>
            <a:spLocks noGrp="1"/>
          </p:cNvSpPr>
          <p:nvPr>
            <p:ph type="title"/>
          </p:nvPr>
        </p:nvSpPr>
        <p:spPr>
          <a:xfrm>
            <a:off x="1080134" y="719426"/>
            <a:ext cx="6760845" cy="964594"/>
          </a:xfrm>
        </p:spPr>
        <p:txBody>
          <a:bodyPr>
            <a:normAutofit fontScale="90000"/>
          </a:bodyPr>
          <a:lstStyle/>
          <a:p>
            <a:r>
              <a:rPr lang="ru-RU" sz="3600" dirty="0">
                <a:latin typeface="Palatino Linotype" panose="02040502050505030304" pitchFamily="18" charset="0"/>
              </a:rPr>
              <a:t>Классы точности средств измерений</a:t>
            </a:r>
          </a:p>
        </p:txBody>
      </p:sp>
      <p:pic>
        <p:nvPicPr>
          <p:cNvPr id="11" name="Picture 2" descr="Метрология фон - 28 фот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7008" y="2143572"/>
            <a:ext cx="3717924" cy="371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71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4</a:t>
            </a:r>
            <a:endParaRPr lang="ru-RU" sz="2800" dirty="0">
              <a:solidFill>
                <a:schemeClr val="tx1"/>
              </a:solidFill>
              <a:latin typeface="Palatino Linotype" panose="02040502050505030304" pitchFamily="18" charset="0"/>
            </a:endParaRPr>
          </a:p>
        </p:txBody>
      </p:sp>
      <p:sp>
        <p:nvSpPr>
          <p:cNvPr id="5" name="Прямоугольник 3"/>
          <p:cNvSpPr>
            <a:spLocks noChangeArrowheads="1"/>
          </p:cNvSpPr>
          <p:nvPr/>
        </p:nvSpPr>
        <p:spPr bwMode="auto">
          <a:xfrm>
            <a:off x="1282112" y="2232374"/>
            <a:ext cx="962210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ru-RU" sz="2000" dirty="0">
                <a:latin typeface="Palatino Linotype" panose="02040502050505030304" pitchFamily="18" charset="0"/>
                <a:cs typeface="Times New Roman" panose="02020603050405020304" pitchFamily="18" charset="0"/>
              </a:rPr>
              <a:t>2. Устанавливаются пределы допускаемой приведенной основной погрешности по формуле: </a:t>
            </a:r>
          </a:p>
          <a:p>
            <a:pPr algn="just" eaLnBrk="1" hangingPunct="1"/>
            <a:r>
              <a:rPr lang="ru-RU" altLang="ru-RU" sz="2000" dirty="0">
                <a:latin typeface="Palatino Linotype" panose="02040502050505030304" pitchFamily="18" charset="0"/>
                <a:cs typeface="Times New Roman" panose="02020603050405020304" pitchFamily="18" charset="0"/>
              </a:rPr>
              <a:t> γ = Δ / </a:t>
            </a:r>
            <a:r>
              <a:rPr lang="ru-RU" altLang="ru-RU" sz="2000" dirty="0" err="1">
                <a:latin typeface="Palatino Linotype" panose="02040502050505030304" pitchFamily="18" charset="0"/>
                <a:cs typeface="Times New Roman" panose="02020603050405020304" pitchFamily="18" charset="0"/>
              </a:rPr>
              <a:t>Хn</a:t>
            </a:r>
            <a:r>
              <a:rPr lang="ru-RU" altLang="ru-RU" sz="2000" dirty="0">
                <a:latin typeface="Palatino Linotype" panose="02040502050505030304" pitchFamily="18" charset="0"/>
                <a:cs typeface="Times New Roman" panose="02020603050405020304" pitchFamily="18" charset="0"/>
              </a:rPr>
              <a:t> = ± p </a:t>
            </a:r>
          </a:p>
          <a:p>
            <a:pPr algn="just" eaLnBrk="1" hangingPunct="1"/>
            <a:r>
              <a:rPr lang="ru-RU" altLang="ru-RU" sz="2000" dirty="0">
                <a:latin typeface="Palatino Linotype" panose="02040502050505030304" pitchFamily="18" charset="0"/>
                <a:cs typeface="Times New Roman" panose="02020603050405020304" pitchFamily="18" charset="0"/>
              </a:rPr>
              <a:t>где γ - пределы допускаемой приведенной основной погрешности в %,</a:t>
            </a:r>
            <a:br>
              <a:rPr lang="ru-RU" altLang="ru-RU" sz="2000" dirty="0">
                <a:latin typeface="Palatino Linotype" panose="02040502050505030304" pitchFamily="18" charset="0"/>
                <a:cs typeface="Times New Roman" panose="02020603050405020304" pitchFamily="18" charset="0"/>
              </a:rPr>
            </a:br>
            <a:r>
              <a:rPr lang="ru-RU" altLang="ru-RU" sz="2000" dirty="0">
                <a:latin typeface="Palatino Linotype" panose="02040502050505030304" pitchFamily="18" charset="0"/>
                <a:cs typeface="Times New Roman" panose="02020603050405020304" pitchFamily="18" charset="0"/>
              </a:rPr>
              <a:t>Δ - пределы допускаемой абсолютной погрешности,</a:t>
            </a:r>
            <a:br>
              <a:rPr lang="ru-RU" altLang="ru-RU" sz="2000" dirty="0">
                <a:latin typeface="Palatino Linotype" panose="02040502050505030304" pitchFamily="18" charset="0"/>
                <a:cs typeface="Times New Roman" panose="02020603050405020304" pitchFamily="18" charset="0"/>
              </a:rPr>
            </a:br>
            <a:r>
              <a:rPr lang="ru-RU" altLang="ru-RU" sz="2000" dirty="0">
                <a:latin typeface="Palatino Linotype" panose="02040502050505030304" pitchFamily="18" charset="0"/>
                <a:cs typeface="Times New Roman" panose="02020603050405020304" pitchFamily="18" charset="0"/>
              </a:rPr>
              <a:t>p - положительное число, выбираемое из ряда 1·10n, 1,5·10n, (1,6·10n)*, 2·10n,  2,5·10n, (3·10n)*, 4·10n, 5·10n, 6·10n (n = 1, 0, -1, -2 и т.д.)</a:t>
            </a:r>
            <a:br>
              <a:rPr lang="ru-RU" altLang="ru-RU" sz="2000" dirty="0">
                <a:latin typeface="Palatino Linotype" panose="02040502050505030304" pitchFamily="18" charset="0"/>
                <a:cs typeface="Times New Roman" panose="02020603050405020304" pitchFamily="18" charset="0"/>
              </a:rPr>
            </a:br>
            <a:r>
              <a:rPr lang="ru-RU" altLang="ru-RU" sz="2000" dirty="0">
                <a:latin typeface="Palatino Linotype" panose="02040502050505030304" pitchFamily="18" charset="0"/>
                <a:cs typeface="Times New Roman" panose="02020603050405020304" pitchFamily="18" charset="0"/>
              </a:rPr>
              <a:t>*не устанавливается для вновь разрабатываемых средств измерений, для средств измерений конкретного типа допускается устанавливать не более пяти различных пределов допускаемой основной погрешности при одном и том же значении степени n.</a:t>
            </a:r>
          </a:p>
          <a:p>
            <a:pPr algn="just" eaLnBrk="1" hangingPunct="1"/>
            <a:endParaRPr lang="ru-RU" altLang="ru-RU" sz="2000" b="1" dirty="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8" name="Заголовок 1"/>
          <p:cNvSpPr txBox="1">
            <a:spLocks/>
          </p:cNvSpPr>
          <p:nvPr/>
        </p:nvSpPr>
        <p:spPr>
          <a:xfrm>
            <a:off x="1080134" y="719426"/>
            <a:ext cx="6760845" cy="964594"/>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ru-RU" sz="3600" smtClean="0">
                <a:latin typeface="Palatino Linotype" panose="02040502050505030304" pitchFamily="18" charset="0"/>
              </a:rPr>
              <a:t>Классы точности средств измерений</a:t>
            </a:r>
            <a:endParaRPr lang="ru-RU" sz="3600" dirty="0">
              <a:latin typeface="Palatino Linotype" panose="02040502050505030304" pitchFamily="18" charset="0"/>
            </a:endParaRPr>
          </a:p>
        </p:txBody>
      </p:sp>
    </p:spTree>
    <p:extLst>
      <p:ext uri="{BB962C8B-B14F-4D97-AF65-F5344CB8AC3E}">
        <p14:creationId xmlns:p14="http://schemas.microsoft.com/office/powerpoint/2010/main" val="82148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5</a:t>
            </a:r>
            <a:endParaRPr lang="ru-RU" sz="2800" dirty="0">
              <a:solidFill>
                <a:schemeClr val="tx1"/>
              </a:solidFill>
              <a:latin typeface="Palatino Linotype" panose="02040502050505030304" pitchFamily="18" charset="0"/>
            </a:endParaRPr>
          </a:p>
        </p:txBody>
      </p:sp>
      <p:sp>
        <p:nvSpPr>
          <p:cNvPr id="5" name="Прямоугольник 3"/>
          <p:cNvSpPr>
            <a:spLocks noChangeArrowheads="1"/>
          </p:cNvSpPr>
          <p:nvPr/>
        </p:nvSpPr>
        <p:spPr bwMode="auto">
          <a:xfrm>
            <a:off x="990600" y="2048548"/>
            <a:ext cx="1060323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ru-RU" sz="2000" dirty="0">
                <a:latin typeface="Times New Roman" pitchFamily="18" charset="0"/>
              </a:rPr>
              <a:t>3.Устанавливается нормирующее  значение </a:t>
            </a:r>
            <a:r>
              <a:rPr lang="ru-RU" altLang="ru-RU" sz="2000" b="1" i="1" dirty="0" err="1">
                <a:latin typeface="Times New Roman" pitchFamily="18" charset="0"/>
              </a:rPr>
              <a:t>Хn</a:t>
            </a:r>
            <a:r>
              <a:rPr lang="ru-RU" altLang="ru-RU" sz="2000" dirty="0">
                <a:latin typeface="Times New Roman" pitchFamily="18" charset="0"/>
              </a:rPr>
              <a:t>:</a:t>
            </a:r>
          </a:p>
          <a:p>
            <a:pPr algn="just" eaLnBrk="1" hangingPunct="1"/>
            <a:r>
              <a:rPr lang="ru-RU" altLang="ru-RU" sz="2000" dirty="0">
                <a:latin typeface="Times New Roman" pitchFamily="18" charset="0"/>
              </a:rPr>
              <a:t> Для СИ с равномерной, практически равномерной или степенной шкалой, а также для измерительных преобразователей, если нулевое значение измеряемо-</a:t>
            </a:r>
            <a:r>
              <a:rPr lang="ru-RU" altLang="ru-RU" sz="2000" dirty="0" err="1">
                <a:latin typeface="Times New Roman" pitchFamily="18" charset="0"/>
              </a:rPr>
              <a:t>го</a:t>
            </a:r>
            <a:r>
              <a:rPr lang="ru-RU" altLang="ru-RU" sz="2000" dirty="0">
                <a:latin typeface="Times New Roman" pitchFamily="18" charset="0"/>
              </a:rPr>
              <a:t> параметра находятся на краю или вне диапазона измерений нормирующее значение устанавливается равным большему из пределов измерений. Для СИ, нулевое значение измеряемого параметра которых находится внутри диапазона измерений, нормирующее значение устанавливается равным большему из модулей пределов измерений.</a:t>
            </a:r>
          </a:p>
          <a:p>
            <a:pPr algn="just" eaLnBrk="1" hangingPunct="1"/>
            <a:r>
              <a:rPr lang="ru-RU" altLang="ru-RU" sz="2000" dirty="0" smtClean="0">
                <a:latin typeface="Times New Roman" pitchFamily="18" charset="0"/>
              </a:rPr>
              <a:t>Для </a:t>
            </a:r>
            <a:r>
              <a:rPr lang="ru-RU" altLang="ru-RU" sz="2000" dirty="0">
                <a:latin typeface="Times New Roman" pitchFamily="18" charset="0"/>
              </a:rPr>
              <a:t>электроизмерительных СИ с равномерной, практически равномерной или степенной шкалой и нулевой отметкой внутри диапазона измерений нормирующее значение допускается устанавливать равным сумме модулей пределов измерений.</a:t>
            </a:r>
          </a:p>
          <a:p>
            <a:pPr algn="just" eaLnBrk="1" hangingPunct="1"/>
            <a:endParaRPr lang="ru-RU" altLang="ru-RU" sz="2000" dirty="0">
              <a:latin typeface="Times New Roman" pitchFamily="18" charset="0"/>
            </a:endParaRPr>
          </a:p>
          <a:p>
            <a:pPr algn="just" eaLnBrk="1" hangingPunct="1"/>
            <a:endParaRPr lang="ru-RU" altLang="ru-RU" sz="2000" dirty="0">
              <a:latin typeface="Times New Roman" pitchFamily="18" charset="0"/>
            </a:endParaRPr>
          </a:p>
        </p:txBody>
      </p:sp>
      <p:sp>
        <p:nvSpPr>
          <p:cNvPr id="7" name="Заголовок 1"/>
          <p:cNvSpPr>
            <a:spLocks noGrp="1"/>
          </p:cNvSpPr>
          <p:nvPr>
            <p:ph type="title"/>
          </p:nvPr>
        </p:nvSpPr>
        <p:spPr>
          <a:xfrm>
            <a:off x="1080134" y="719426"/>
            <a:ext cx="6760845" cy="964594"/>
          </a:xfrm>
        </p:spPr>
        <p:txBody>
          <a:bodyPr>
            <a:normAutofit fontScale="90000"/>
          </a:bodyPr>
          <a:lstStyle/>
          <a:p>
            <a:r>
              <a:rPr lang="ru-RU" sz="3600" dirty="0">
                <a:latin typeface="Palatino Linotype" panose="02040502050505030304" pitchFamily="18" charset="0"/>
              </a:rPr>
              <a:t>Классы точности средств измерений</a:t>
            </a:r>
          </a:p>
        </p:txBody>
      </p:sp>
    </p:spTree>
    <p:extLst>
      <p:ext uri="{BB962C8B-B14F-4D97-AF65-F5344CB8AC3E}">
        <p14:creationId xmlns:p14="http://schemas.microsoft.com/office/powerpoint/2010/main" val="296088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6</a:t>
            </a:r>
            <a:endParaRPr lang="ru-RU" sz="2800" dirty="0">
              <a:solidFill>
                <a:schemeClr val="tx1"/>
              </a:solidFill>
              <a:latin typeface="Palatino Linotype" panose="02040502050505030304" pitchFamily="18" charset="0"/>
            </a:endParaRPr>
          </a:p>
        </p:txBody>
      </p:sp>
      <p:sp>
        <p:nvSpPr>
          <p:cNvPr id="9" name="Объект 2"/>
          <p:cNvSpPr txBox="1">
            <a:spLocks/>
          </p:cNvSpPr>
          <p:nvPr/>
        </p:nvSpPr>
        <p:spPr>
          <a:xfrm>
            <a:off x="1066800" y="2101274"/>
            <a:ext cx="6000750" cy="368503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ru-RU" altLang="ru-RU" dirty="0">
                <a:latin typeface="Times New Roman" pitchFamily="18" charset="0"/>
              </a:rPr>
              <a:t>с)Для СИ величины, для которых принята шкала с условным нулем, нормирующее значение </a:t>
            </a:r>
            <a:r>
              <a:rPr lang="ru-RU" altLang="ru-RU" dirty="0" smtClean="0">
                <a:latin typeface="Times New Roman" pitchFamily="18" charset="0"/>
              </a:rPr>
              <a:t>устанавливают </a:t>
            </a:r>
            <a:r>
              <a:rPr lang="ru-RU" altLang="ru-RU" dirty="0">
                <a:latin typeface="Times New Roman" pitchFamily="18" charset="0"/>
              </a:rPr>
              <a:t>равным модулю разности пределов измерений.</a:t>
            </a:r>
          </a:p>
          <a:p>
            <a:pPr algn="just"/>
            <a:r>
              <a:rPr lang="ru-RU" altLang="ru-RU" dirty="0">
                <a:latin typeface="Times New Roman" pitchFamily="18" charset="0"/>
              </a:rPr>
              <a:t>d)Для СИ с установленным номинальным </a:t>
            </a:r>
            <a:r>
              <a:rPr lang="ru-RU" altLang="ru-RU" dirty="0" smtClean="0">
                <a:latin typeface="Times New Roman" pitchFamily="18" charset="0"/>
              </a:rPr>
              <a:t>значением </a:t>
            </a:r>
            <a:r>
              <a:rPr lang="ru-RU" altLang="ru-RU" dirty="0">
                <a:latin typeface="Times New Roman" pitchFamily="18" charset="0"/>
              </a:rPr>
              <a:t>нормирующее значение устанавливают равным этому номинальному значению.</a:t>
            </a:r>
          </a:p>
          <a:p>
            <a:pPr algn="just"/>
            <a:r>
              <a:rPr lang="ru-RU" altLang="ru-RU" dirty="0">
                <a:latin typeface="Times New Roman" pitchFamily="18" charset="0"/>
              </a:rPr>
              <a:t>e)Для измерительных приборов с существенно неравномерной шкалой нормирующее значение устанавливают равным всей длине шкалы или её части, соответствующей диапазону измерений. В этом случае пределы абсолютной погрешности выражают, как и длину шкалы, в единицах длины</a:t>
            </a:r>
          </a:p>
        </p:txBody>
      </p:sp>
      <p:sp>
        <p:nvSpPr>
          <p:cNvPr id="2" name="AutoShape 2" descr="172) Весы неравноплечие одночашечные шкальны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172) Весы неравноплечие одночашечные шкальны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Заголовок 1"/>
          <p:cNvSpPr>
            <a:spLocks noGrp="1"/>
          </p:cNvSpPr>
          <p:nvPr>
            <p:ph type="title"/>
          </p:nvPr>
        </p:nvSpPr>
        <p:spPr>
          <a:xfrm>
            <a:off x="1080134" y="719426"/>
            <a:ext cx="6760845" cy="964594"/>
          </a:xfrm>
        </p:spPr>
        <p:txBody>
          <a:bodyPr>
            <a:normAutofit fontScale="90000"/>
          </a:bodyPr>
          <a:lstStyle/>
          <a:p>
            <a:r>
              <a:rPr lang="ru-RU" sz="3600" dirty="0">
                <a:latin typeface="Palatino Linotype" panose="02040502050505030304" pitchFamily="18" charset="0"/>
              </a:rPr>
              <a:t>Классы точности средств измерений</a:t>
            </a:r>
          </a:p>
        </p:txBody>
      </p:sp>
      <p:pic>
        <p:nvPicPr>
          <p:cNvPr id="6" name="Picture 2" descr="Класс точности подшипников ГОСТ, ISO, ABEC - Подшипники в Беларус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6258" y="2040314"/>
            <a:ext cx="3987552" cy="3011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71046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7</a:t>
            </a:r>
            <a:endParaRPr lang="ru-RU" sz="2800" dirty="0">
              <a:solidFill>
                <a:schemeClr val="tx1"/>
              </a:solidFill>
              <a:latin typeface="Palatino Linotype" panose="02040502050505030304" pitchFamily="18" charset="0"/>
            </a:endParaRPr>
          </a:p>
        </p:txBody>
      </p:sp>
      <p:sp>
        <p:nvSpPr>
          <p:cNvPr id="6" name="Объект 2"/>
          <p:cNvSpPr txBox="1">
            <a:spLocks/>
          </p:cNvSpPr>
          <p:nvPr/>
        </p:nvSpPr>
        <p:spPr>
          <a:xfrm>
            <a:off x="782955" y="2047875"/>
            <a:ext cx="10810876" cy="2173605"/>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ru-RU" b="1" u="sng" dirty="0">
                <a:latin typeface="Palatino Linotype" panose="02040502050505030304" pitchFamily="18" charset="0"/>
              </a:rPr>
              <a:t>Свойства шкал</a:t>
            </a:r>
          </a:p>
          <a:p>
            <a:pPr marL="0" indent="0" algn="just">
              <a:buNone/>
            </a:pPr>
            <a:r>
              <a:rPr lang="ru-RU" dirty="0">
                <a:latin typeface="Palatino Linotype" panose="02040502050505030304" pitchFamily="18" charset="0"/>
              </a:rPr>
              <a:t>Начальное значение шкалы — Наименьшее значение измеряемой величины, которое может быть отсчитано по шкале СИ. Во многих случаях шкала начинается с нулевой отметки, однако, могут быть и другие значения, например, у медицинского термометра это 34,3 °C;</a:t>
            </a:r>
          </a:p>
          <a:p>
            <a:pPr marL="0" indent="0" algn="just">
              <a:buNone/>
            </a:pPr>
            <a:r>
              <a:rPr lang="ru-RU" dirty="0">
                <a:latin typeface="Palatino Linotype" panose="02040502050505030304" pitchFamily="18" charset="0"/>
              </a:rPr>
              <a:t> Конечное значение шкалы — Наибольшее значение измеряемой величины, которое может быть отсчитано по шкале средства измерений;</a:t>
            </a:r>
          </a:p>
          <a:p>
            <a:pPr marL="0" indent="0" algn="just">
              <a:buNone/>
            </a:pPr>
            <a:r>
              <a:rPr lang="ru-RU" dirty="0">
                <a:latin typeface="Palatino Linotype" panose="02040502050505030304" pitchFamily="18" charset="0"/>
              </a:rPr>
              <a:t> Характер шкалы — функциональная зависимость a = f(x) между линейным (или угловым) расстоянием a какой-либо отметки от начальной отметки шкалы, выраженным в долях всей длины шкалы, и значением x измеряемой величины, </a:t>
            </a:r>
          </a:p>
        </p:txBody>
      </p:sp>
      <p:sp>
        <p:nvSpPr>
          <p:cNvPr id="9" name="Заголовок 1"/>
          <p:cNvSpPr txBox="1">
            <a:spLocks/>
          </p:cNvSpPr>
          <p:nvPr/>
        </p:nvSpPr>
        <p:spPr>
          <a:xfrm>
            <a:off x="1080134" y="719426"/>
            <a:ext cx="6760845" cy="964594"/>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ru-RU" sz="3600" smtClean="0">
                <a:latin typeface="Palatino Linotype" panose="02040502050505030304" pitchFamily="18" charset="0"/>
              </a:rPr>
              <a:t>Классы точности средств измерений</a:t>
            </a:r>
            <a:endParaRPr lang="ru-RU" sz="3600" dirty="0">
              <a:latin typeface="Palatino Linotype" panose="02040502050505030304" pitchFamily="18" charset="0"/>
            </a:endParaRPr>
          </a:p>
        </p:txBody>
      </p:sp>
      <p:pic>
        <p:nvPicPr>
          <p:cNvPr id="5" name="Picture 2" descr="Шкала значени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869" y="4221480"/>
            <a:ext cx="7724914" cy="183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47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2346960"/>
            <a:ext cx="7673340" cy="3088216"/>
          </a:xfrm>
        </p:spPr>
        <p:txBody>
          <a:bodyPr>
            <a:normAutofit fontScale="85000" lnSpcReduction="20000"/>
          </a:bodyPr>
          <a:lstStyle/>
          <a:p>
            <a:pPr marL="0" indent="0" algn="just">
              <a:buNone/>
            </a:pPr>
            <a:r>
              <a:rPr lang="ru-RU" dirty="0">
                <a:latin typeface="Palatino Linotype" panose="02040502050505030304" pitchFamily="18" charset="0"/>
              </a:rPr>
              <a:t>соответствующим этой отметке:</a:t>
            </a:r>
          </a:p>
          <a:p>
            <a:pPr marL="0" indent="0" algn="just">
              <a:buNone/>
            </a:pPr>
            <a:r>
              <a:rPr lang="ru-RU" dirty="0">
                <a:latin typeface="Palatino Linotype" panose="02040502050505030304" pitchFamily="18" charset="0"/>
              </a:rPr>
              <a:t>-</a:t>
            </a:r>
            <a:r>
              <a:rPr lang="ru-RU" b="1" dirty="0">
                <a:latin typeface="Palatino Linotype" panose="02040502050505030304" pitchFamily="18" charset="0"/>
              </a:rPr>
              <a:t>Равномерная шкала</a:t>
            </a:r>
            <a:r>
              <a:rPr lang="ru-RU" dirty="0">
                <a:latin typeface="Palatino Linotype" panose="02040502050505030304" pitchFamily="18" charset="0"/>
              </a:rPr>
              <a:t> — шкала, отметки на которой нанесены равномерно;</a:t>
            </a:r>
          </a:p>
          <a:p>
            <a:pPr marL="0" indent="0" algn="just">
              <a:buNone/>
            </a:pPr>
            <a:r>
              <a:rPr lang="ru-RU" dirty="0">
                <a:latin typeface="Palatino Linotype" panose="02040502050505030304" pitchFamily="18" charset="0"/>
              </a:rPr>
              <a:t>-</a:t>
            </a:r>
            <a:r>
              <a:rPr lang="ru-RU" b="1" dirty="0">
                <a:latin typeface="Palatino Linotype" panose="02040502050505030304" pitchFamily="18" charset="0"/>
              </a:rPr>
              <a:t>Неравномерная шкала</a:t>
            </a:r>
            <a:r>
              <a:rPr lang="ru-RU" dirty="0">
                <a:latin typeface="Palatino Linotype" panose="02040502050505030304" pitchFamily="18" charset="0"/>
              </a:rPr>
              <a:t> — шкала, отметки на которой нанесены неравномерно;</a:t>
            </a:r>
          </a:p>
          <a:p>
            <a:pPr marL="0" indent="0" algn="just">
              <a:buNone/>
            </a:pPr>
            <a:r>
              <a:rPr lang="ru-RU" dirty="0">
                <a:latin typeface="Palatino Linotype" panose="02040502050505030304" pitchFamily="18" charset="0"/>
              </a:rPr>
              <a:t>-</a:t>
            </a:r>
            <a:r>
              <a:rPr lang="ru-RU" b="1" dirty="0">
                <a:latin typeface="Palatino Linotype" panose="02040502050505030304" pitchFamily="18" charset="0"/>
              </a:rPr>
              <a:t>Логарифмическая или гиперболическая шкала</a:t>
            </a:r>
            <a:r>
              <a:rPr lang="ru-RU" dirty="0">
                <a:latin typeface="Palatino Linotype" panose="02040502050505030304" pitchFamily="18" charset="0"/>
              </a:rPr>
              <a:t> — шкала с сужающимися делениями, </a:t>
            </a:r>
            <a:r>
              <a:rPr lang="ru-RU" dirty="0" smtClean="0">
                <a:latin typeface="Palatino Linotype" panose="02040502050505030304" pitchFamily="18" charset="0"/>
              </a:rPr>
              <a:t>характеризуемыми </a:t>
            </a:r>
            <a:r>
              <a:rPr lang="ru-RU" dirty="0">
                <a:latin typeface="Palatino Linotype" panose="02040502050505030304" pitchFamily="18" charset="0"/>
              </a:rPr>
              <a:t>тем, что отметка, соответствующая полу-сумме начального и конечного значений </a:t>
            </a:r>
            <a:r>
              <a:rPr lang="ru-RU" dirty="0" smtClean="0">
                <a:latin typeface="Palatino Linotype" panose="02040502050505030304" pitchFamily="18" charset="0"/>
              </a:rPr>
              <a:t>расположена </a:t>
            </a:r>
            <a:r>
              <a:rPr lang="ru-RU" dirty="0">
                <a:latin typeface="Palatino Linotype" panose="02040502050505030304" pitchFamily="18" charset="0"/>
              </a:rPr>
              <a:t>между 65 и 100 процентами длины шкалы. </a:t>
            </a:r>
          </a:p>
          <a:p>
            <a:pPr marL="0" indent="0" algn="just">
              <a:buNone/>
            </a:pPr>
            <a:r>
              <a:rPr lang="ru-RU" b="1" dirty="0">
                <a:latin typeface="Palatino Linotype" panose="02040502050505030304" pitchFamily="18" charset="0"/>
              </a:rPr>
              <a:t>Степенная шкала</a:t>
            </a:r>
            <a:r>
              <a:rPr lang="ru-RU" dirty="0">
                <a:latin typeface="Palatino Linotype" panose="02040502050505030304" pitchFamily="18" charset="0"/>
              </a:rPr>
              <a:t> — шкала с расширяющимися или сужающимися делениями, но не подпадающая под определение логарифмической (гиперболической) шкалы.</a:t>
            </a:r>
          </a:p>
          <a:p>
            <a:pPr marL="0" indent="0" algn="just">
              <a:buNone/>
            </a:pPr>
            <a:endParaRPr lang="ru-RU" dirty="0">
              <a:latin typeface="Palatino Linotype" panose="02040502050505030304" pitchFamily="18" charset="0"/>
            </a:endParaRPr>
          </a:p>
        </p:txBody>
      </p:sp>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8</a:t>
            </a:r>
            <a:endParaRPr lang="ru-RU" sz="2800" dirty="0">
              <a:solidFill>
                <a:schemeClr val="tx1"/>
              </a:solidFill>
              <a:latin typeface="Palatino Linotype" panose="02040502050505030304" pitchFamily="18" charset="0"/>
            </a:endParaRPr>
          </a:p>
        </p:txBody>
      </p:sp>
      <p:sp>
        <p:nvSpPr>
          <p:cNvPr id="5" name="Заголовок 1"/>
          <p:cNvSpPr>
            <a:spLocks noGrp="1"/>
          </p:cNvSpPr>
          <p:nvPr>
            <p:ph type="title"/>
          </p:nvPr>
        </p:nvSpPr>
        <p:spPr>
          <a:xfrm>
            <a:off x="1080134" y="719426"/>
            <a:ext cx="6760845" cy="964594"/>
          </a:xfrm>
        </p:spPr>
        <p:txBody>
          <a:bodyPr>
            <a:normAutofit fontScale="90000"/>
          </a:bodyPr>
          <a:lstStyle/>
          <a:p>
            <a:r>
              <a:rPr lang="ru-RU" sz="3600" dirty="0">
                <a:latin typeface="Palatino Linotype" panose="02040502050505030304" pitchFamily="18" charset="0"/>
              </a:rPr>
              <a:t>Классы точности средств измерений</a:t>
            </a:r>
          </a:p>
        </p:txBody>
      </p:sp>
      <p:pic>
        <p:nvPicPr>
          <p:cNvPr id="5122" name="Picture 2" descr="Шкала средства измерений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135" y="2515234"/>
            <a:ext cx="2095500" cy="2352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20069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4396" y="2043733"/>
            <a:ext cx="6028582" cy="3777947"/>
          </a:xfrm>
        </p:spPr>
        <p:txBody>
          <a:bodyPr>
            <a:normAutofit fontScale="92500" lnSpcReduction="10000"/>
          </a:bodyPr>
          <a:lstStyle/>
          <a:p>
            <a:pPr marL="0" indent="0" algn="just">
              <a:buNone/>
            </a:pPr>
            <a:r>
              <a:rPr lang="ru-RU" dirty="0">
                <a:latin typeface="Palatino Linotype" panose="02040502050505030304" pitchFamily="18" charset="0"/>
              </a:rPr>
              <a:t>4.Устанавливаются пределы допускаемой относи-тельной основной погрешности по формуле: </a:t>
            </a:r>
          </a:p>
          <a:p>
            <a:pPr marL="0" indent="0" algn="just">
              <a:buNone/>
            </a:pPr>
            <a:r>
              <a:rPr lang="ru-RU" dirty="0" smtClean="0">
                <a:latin typeface="Palatino Linotype" panose="02040502050505030304" pitchFamily="18" charset="0"/>
              </a:rPr>
              <a:t> </a:t>
            </a:r>
            <a:r>
              <a:rPr lang="ru-RU" b="1" i="1" dirty="0">
                <a:latin typeface="Palatino Linotype" panose="02040502050505030304" pitchFamily="18" charset="0"/>
              </a:rPr>
              <a:t>δ</a:t>
            </a:r>
            <a:r>
              <a:rPr lang="ru-RU" dirty="0">
                <a:latin typeface="Palatino Linotype" panose="02040502050505030304" pitchFamily="18" charset="0"/>
              </a:rPr>
              <a:t> = Δ / х = ± [c + d·(|х</a:t>
            </a:r>
            <a:r>
              <a:rPr lang="ru-RU" baseline="-25000" dirty="0">
                <a:latin typeface="Palatino Linotype" panose="02040502050505030304" pitchFamily="18" charset="0"/>
              </a:rPr>
              <a:t>к</a:t>
            </a:r>
            <a:r>
              <a:rPr lang="ru-RU" dirty="0">
                <a:latin typeface="Palatino Linotype" panose="02040502050505030304" pitchFamily="18" charset="0"/>
              </a:rPr>
              <a:t> / х| - 1)] =&lt;  ± q </a:t>
            </a:r>
          </a:p>
          <a:p>
            <a:pPr marL="0" indent="0" algn="just">
              <a:buNone/>
            </a:pPr>
            <a:r>
              <a:rPr lang="ru-RU" dirty="0" smtClean="0">
                <a:latin typeface="Palatino Linotype" panose="02040502050505030304" pitchFamily="18" charset="0"/>
              </a:rPr>
              <a:t>где</a:t>
            </a:r>
            <a:r>
              <a:rPr lang="ru-RU" dirty="0">
                <a:latin typeface="Palatino Linotype" panose="02040502050505030304" pitchFamily="18" charset="0"/>
              </a:rPr>
              <a:t> с = b + d;  d = a / |хк|</a:t>
            </a:r>
            <a:br>
              <a:rPr lang="ru-RU" dirty="0">
                <a:latin typeface="Palatino Linotype" panose="02040502050505030304" pitchFamily="18" charset="0"/>
              </a:rPr>
            </a:br>
            <a:r>
              <a:rPr lang="ru-RU" b="1" i="1" dirty="0">
                <a:latin typeface="Palatino Linotype" panose="02040502050505030304" pitchFamily="18" charset="0"/>
              </a:rPr>
              <a:t>δ</a:t>
            </a:r>
            <a:r>
              <a:rPr lang="ru-RU" dirty="0">
                <a:latin typeface="Palatino Linotype" panose="02040502050505030304" pitchFamily="18" charset="0"/>
              </a:rPr>
              <a:t> - пределы допускаемой относительной основной погрешности в %,</a:t>
            </a:r>
            <a:br>
              <a:rPr lang="ru-RU" dirty="0">
                <a:latin typeface="Palatino Linotype" panose="02040502050505030304" pitchFamily="18" charset="0"/>
              </a:rPr>
            </a:br>
            <a:r>
              <a:rPr lang="ru-RU" dirty="0">
                <a:latin typeface="Palatino Linotype" panose="02040502050505030304" pitchFamily="18" charset="0"/>
              </a:rPr>
              <a:t>Δ - пределы допускаемой абсолютной основной погрешности (в единицах измеряемой величины или условно в делениях шкалы)</a:t>
            </a:r>
            <a:br>
              <a:rPr lang="ru-RU" dirty="0">
                <a:latin typeface="Palatino Linotype" panose="02040502050505030304" pitchFamily="18" charset="0"/>
              </a:rPr>
            </a:br>
            <a:r>
              <a:rPr lang="ru-RU" dirty="0">
                <a:latin typeface="Palatino Linotype" panose="02040502050505030304" pitchFamily="18" charset="0"/>
              </a:rPr>
              <a:t>х - значение измеряемой величины,</a:t>
            </a:r>
            <a:br>
              <a:rPr lang="ru-RU" dirty="0">
                <a:latin typeface="Palatino Linotype" panose="02040502050505030304" pitchFamily="18" charset="0"/>
              </a:rPr>
            </a:br>
            <a:r>
              <a:rPr lang="ru-RU" dirty="0">
                <a:latin typeface="Palatino Linotype" panose="02040502050505030304" pitchFamily="18" charset="0"/>
              </a:rPr>
              <a:t>хк - наибольший (по модулю) из пределов измерений,</a:t>
            </a:r>
            <a:br>
              <a:rPr lang="ru-RU" dirty="0">
                <a:latin typeface="Palatino Linotype" panose="02040502050505030304" pitchFamily="18" charset="0"/>
              </a:rPr>
            </a:br>
            <a:r>
              <a:rPr lang="ru-RU" dirty="0">
                <a:latin typeface="Palatino Linotype" panose="02040502050505030304" pitchFamily="18" charset="0"/>
              </a:rPr>
              <a:t>а, b - положительные числа, не зависящие от х.</a:t>
            </a:r>
          </a:p>
        </p:txBody>
      </p:sp>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9</a:t>
            </a:r>
            <a:endParaRPr lang="ru-RU" sz="2800" dirty="0">
              <a:solidFill>
                <a:schemeClr val="tx1"/>
              </a:solidFill>
              <a:latin typeface="Palatino Linotype" panose="02040502050505030304" pitchFamily="18" charset="0"/>
            </a:endParaRPr>
          </a:p>
        </p:txBody>
      </p:sp>
      <p:sp>
        <p:nvSpPr>
          <p:cNvPr id="6" name="Заголовок 1"/>
          <p:cNvSpPr>
            <a:spLocks noGrp="1"/>
          </p:cNvSpPr>
          <p:nvPr>
            <p:ph type="title"/>
          </p:nvPr>
        </p:nvSpPr>
        <p:spPr>
          <a:xfrm>
            <a:off x="1080134" y="719426"/>
            <a:ext cx="6760845" cy="964594"/>
          </a:xfrm>
        </p:spPr>
        <p:txBody>
          <a:bodyPr>
            <a:normAutofit fontScale="90000"/>
          </a:bodyPr>
          <a:lstStyle/>
          <a:p>
            <a:r>
              <a:rPr lang="ru-RU" sz="3600" dirty="0">
                <a:latin typeface="Palatino Linotype" panose="02040502050505030304" pitchFamily="18" charset="0"/>
              </a:rPr>
              <a:t>Классы точности средств измерений</a:t>
            </a:r>
          </a:p>
        </p:txBody>
      </p:sp>
      <p:pic>
        <p:nvPicPr>
          <p:cNvPr id="6146" name="Picture 2" descr="НОУ ИНТУИТ | Лекция | Нормирование погрешностей средств измер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655" y="2317432"/>
            <a:ext cx="4448175" cy="2343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86368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165</TotalTime>
  <Words>412</Words>
  <Application>Microsoft Office PowerPoint</Application>
  <PresentationFormat>Произвольный</PresentationFormat>
  <Paragraphs>58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Ретро</vt:lpstr>
      <vt:lpstr>Дисциплина «основы средств измерений»</vt:lpstr>
      <vt:lpstr>Классы точности средств измерений</vt:lpstr>
      <vt:lpstr>Классы точности средств измерений</vt:lpstr>
      <vt:lpstr>Презентация PowerPoint</vt:lpstr>
      <vt:lpstr>Классы точности средств измерений</vt:lpstr>
      <vt:lpstr>Классы точности средств измерений</vt:lpstr>
      <vt:lpstr>Презентация PowerPoint</vt:lpstr>
      <vt:lpstr>Классы точности средств измерений</vt:lpstr>
      <vt:lpstr>Классы точности средств измерений</vt:lpstr>
      <vt:lpstr>Классы точности средств измерений</vt:lpstr>
      <vt:lpstr>СПАСИБО ЗА ВНИМАНИЕ! </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аспекты развития метрологии</dc:title>
  <dc:creator>Darkhan Yerezhep</dc:creator>
  <cp:lastModifiedBy>Usario</cp:lastModifiedBy>
  <cp:revision>24</cp:revision>
  <dcterms:created xsi:type="dcterms:W3CDTF">2023-10-17T14:13:00Z</dcterms:created>
  <dcterms:modified xsi:type="dcterms:W3CDTF">2023-10-29T07:27:37Z</dcterms:modified>
</cp:coreProperties>
</file>