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1704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«основы средств измерений»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57251" y="3544702"/>
            <a:ext cx="9144000" cy="8170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</a:t>
            </a:r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7. </a:t>
            </a:r>
            <a:r>
              <a:rPr lang="ru-RU" sz="24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Классы точности средств </a:t>
            </a:r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измерений</a:t>
            </a:r>
            <a:r>
              <a:rPr lang="en-US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</a:t>
            </a:r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Часть 2</a:t>
            </a:r>
            <a:endParaRPr lang="ru-RU" sz="2400" cap="all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8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8220" y="1996440"/>
            <a:ext cx="10119360" cy="4328160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Palatino Linotype" panose="02040502050505030304" pitchFamily="18" charset="0"/>
              </a:rPr>
              <a:t>Соотношения между числами с и d </a:t>
            </a:r>
            <a:r>
              <a:rPr lang="ru-RU" sz="1800" dirty="0" smtClean="0">
                <a:latin typeface="Palatino Linotype" panose="02040502050505030304" pitchFamily="18" charset="0"/>
              </a:rPr>
              <a:t>устанавливаются </a:t>
            </a:r>
            <a:r>
              <a:rPr lang="ru-RU" sz="1800" dirty="0">
                <a:latin typeface="Palatino Linotype" panose="02040502050505030304" pitchFamily="18" charset="0"/>
              </a:rPr>
              <a:t>в стандартах на СИ конкретного вида.</a:t>
            </a:r>
          </a:p>
          <a:p>
            <a:pPr algn="just"/>
            <a:r>
              <a:rPr lang="ru-RU" sz="1800" dirty="0">
                <a:latin typeface="Palatino Linotype" panose="02040502050505030304" pitchFamily="18" charset="0"/>
              </a:rPr>
              <a:t>5.Пределы допускаемых дополнительных </a:t>
            </a:r>
            <a:r>
              <a:rPr lang="ru-RU" sz="1800" dirty="0" smtClean="0">
                <a:latin typeface="Palatino Linotype" panose="02040502050505030304" pitchFamily="18" charset="0"/>
              </a:rPr>
              <a:t>погрешностей </a:t>
            </a:r>
            <a:r>
              <a:rPr lang="ru-RU" sz="1800" dirty="0">
                <a:latin typeface="Palatino Linotype" panose="02040502050505030304" pitchFamily="18" charset="0"/>
              </a:rPr>
              <a:t>устанавливают одним из следующих способов:</a:t>
            </a:r>
          </a:p>
          <a:p>
            <a:pPr algn="just"/>
            <a:r>
              <a:rPr lang="ru-RU" sz="1800" dirty="0">
                <a:latin typeface="Palatino Linotype" panose="02040502050505030304" pitchFamily="18" charset="0"/>
              </a:rPr>
              <a:t>-в виде постоянного значения для всей рабочей области влияющей величины или в виде постоянных значений по интервалам рабочей области влияющей величины;</a:t>
            </a:r>
          </a:p>
          <a:p>
            <a:pPr algn="just"/>
            <a:r>
              <a:rPr lang="ru-RU" sz="1800" dirty="0">
                <a:latin typeface="Palatino Linotype" panose="02040502050505030304" pitchFamily="18" charset="0"/>
              </a:rPr>
              <a:t>-путем указания отношения предела допускаемой дополнительной погрешности, соответствующего регламентированному интервалу влияющей величины, к этому интервалу;</a:t>
            </a:r>
          </a:p>
          <a:p>
            <a:pPr algn="just"/>
            <a:r>
              <a:rPr lang="ru-RU" sz="1800" dirty="0">
                <a:latin typeface="Palatino Linotype" panose="02040502050505030304" pitchFamily="18" charset="0"/>
              </a:rPr>
              <a:t>-путем указания зависимости предела допускаемой дополнительной погрешности от влияющей величины (предельной функции влияния);</a:t>
            </a:r>
          </a:p>
          <a:p>
            <a:pPr algn="just"/>
            <a:endParaRPr lang="ru-RU" sz="1800" dirty="0">
              <a:latin typeface="Palatino Linotype" panose="0204050205050503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Классы точности средств измерений</a:t>
            </a:r>
          </a:p>
        </p:txBody>
      </p:sp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5175" y="2164721"/>
            <a:ext cx="817308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-путем указания функциональной зависимости пределов допускаемых отклонений от номинальной функции влияния.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6. Для различных условий эксплуатации СИ в рамках одного и того же класса точности допускается устанавливать различные рабочие области влияющих величин. 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Предел допускаемой вариации выходного сигнала следует устанавливать в виде дольного (кратного) значения предела допускаемой основной погрешности или в делениях шкалы. 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Пределы допускаемой нестабильности, как правило, устанавливают в виде доли предела допускаемой основной погрешности. 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Пределы допускаемых погрешностей должны быть выражены не более чем двумя значащими цифрами, причем погрешность округления при вычислении пределов должна быть не более 5%.</a:t>
            </a:r>
          </a:p>
        </p:txBody>
      </p:sp>
      <p:sp>
        <p:nvSpPr>
          <p:cNvPr id="3" name="AutoShape 4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8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0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Классы точности средств измерений</a:t>
            </a:r>
          </a:p>
        </p:txBody>
      </p:sp>
      <p:pic>
        <p:nvPicPr>
          <p:cNvPr id="1026" name="Picture 2" descr="Что такое погрешн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955" y="2289577"/>
            <a:ext cx="2428875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295" endPos="92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282112" y="2232374"/>
            <a:ext cx="962210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Обозначение классов точности средств измерений в документации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q"/>
            </a:pP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Для СИ пределы допускаемой основной погрешности которых принято выражать в форме абсолютных погрешностей или относительных погрешностей, причем последние установлены в виде графика, таблицы или формулы, классы точности в документации обозначаются прописными буквами латинского алфавита или римскими цифрами.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q"/>
            </a:pP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В необходимых случаях к обозначению класса точности буквами латинского алфавита добавляют индексы в виде арабской цифры. Классам точности, которым соответствуют меньшие пределы 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допускаемых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погрешностей, соответствуют буквы, 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находящиеся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ближе к началу алфавита, или цифры, 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означающие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меньшие числа.</a:t>
            </a:r>
          </a:p>
          <a:p>
            <a:pPr algn="just" eaLnBrk="1" hangingPunct="1"/>
            <a:endParaRPr lang="ru-RU" alt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80134" y="719426"/>
            <a:ext cx="6760845" cy="9645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smtClean="0">
                <a:latin typeface="Palatino Linotype" panose="02040502050505030304" pitchFamily="18" charset="0"/>
              </a:rPr>
              <a:t>Классы точности средств измерений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906780" y="2269528"/>
            <a:ext cx="1060323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 eaLnBrk="1" hangingPunct="1">
              <a:buFont typeface="Wingdings" panose="05000000000000000000" pitchFamily="2" charset="2"/>
              <a:buChar char="q"/>
            </a:pPr>
            <a:r>
              <a:rPr lang="ru-RU" altLang="ru-RU" sz="2000" dirty="0">
                <a:latin typeface="Times New Roman" pitchFamily="18" charset="0"/>
              </a:rPr>
              <a:t>Для СИ, пределы допускаемой основной </a:t>
            </a:r>
            <a:r>
              <a:rPr lang="ru-RU" altLang="ru-RU" sz="2000" dirty="0" smtClean="0">
                <a:latin typeface="Times New Roman" pitchFamily="18" charset="0"/>
              </a:rPr>
              <a:t>погрешности </a:t>
            </a:r>
            <a:r>
              <a:rPr lang="ru-RU" altLang="ru-RU" sz="2000" dirty="0">
                <a:latin typeface="Times New Roman" pitchFamily="18" charset="0"/>
              </a:rPr>
              <a:t>которых принято выражать в форме приведен-ной погрешности или относительной погрешности в соответствии с формулой δ = Δ / х  =  ± q, классы точности в документации следует обозначаются числами, которые равны этим пределам </a:t>
            </a:r>
            <a:r>
              <a:rPr lang="ru-RU" altLang="ru-RU" sz="2000" dirty="0" smtClean="0">
                <a:latin typeface="Times New Roman" pitchFamily="18" charset="0"/>
              </a:rPr>
              <a:t>погрешности</a:t>
            </a:r>
            <a:r>
              <a:rPr lang="ru-RU" altLang="ru-RU" sz="2000" dirty="0">
                <a:latin typeface="Times New Roman" pitchFamily="18" charset="0"/>
              </a:rPr>
              <a:t>, выраженными в процентах. Обозначение класса точности таким образом, дает </a:t>
            </a:r>
            <a:r>
              <a:rPr lang="ru-RU" altLang="ru-RU" sz="2000" dirty="0" smtClean="0">
                <a:latin typeface="Times New Roman" pitchFamily="18" charset="0"/>
              </a:rPr>
              <a:t>непосредственное </a:t>
            </a:r>
            <a:r>
              <a:rPr lang="ru-RU" altLang="ru-RU" sz="2000" dirty="0">
                <a:latin typeface="Times New Roman" pitchFamily="18" charset="0"/>
              </a:rPr>
              <a:t>указание на предел допускаемой основной погрешности.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q"/>
            </a:pPr>
            <a:r>
              <a:rPr lang="ru-RU" altLang="ru-RU" sz="2000" dirty="0">
                <a:latin typeface="Times New Roman" pitchFamily="18" charset="0"/>
              </a:rPr>
              <a:t> Для СИ, пределы допускаемой основной </a:t>
            </a:r>
            <a:r>
              <a:rPr lang="ru-RU" altLang="ru-RU" sz="2000" dirty="0" smtClean="0">
                <a:latin typeface="Times New Roman" pitchFamily="18" charset="0"/>
              </a:rPr>
              <a:t>погрешности </a:t>
            </a:r>
            <a:r>
              <a:rPr lang="ru-RU" altLang="ru-RU" sz="2000" dirty="0">
                <a:latin typeface="Times New Roman" pitchFamily="18" charset="0"/>
              </a:rPr>
              <a:t>которых принято выражать в форме </a:t>
            </a:r>
            <a:r>
              <a:rPr lang="ru-RU" altLang="ru-RU" sz="2000" dirty="0" smtClean="0">
                <a:latin typeface="Times New Roman" pitchFamily="18" charset="0"/>
              </a:rPr>
              <a:t>относительных </a:t>
            </a:r>
            <a:r>
              <a:rPr lang="ru-RU" altLang="ru-RU" sz="2000" dirty="0">
                <a:latin typeface="Times New Roman" pitchFamily="18" charset="0"/>
              </a:rPr>
              <a:t>погрешностей в соответствии с </a:t>
            </a:r>
            <a:r>
              <a:rPr lang="ru-RU" altLang="ru-RU" sz="2000" dirty="0" smtClean="0">
                <a:latin typeface="Times New Roman" pitchFamily="18" charset="0"/>
              </a:rPr>
              <a:t>формулой </a:t>
            </a:r>
            <a:r>
              <a:rPr lang="ru-RU" altLang="ru-RU" sz="2000" dirty="0">
                <a:latin typeface="Times New Roman" pitchFamily="18" charset="0"/>
              </a:rPr>
              <a:t>δ = ± [c + d·(|хк / х| - 1)], классы точности в документации обозначаются числами с и d, разделенных косой чертой.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Классы точности средств измерений</a:t>
            </a:r>
          </a:p>
        </p:txBody>
      </p:sp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066800" y="2101274"/>
            <a:ext cx="6000750" cy="3685036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ru-RU" altLang="ru-RU" dirty="0">
                <a:latin typeface="Times New Roman" pitchFamily="18" charset="0"/>
              </a:rPr>
              <a:t>В документации на СИ допускается обозначать классы точности так же, как на СИ.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dirty="0">
                <a:latin typeface="Times New Roman" pitchFamily="18" charset="0"/>
              </a:rPr>
              <a:t> В эксплуатационной документации на СИ конкретного вида, содержащей обозначение класса точности, содержится ссылка на стандарт или технические условия, в которых установлен класс точности этого СИ.</a:t>
            </a:r>
          </a:p>
          <a:p>
            <a:pPr algn="just"/>
            <a:r>
              <a:rPr lang="ru-RU" altLang="ru-RU" dirty="0">
                <a:latin typeface="Times New Roman" pitchFamily="18" charset="0"/>
              </a:rPr>
              <a:t>Обозначение классов точности на СИ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dirty="0">
                <a:latin typeface="Times New Roman" pitchFamily="18" charset="0"/>
              </a:rPr>
              <a:t>Условные обозначения классов точности наносятся на циферблаты, щитки и корпуса СИ.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dirty="0">
                <a:latin typeface="Times New Roman" pitchFamily="18" charset="0"/>
              </a:rPr>
              <a:t>При указании классов точности на измерительных приборах с существенно неравномерной шкалой, для информации, дополнительно указываются пределы допускаемой основной относительной погрешности для части шкалы, лежащей в пределах, отмеченных специальными знаками (например точками или треугольниками). </a:t>
            </a:r>
          </a:p>
        </p:txBody>
      </p:sp>
      <p:sp>
        <p:nvSpPr>
          <p:cNvPr id="2" name="AutoShape 2" descr="172) Весы неравноплечие одночашечные шкальны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172) Весы неравноплечие одночашечные шкальны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Классы точности средств измерений</a:t>
            </a:r>
          </a:p>
        </p:txBody>
      </p:sp>
      <p:pic>
        <p:nvPicPr>
          <p:cNvPr id="3074" name="Picture 2" descr="Классы точности подшипников – UZ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267" y="2101274"/>
            <a:ext cx="3831242" cy="23945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81075" y="2337435"/>
            <a:ext cx="10235565" cy="2988945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dirty="0">
                <a:latin typeface="Palatino Linotype" panose="02040502050505030304" pitchFamily="18" charset="0"/>
              </a:rPr>
              <a:t>К значению предела допускаемой относительной погрешности в этом случае добавляют знак </a:t>
            </a:r>
            <a:r>
              <a:rPr lang="ru-RU" dirty="0" smtClean="0">
                <a:latin typeface="Palatino Linotype" panose="02040502050505030304" pitchFamily="18" charset="0"/>
              </a:rPr>
              <a:t>процента </a:t>
            </a:r>
            <a:r>
              <a:rPr lang="ru-RU" dirty="0">
                <a:latin typeface="Palatino Linotype" panose="02040502050505030304" pitchFamily="18" charset="0"/>
              </a:rPr>
              <a:t>и помещают в кружок. Обращаем ваше </a:t>
            </a:r>
            <a:r>
              <a:rPr lang="ru-RU" dirty="0" smtClean="0">
                <a:latin typeface="Palatino Linotype" panose="02040502050505030304" pitchFamily="18" charset="0"/>
              </a:rPr>
              <a:t>внимание </a:t>
            </a:r>
            <a:r>
              <a:rPr lang="ru-RU" dirty="0">
                <a:latin typeface="Palatino Linotype" panose="02040502050505030304" pitchFamily="18" charset="0"/>
              </a:rPr>
              <a:t>на то, что этот знак не является </a:t>
            </a:r>
            <a:r>
              <a:rPr lang="ru-RU" dirty="0" smtClean="0">
                <a:latin typeface="Palatino Linotype" panose="02040502050505030304" pitchFamily="18" charset="0"/>
              </a:rPr>
              <a:t>обозначением </a:t>
            </a:r>
            <a:r>
              <a:rPr lang="ru-RU" dirty="0">
                <a:latin typeface="Palatino Linotype" panose="02040502050505030304" pitchFamily="18" charset="0"/>
              </a:rPr>
              <a:t>класса точности. Обозначение класса </a:t>
            </a:r>
            <a:r>
              <a:rPr lang="ru-RU" dirty="0" smtClean="0">
                <a:latin typeface="Palatino Linotype" panose="02040502050505030304" pitchFamily="18" charset="0"/>
              </a:rPr>
              <a:t>точности </a:t>
            </a:r>
            <a:r>
              <a:rPr lang="ru-RU" dirty="0">
                <a:latin typeface="Palatino Linotype" panose="02040502050505030304" pitchFamily="18" charset="0"/>
              </a:rPr>
              <a:t>допускается не наносить на высокоточные меры, а также на СИ, для которых действующими стандартами установлены особые внешние признаки, зависящие от класса точности, например </a:t>
            </a:r>
            <a:r>
              <a:rPr lang="ru-RU" dirty="0" err="1">
                <a:latin typeface="Palatino Linotype" panose="02040502050505030304" pitchFamily="18" charset="0"/>
              </a:rPr>
              <a:t>параллелепипедная</a:t>
            </a:r>
            <a:r>
              <a:rPr lang="ru-RU" dirty="0">
                <a:latin typeface="Palatino Linotype" panose="02040502050505030304" pitchFamily="18" charset="0"/>
              </a:rPr>
              <a:t> и шестигранная форма гирь общего назначения.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>
                <a:latin typeface="Palatino Linotype" panose="02040502050505030304" pitchFamily="18" charset="0"/>
              </a:rPr>
              <a:t> За исключением технически обоснованных случаев, вместе с условным обозначением класса точности на циферблат, щиток или корпус СИ наносится </a:t>
            </a:r>
            <a:r>
              <a:rPr lang="ru-RU" dirty="0" smtClean="0">
                <a:latin typeface="Palatino Linotype" panose="02040502050505030304" pitchFamily="18" charset="0"/>
              </a:rPr>
              <a:t>обозначение </a:t>
            </a:r>
            <a:r>
              <a:rPr lang="ru-RU" dirty="0">
                <a:latin typeface="Palatino Linotype" panose="02040502050505030304" pitchFamily="18" charset="0"/>
              </a:rPr>
              <a:t>стандарта или технических условий, </a:t>
            </a:r>
            <a:r>
              <a:rPr lang="ru-RU" dirty="0" smtClean="0">
                <a:latin typeface="Palatino Linotype" panose="02040502050505030304" pitchFamily="18" charset="0"/>
              </a:rPr>
              <a:t>устанавливающих </a:t>
            </a:r>
            <a:r>
              <a:rPr lang="ru-RU" dirty="0">
                <a:latin typeface="Palatino Linotype" panose="02040502050505030304" pitchFamily="18" charset="0"/>
              </a:rPr>
              <a:t>технические требования к этим СИ.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80134" y="719426"/>
            <a:ext cx="6760845" cy="9645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smtClean="0">
                <a:latin typeface="Palatino Linotype" panose="02040502050505030304" pitchFamily="18" charset="0"/>
              </a:rPr>
              <a:t>Классы точности средств измерений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2040" y="2270760"/>
            <a:ext cx="5471160" cy="30882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Palatino Linotype" panose="02040502050505030304" pitchFamily="18" charset="0"/>
              </a:rPr>
              <a:t>На средства измерений, для одного и того же класса точности которых в зависимости от условий эксплуатации установлены различные рабочие области влияющих величин, наносятся обозначения условий их эксплуатации, предусмотренные в стандартах или технических условиях на эти средства измерений.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Классы точности средств измерений</a:t>
            </a:r>
          </a:p>
        </p:txBody>
      </p:sp>
      <p:pic>
        <p:nvPicPr>
          <p:cNvPr id="4098" name="Picture 2" descr="Как определить класс точности подшипника – UZ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059" y="2049780"/>
            <a:ext cx="4255009" cy="2659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Классы точности средств измерений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95500" y="1907530"/>
            <a:ext cx="78085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 b="1" i="1" dirty="0">
                <a:solidFill>
                  <a:srgbClr val="740000"/>
                </a:solidFill>
                <a:latin typeface="Palatino Linotype" panose="02040502050505030304" pitchFamily="18" charset="0"/>
                <a:cs typeface="Times New Roman" pitchFamily="18" charset="0"/>
              </a:rPr>
              <a:t>Расшифровка обозначений классов точности на СИ</a:t>
            </a:r>
            <a:endParaRPr lang="ru-RU" altLang="ru-RU" sz="2400" b="1" i="1" dirty="0">
              <a:solidFill>
                <a:srgbClr val="74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8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944348"/>
              </p:ext>
            </p:extLst>
          </p:nvPr>
        </p:nvGraphicFramePr>
        <p:xfrm>
          <a:off x="1005840" y="2383810"/>
          <a:ext cx="10226039" cy="374966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045622"/>
                <a:gridCol w="2045621"/>
                <a:gridCol w="2043553"/>
                <a:gridCol w="2045622"/>
                <a:gridCol w="2045621"/>
              </a:tblGrid>
              <a:tr h="43730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Обозначение класса точности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Форма выражения погрешности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Пределы допускаемой основной погрешности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Примечание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</a:tr>
              <a:tr h="5336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на средстве измерений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 докумен-тации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02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Класс точности 0,5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Приведенная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γ = ±0,5%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нормирующее значение выражено в единицах измеряемой величины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</a:tr>
              <a:tr h="711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Класс точности 0,5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γ = ±0,5%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нормирующее значение принято равным длине шкалы или её части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</a:tr>
              <a:tr h="2993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Класс точности 0,5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Относительная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δ = ±0,5%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δ = Δ / 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</a:tr>
              <a:tr h="43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δ = ±[0,02 + +0,01·(|х</a:t>
                      </a:r>
                      <a:r>
                        <a:rPr kumimoji="0" lang="ru-RU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к</a:t>
                      </a: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/ х| 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-1)] % 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δ = ±[c + d·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· (|х</a:t>
                      </a:r>
                      <a:r>
                        <a:rPr kumimoji="0" lang="ru-RU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к</a:t>
                      </a: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/ х| - 1)]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</a:tr>
              <a:tr h="443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0,02/0,01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Класс точности 0,02/0,01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Рисунок 3" descr="(0,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552" y="4335780"/>
            <a:ext cx="529685" cy="51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2" descr="\0,5/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050" y="5067300"/>
            <a:ext cx="562187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174</TotalTime>
  <Words>733</Words>
  <Application>Microsoft Office PowerPoint</Application>
  <PresentationFormat>Произвольный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Ретро</vt:lpstr>
      <vt:lpstr>Дисциплина «основы средств измерений»</vt:lpstr>
      <vt:lpstr>Классы точности средств измерений</vt:lpstr>
      <vt:lpstr>Классы точности средств измерений</vt:lpstr>
      <vt:lpstr>Презентация PowerPoint</vt:lpstr>
      <vt:lpstr>Классы точности средств измерений</vt:lpstr>
      <vt:lpstr>Классы точности средств измерений</vt:lpstr>
      <vt:lpstr>Презентация PowerPoint</vt:lpstr>
      <vt:lpstr>Классы точности средств измерений</vt:lpstr>
      <vt:lpstr>Классы точности средств измерений</vt:lpstr>
      <vt:lpstr>СПАСИБО ЗА ВНИМАНИЕ! 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Usario</cp:lastModifiedBy>
  <cp:revision>25</cp:revision>
  <dcterms:created xsi:type="dcterms:W3CDTF">2023-10-17T14:13:00Z</dcterms:created>
  <dcterms:modified xsi:type="dcterms:W3CDTF">2023-10-29T07:36:58Z</dcterms:modified>
</cp:coreProperties>
</file>