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57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25" d="100"/>
          <a:sy n="125" d="100"/>
        </p:scale>
        <p:origin x="-1704" y="-8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523B-9C53-49FA-9406-AE4AF3779993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0A15-7A07-4743-A314-584D0619BFF1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6282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523B-9C53-49FA-9406-AE4AF3779993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0A15-7A07-4743-A314-584D0619B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568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523B-9C53-49FA-9406-AE4AF3779993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0A15-7A07-4743-A314-584D0619B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75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523B-9C53-49FA-9406-AE4AF3779993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0A15-7A07-4743-A314-584D0619B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5489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523B-9C53-49FA-9406-AE4AF3779993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0A15-7A07-4743-A314-584D0619BFF1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4414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523B-9C53-49FA-9406-AE4AF3779993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0A15-7A07-4743-A314-584D0619B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929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523B-9C53-49FA-9406-AE4AF3779993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0A15-7A07-4743-A314-584D0619B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306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523B-9C53-49FA-9406-AE4AF3779993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0A15-7A07-4743-A314-584D0619B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9904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523B-9C53-49FA-9406-AE4AF3779993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0A15-7A07-4743-A314-584D0619B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1719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9E6523B-9C53-49FA-9406-AE4AF3779993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8A0A15-7A07-4743-A314-584D0619B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2383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523B-9C53-49FA-9406-AE4AF3779993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0A15-7A07-4743-A314-584D0619B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072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9E6523B-9C53-49FA-9406-AE4AF3779993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A8A0A15-7A07-4743-A314-584D0619BFF1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3807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57251" y="1727067"/>
            <a:ext cx="9144000" cy="1300163"/>
          </a:xfrm>
        </p:spPr>
        <p:txBody>
          <a:bodyPr>
            <a:noAutofit/>
          </a:bodyPr>
          <a:lstStyle/>
          <a:p>
            <a:pPr algn="ctr"/>
            <a:r>
              <a:rPr lang="ru-RU" sz="2800" cap="all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Дисциплина </a:t>
            </a:r>
            <a:r>
              <a:rPr lang="ru-RU" sz="2800" cap="all" dirty="0">
                <a:solidFill>
                  <a:srgbClr val="002060"/>
                </a:solidFill>
                <a:latin typeface="Palatino Linotype" panose="02040502050505030304" pitchFamily="18" charset="0"/>
              </a:rPr>
              <a:t>«основы средств измерений»</a:t>
            </a:r>
            <a:endParaRPr lang="ru-RU" sz="2800" dirty="0">
              <a:solidFill>
                <a:srgbClr val="00206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5776" y="5019350"/>
            <a:ext cx="6424699" cy="495625"/>
          </a:xfrm>
        </p:spPr>
        <p:txBody>
          <a:bodyPr>
            <a:normAutofit/>
          </a:bodyPr>
          <a:lstStyle/>
          <a:p>
            <a:r>
              <a:rPr lang="ru-RU" i="1" cap="none" dirty="0" err="1" smtClean="0">
                <a:solidFill>
                  <a:srgbClr val="002060"/>
                </a:solidFill>
                <a:latin typeface="Palatino Linotype" panose="02040502050505030304" pitchFamily="18" charset="0"/>
              </a:rPr>
              <a:t>Ассоц</a:t>
            </a:r>
            <a:r>
              <a:rPr lang="ru-RU" i="1" cap="none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. проф., к.т.н., </a:t>
            </a:r>
            <a:r>
              <a:rPr lang="en-US" i="1" cap="none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PhD</a:t>
            </a:r>
            <a:r>
              <a:rPr lang="ru-RU" i="1" cap="none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 </a:t>
            </a:r>
            <a:r>
              <a:rPr lang="kk-KZ" i="1" cap="none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Ережеп Д.Е.</a:t>
            </a:r>
            <a:r>
              <a:rPr lang="ru-RU" i="1" cap="none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 </a:t>
            </a:r>
            <a:endParaRPr lang="ru-RU" cap="none" dirty="0">
              <a:solidFill>
                <a:srgbClr val="002060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14753" t="57868" r="61514" b="32725"/>
          <a:stretch/>
        </p:blipFill>
        <p:spPr bwMode="auto">
          <a:xfrm>
            <a:off x="3969251" y="157786"/>
            <a:ext cx="4320000" cy="96304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557251" y="3544702"/>
            <a:ext cx="9144000" cy="81700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cap="all" dirty="0">
                <a:solidFill>
                  <a:srgbClr val="002060"/>
                </a:solidFill>
                <a:latin typeface="Palatino Linotype" panose="02040502050505030304" pitchFamily="18" charset="0"/>
              </a:rPr>
              <a:t>Лекция </a:t>
            </a:r>
            <a:r>
              <a:rPr lang="ru-RU" sz="2400" cap="all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7. </a:t>
            </a:r>
            <a:r>
              <a:rPr lang="ru-RU" sz="2400" cap="all" dirty="0">
                <a:solidFill>
                  <a:srgbClr val="002060"/>
                </a:solidFill>
                <a:latin typeface="Palatino Linotype" panose="02040502050505030304" pitchFamily="18" charset="0"/>
              </a:rPr>
              <a:t>Классы точности средств </a:t>
            </a:r>
            <a:r>
              <a:rPr lang="ru-RU" sz="2400" cap="all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измерений</a:t>
            </a:r>
            <a:r>
              <a:rPr lang="en-US" sz="2400" cap="all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.</a:t>
            </a:r>
            <a:r>
              <a:rPr lang="ru-RU" sz="2400" cap="all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 Часть 2</a:t>
            </a:r>
            <a:endParaRPr lang="ru-RU" sz="2400" cap="all" dirty="0">
              <a:solidFill>
                <a:srgbClr val="00206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81251" y="1120828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kk-KZ" sz="1400" b="1" dirty="0">
                <a:solidFill>
                  <a:srgbClr val="002060"/>
                </a:solidFill>
                <a:latin typeface="Palatino Linotype" panose="02040502050505030304" pitchFamily="18" charset="0"/>
              </a:rPr>
              <a:t>Институт Энергетики и </a:t>
            </a:r>
            <a:r>
              <a:rPr lang="kk-KZ" sz="1400" b="1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Машиностроения</a:t>
            </a:r>
            <a:endParaRPr lang="ru-RU" sz="1400" dirty="0">
              <a:solidFill>
                <a:srgbClr val="002060"/>
              </a:solidFill>
              <a:latin typeface="Palatino Linotype" panose="02040502050505030304" pitchFamily="18" charset="0"/>
            </a:endParaRPr>
          </a:p>
          <a:p>
            <a:pPr algn="ctr"/>
            <a:r>
              <a:rPr lang="kk-KZ" sz="1400" b="1" dirty="0">
                <a:solidFill>
                  <a:srgbClr val="002060"/>
                </a:solidFill>
                <a:latin typeface="Palatino Linotype" panose="02040502050505030304" pitchFamily="18" charset="0"/>
              </a:rPr>
              <a:t>Кафедра Стандартизации</a:t>
            </a:r>
            <a:r>
              <a:rPr lang="ru-RU" sz="1400" b="1" dirty="0">
                <a:solidFill>
                  <a:srgbClr val="002060"/>
                </a:solidFill>
                <a:latin typeface="Palatino Linotype" panose="02040502050505030304" pitchFamily="18" charset="0"/>
              </a:rPr>
              <a:t>,</a:t>
            </a:r>
            <a:r>
              <a:rPr lang="kk-KZ" sz="1400" b="1" dirty="0">
                <a:solidFill>
                  <a:srgbClr val="002060"/>
                </a:solidFill>
                <a:latin typeface="Palatino Linotype" panose="02040502050505030304" pitchFamily="18" charset="0"/>
              </a:rPr>
              <a:t> С</a:t>
            </a:r>
            <a:r>
              <a:rPr lang="kk-KZ" sz="1400" b="1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ертификации </a:t>
            </a:r>
            <a:r>
              <a:rPr lang="kk-KZ" sz="1400" b="1" dirty="0">
                <a:solidFill>
                  <a:srgbClr val="002060"/>
                </a:solidFill>
                <a:latin typeface="Palatino Linotype" panose="02040502050505030304" pitchFamily="18" charset="0"/>
              </a:rPr>
              <a:t>и </a:t>
            </a:r>
            <a:r>
              <a:rPr lang="kk-KZ" sz="1400" b="1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Метрологии</a:t>
            </a:r>
            <a:endParaRPr lang="ru-RU" sz="1400" dirty="0">
              <a:solidFill>
                <a:srgbClr val="00206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4131177" y="5905829"/>
            <a:ext cx="4803274" cy="4956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i="1" cap="none" dirty="0" err="1" smtClean="0">
                <a:solidFill>
                  <a:srgbClr val="002060"/>
                </a:solidFill>
                <a:latin typeface="Palatino Linotype" panose="02040502050505030304" pitchFamily="18" charset="0"/>
              </a:rPr>
              <a:t>d.yerezhep@satbayev.university</a:t>
            </a:r>
            <a:endParaRPr lang="ru-RU" cap="none" dirty="0">
              <a:solidFill>
                <a:srgbClr val="002060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18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39142" y="2367468"/>
            <a:ext cx="6897189" cy="1450757"/>
          </a:xfrm>
        </p:spPr>
        <p:txBody>
          <a:bodyPr/>
          <a:lstStyle/>
          <a:p>
            <a:r>
              <a:rPr lang="ru-RU" dirty="0" smtClean="0"/>
              <a:t>СПАСИБО ЗА ВНИМАНИЕ! </a:t>
            </a:r>
            <a:endParaRPr lang="ru-RU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4119499" y="5109758"/>
            <a:ext cx="6424699" cy="49562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i="1" dirty="0" err="1" smtClean="0">
                <a:solidFill>
                  <a:srgbClr val="002060"/>
                </a:solidFill>
                <a:latin typeface="Palatino Linotype" panose="02040502050505030304" pitchFamily="18" charset="0"/>
              </a:rPr>
              <a:t>Ассоц</a:t>
            </a:r>
            <a:r>
              <a:rPr lang="ru-RU" i="1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. проф., к.т.н., </a:t>
            </a:r>
            <a:r>
              <a:rPr lang="en-US" i="1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PhD</a:t>
            </a:r>
            <a:r>
              <a:rPr lang="ru-RU" i="1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 </a:t>
            </a:r>
            <a:r>
              <a:rPr lang="kk-KZ" i="1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Ережеп Д.Е.</a:t>
            </a:r>
            <a:r>
              <a:rPr lang="ru-RU" i="1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 </a:t>
            </a:r>
            <a:endParaRPr lang="ru-RU" dirty="0">
              <a:solidFill>
                <a:srgbClr val="00206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986099" y="5605383"/>
            <a:ext cx="4803274" cy="4956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i="1" cap="none" dirty="0" err="1" smtClean="0">
                <a:solidFill>
                  <a:srgbClr val="002060"/>
                </a:solidFill>
                <a:latin typeface="Palatino Linotype" panose="02040502050505030304" pitchFamily="18" charset="0"/>
              </a:rPr>
              <a:t>d.yerezhep@satbayev.university</a:t>
            </a:r>
            <a:endParaRPr lang="ru-RU" cap="none" dirty="0">
              <a:solidFill>
                <a:srgbClr val="002060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283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8220" y="1996440"/>
            <a:ext cx="10119360" cy="4328160"/>
          </a:xfrm>
        </p:spPr>
        <p:txBody>
          <a:bodyPr>
            <a:noAutofit/>
          </a:bodyPr>
          <a:lstStyle/>
          <a:p>
            <a:pPr algn="just"/>
            <a:r>
              <a:rPr lang="ru-RU" sz="1800" dirty="0">
                <a:latin typeface="Palatino Linotype" panose="02040502050505030304" pitchFamily="18" charset="0"/>
              </a:rPr>
              <a:t>Соотношения между числами с и d </a:t>
            </a:r>
            <a:r>
              <a:rPr lang="ru-RU" sz="1800" dirty="0" smtClean="0">
                <a:latin typeface="Palatino Linotype" panose="02040502050505030304" pitchFamily="18" charset="0"/>
              </a:rPr>
              <a:t>устанавливаются </a:t>
            </a:r>
            <a:r>
              <a:rPr lang="ru-RU" sz="1800" dirty="0">
                <a:latin typeface="Palatino Linotype" panose="02040502050505030304" pitchFamily="18" charset="0"/>
              </a:rPr>
              <a:t>в стандартах на СИ конкретного вида.</a:t>
            </a:r>
          </a:p>
          <a:p>
            <a:pPr algn="just"/>
            <a:r>
              <a:rPr lang="ru-RU" sz="1800" dirty="0">
                <a:latin typeface="Palatino Linotype" panose="02040502050505030304" pitchFamily="18" charset="0"/>
              </a:rPr>
              <a:t>5.Пределы допускаемых дополнительных </a:t>
            </a:r>
            <a:r>
              <a:rPr lang="ru-RU" sz="1800" dirty="0" smtClean="0">
                <a:latin typeface="Palatino Linotype" panose="02040502050505030304" pitchFamily="18" charset="0"/>
              </a:rPr>
              <a:t>погрешностей </a:t>
            </a:r>
            <a:r>
              <a:rPr lang="ru-RU" sz="1800" dirty="0">
                <a:latin typeface="Palatino Linotype" panose="02040502050505030304" pitchFamily="18" charset="0"/>
              </a:rPr>
              <a:t>устанавливают одним из следующих способов:</a:t>
            </a:r>
          </a:p>
          <a:p>
            <a:pPr algn="just"/>
            <a:r>
              <a:rPr lang="ru-RU" sz="1800" dirty="0">
                <a:latin typeface="Palatino Linotype" panose="02040502050505030304" pitchFamily="18" charset="0"/>
              </a:rPr>
              <a:t>-в виде постоянного значения для всей рабочей области влияющей величины или в виде постоянных значений по интервалам рабочей области влияющей величины;</a:t>
            </a:r>
          </a:p>
          <a:p>
            <a:pPr algn="just"/>
            <a:r>
              <a:rPr lang="ru-RU" sz="1800" dirty="0">
                <a:latin typeface="Palatino Linotype" panose="02040502050505030304" pitchFamily="18" charset="0"/>
              </a:rPr>
              <a:t>-путем указания отношения предела допускаемой дополнительной погрешности, соответствующего регламентированному интервалу влияющей величины, к этому интервалу;</a:t>
            </a:r>
          </a:p>
          <a:p>
            <a:pPr algn="just"/>
            <a:r>
              <a:rPr lang="ru-RU" sz="1800" dirty="0">
                <a:latin typeface="Palatino Linotype" panose="02040502050505030304" pitchFamily="18" charset="0"/>
              </a:rPr>
              <a:t>-путем указания зависимости предела допускаемой дополнительной погрешности от влияющей величины (предельной функции влияния);</a:t>
            </a:r>
          </a:p>
          <a:p>
            <a:pPr algn="just"/>
            <a:endParaRPr lang="ru-RU" sz="1800" dirty="0">
              <a:latin typeface="Palatino Linotype" panose="02040502050505030304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1593830" y="6324600"/>
            <a:ext cx="455295" cy="533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smtClean="0">
                <a:solidFill>
                  <a:schemeClr val="tx1"/>
                </a:solidFill>
                <a:latin typeface="Palatino Linotype" panose="02040502050505030304" pitchFamily="18" charset="0"/>
              </a:rPr>
              <a:t>2</a:t>
            </a:r>
            <a:endParaRPr lang="ru-RU" sz="28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080134" y="719426"/>
            <a:ext cx="6760845" cy="964594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latin typeface="Palatino Linotype" panose="02040502050505030304" pitchFamily="18" charset="0"/>
              </a:rPr>
              <a:t>Классы точности средств измерений</a:t>
            </a:r>
          </a:p>
        </p:txBody>
      </p:sp>
    </p:spTree>
    <p:extLst>
      <p:ext uri="{BB962C8B-B14F-4D97-AF65-F5344CB8AC3E}">
        <p14:creationId xmlns:p14="http://schemas.microsoft.com/office/powerpoint/2010/main" val="243861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1593830" y="6324600"/>
            <a:ext cx="455295" cy="533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chemeClr val="tx1"/>
                </a:solidFill>
                <a:latin typeface="Palatino Linotype" panose="02040502050505030304" pitchFamily="18" charset="0"/>
              </a:rPr>
              <a:t>3</a:t>
            </a:r>
            <a:endParaRPr lang="ru-RU" sz="28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65175" y="2164721"/>
            <a:ext cx="8173085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anose="02040502050505030304" pitchFamily="18" charset="0"/>
              </a:rPr>
              <a:t>-путем указания функциональной зависимости пределов допускаемых отклонений от номинальной функции влияния.</a:t>
            </a:r>
          </a:p>
          <a:p>
            <a:pPr algn="just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anose="02040502050505030304" pitchFamily="18" charset="0"/>
              </a:rPr>
              <a:t>6. Для различных условий эксплуатации СИ в рамках одного и того же класса точности допускается устанавливать различные рабочие области влияющих величин. </a:t>
            </a:r>
          </a:p>
          <a:p>
            <a:pPr algn="just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anose="02040502050505030304" pitchFamily="18" charset="0"/>
              </a:rPr>
              <a:t>Предел допускаемой вариации выходного сигнала следует устанавливать в виде дольного (кратного) значения предела допускаемой основной погрешности или в делениях шкалы. </a:t>
            </a:r>
          </a:p>
          <a:p>
            <a:pPr algn="just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anose="02040502050505030304" pitchFamily="18" charset="0"/>
              </a:rPr>
              <a:t>Пределы допускаемой нестабильности, как правило, устанавливают в виде доли предела допускаемой основной погрешности. </a:t>
            </a:r>
          </a:p>
          <a:p>
            <a:pPr algn="just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anose="02040502050505030304" pitchFamily="18" charset="0"/>
              </a:rPr>
              <a:t>Пределы допускаемых погрешностей должны быть выражены не более чем двумя значащими цифрами, причем погрешность округления при вычислении пределов должна быть не более 5%.</a:t>
            </a:r>
          </a:p>
        </p:txBody>
      </p:sp>
      <p:sp>
        <p:nvSpPr>
          <p:cNvPr id="3" name="AutoShape 4" descr="Чему равна цена деления мензурк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6" descr="Чему равна цена деления мензурки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8" descr="Чему равна цена деления мензурки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10" descr="Чему равна цена деления мензурки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1080134" y="719426"/>
            <a:ext cx="6760845" cy="964594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latin typeface="Palatino Linotype" panose="02040502050505030304" pitchFamily="18" charset="0"/>
              </a:rPr>
              <a:t>Классы точности средств измерений</a:t>
            </a:r>
          </a:p>
        </p:txBody>
      </p:sp>
      <p:pic>
        <p:nvPicPr>
          <p:cNvPr id="1026" name="Picture 2" descr="Что такое погрешность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4955" y="2289577"/>
            <a:ext cx="2428875" cy="1714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6350" stA="50000" endA="295" endPos="92000" dist="1016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971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1593830" y="6324600"/>
            <a:ext cx="455295" cy="533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chemeClr val="tx1"/>
                </a:solidFill>
                <a:latin typeface="Palatino Linotype" panose="02040502050505030304" pitchFamily="18" charset="0"/>
              </a:rPr>
              <a:t>4</a:t>
            </a:r>
            <a:endParaRPr lang="ru-RU" sz="28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5" name="Прямоугольник 3"/>
          <p:cNvSpPr>
            <a:spLocks noChangeArrowheads="1"/>
          </p:cNvSpPr>
          <p:nvPr/>
        </p:nvSpPr>
        <p:spPr bwMode="auto">
          <a:xfrm>
            <a:off x="1282112" y="2232374"/>
            <a:ext cx="9622108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Обозначение классов точности средств измерений в документации</a:t>
            </a:r>
          </a:p>
          <a:p>
            <a:pPr marL="457200" indent="-457200" algn="just" eaLnBrk="1" hangingPunct="1">
              <a:buFont typeface="Wingdings" panose="05000000000000000000" pitchFamily="2" charset="2"/>
              <a:buChar char="q"/>
            </a:pPr>
            <a:r>
              <a:rPr lang="ru-RU" altLang="ru-RU" sz="20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Для СИ пределы допускаемой основной погрешности которых принято выражать в форме абсолютных погрешностей или относительных погрешностей, причем последние установлены в виде графика, таблицы или формулы, классы точности в документации обозначаются прописными буквами латинского алфавита или римскими цифрами.</a:t>
            </a:r>
          </a:p>
          <a:p>
            <a:pPr marL="457200" indent="-457200" algn="just" eaLnBrk="1" hangingPunct="1">
              <a:buFont typeface="Wingdings" panose="05000000000000000000" pitchFamily="2" charset="2"/>
              <a:buChar char="q"/>
            </a:pPr>
            <a:r>
              <a:rPr lang="ru-RU" altLang="ru-RU" sz="20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В необходимых случаях к обозначению класса точности буквами латинского алфавита добавляют индексы в виде арабской цифры. Классам точности, которым соответствуют меньшие пределы </a:t>
            </a:r>
            <a:r>
              <a:rPr lang="ru-RU" altLang="ru-RU" sz="2000" dirty="0" smtClean="0">
                <a:latin typeface="Palatino Linotype" panose="02040502050505030304" pitchFamily="18" charset="0"/>
                <a:cs typeface="Times New Roman" panose="02020603050405020304" pitchFamily="18" charset="0"/>
              </a:rPr>
              <a:t>допускаемых </a:t>
            </a:r>
            <a:r>
              <a:rPr lang="ru-RU" altLang="ru-RU" sz="20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погрешностей, соответствуют буквы, </a:t>
            </a:r>
            <a:r>
              <a:rPr lang="ru-RU" altLang="ru-RU" sz="2000" dirty="0" smtClean="0">
                <a:latin typeface="Palatino Linotype" panose="02040502050505030304" pitchFamily="18" charset="0"/>
                <a:cs typeface="Times New Roman" panose="02020603050405020304" pitchFamily="18" charset="0"/>
              </a:rPr>
              <a:t>находящиеся </a:t>
            </a:r>
            <a:r>
              <a:rPr lang="ru-RU" altLang="ru-RU" sz="20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ближе к началу алфавита, или цифры, </a:t>
            </a:r>
            <a:r>
              <a:rPr lang="ru-RU" altLang="ru-RU" sz="2000" dirty="0" smtClean="0">
                <a:latin typeface="Palatino Linotype" panose="02040502050505030304" pitchFamily="18" charset="0"/>
                <a:cs typeface="Times New Roman" panose="02020603050405020304" pitchFamily="18" charset="0"/>
              </a:rPr>
              <a:t>означающие </a:t>
            </a:r>
            <a:r>
              <a:rPr lang="ru-RU" altLang="ru-RU" sz="20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меньшие числа.</a:t>
            </a:r>
          </a:p>
          <a:p>
            <a:pPr algn="just" eaLnBrk="1" hangingPunct="1"/>
            <a:endParaRPr lang="ru-RU" alt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080134" y="719426"/>
            <a:ext cx="6760845" cy="96459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smtClean="0">
                <a:latin typeface="Palatino Linotype" panose="02040502050505030304" pitchFamily="18" charset="0"/>
              </a:rPr>
              <a:t>Классы точности средств измерений</a:t>
            </a:r>
            <a:endParaRPr lang="ru-RU" sz="36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485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1593830" y="6324600"/>
            <a:ext cx="455295" cy="533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chemeClr val="tx1"/>
                </a:solidFill>
                <a:latin typeface="Palatino Linotype" panose="02040502050505030304" pitchFamily="18" charset="0"/>
              </a:rPr>
              <a:t>5</a:t>
            </a:r>
            <a:endParaRPr lang="ru-RU" sz="28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5" name="Прямоугольник 3"/>
          <p:cNvSpPr>
            <a:spLocks noChangeArrowheads="1"/>
          </p:cNvSpPr>
          <p:nvPr/>
        </p:nvSpPr>
        <p:spPr bwMode="auto">
          <a:xfrm>
            <a:off x="906780" y="2269528"/>
            <a:ext cx="1060323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 algn="just" eaLnBrk="1" hangingPunct="1">
              <a:buFont typeface="Wingdings" panose="05000000000000000000" pitchFamily="2" charset="2"/>
              <a:buChar char="q"/>
            </a:pPr>
            <a:r>
              <a:rPr lang="ru-RU" altLang="ru-RU" sz="2000" dirty="0">
                <a:latin typeface="Times New Roman" pitchFamily="18" charset="0"/>
              </a:rPr>
              <a:t>Для СИ, пределы допускаемой основной </a:t>
            </a:r>
            <a:r>
              <a:rPr lang="ru-RU" altLang="ru-RU" sz="2000" dirty="0" smtClean="0">
                <a:latin typeface="Times New Roman" pitchFamily="18" charset="0"/>
              </a:rPr>
              <a:t>погрешности </a:t>
            </a:r>
            <a:r>
              <a:rPr lang="ru-RU" altLang="ru-RU" sz="2000" dirty="0">
                <a:latin typeface="Times New Roman" pitchFamily="18" charset="0"/>
              </a:rPr>
              <a:t>которых принято выражать в форме приведен-ной погрешности или относительной погрешности в соответствии с формулой δ = Δ / х  =  ± q, классы точности в документации следует обозначаются числами, которые равны этим пределам </a:t>
            </a:r>
            <a:r>
              <a:rPr lang="ru-RU" altLang="ru-RU" sz="2000" dirty="0" smtClean="0">
                <a:latin typeface="Times New Roman" pitchFamily="18" charset="0"/>
              </a:rPr>
              <a:t>погрешности</a:t>
            </a:r>
            <a:r>
              <a:rPr lang="ru-RU" altLang="ru-RU" sz="2000" dirty="0">
                <a:latin typeface="Times New Roman" pitchFamily="18" charset="0"/>
              </a:rPr>
              <a:t>, выраженными в процентах. Обозначение класса точности таким образом, дает </a:t>
            </a:r>
            <a:r>
              <a:rPr lang="ru-RU" altLang="ru-RU" sz="2000" dirty="0" smtClean="0">
                <a:latin typeface="Times New Roman" pitchFamily="18" charset="0"/>
              </a:rPr>
              <a:t>непосредственное </a:t>
            </a:r>
            <a:r>
              <a:rPr lang="ru-RU" altLang="ru-RU" sz="2000" dirty="0">
                <a:latin typeface="Times New Roman" pitchFamily="18" charset="0"/>
              </a:rPr>
              <a:t>указание на предел допускаемой основной погрешности.</a:t>
            </a:r>
          </a:p>
          <a:p>
            <a:pPr marL="342900" indent="-342900" algn="just" eaLnBrk="1" hangingPunct="1">
              <a:buFont typeface="Wingdings" panose="05000000000000000000" pitchFamily="2" charset="2"/>
              <a:buChar char="q"/>
            </a:pPr>
            <a:r>
              <a:rPr lang="ru-RU" altLang="ru-RU" sz="2000" dirty="0">
                <a:latin typeface="Times New Roman" pitchFamily="18" charset="0"/>
              </a:rPr>
              <a:t> Для СИ, пределы допускаемой основной </a:t>
            </a:r>
            <a:r>
              <a:rPr lang="ru-RU" altLang="ru-RU" sz="2000" dirty="0" smtClean="0">
                <a:latin typeface="Times New Roman" pitchFamily="18" charset="0"/>
              </a:rPr>
              <a:t>погрешности </a:t>
            </a:r>
            <a:r>
              <a:rPr lang="ru-RU" altLang="ru-RU" sz="2000" dirty="0">
                <a:latin typeface="Times New Roman" pitchFamily="18" charset="0"/>
              </a:rPr>
              <a:t>которых принято выражать в форме </a:t>
            </a:r>
            <a:r>
              <a:rPr lang="ru-RU" altLang="ru-RU" sz="2000" dirty="0" smtClean="0">
                <a:latin typeface="Times New Roman" pitchFamily="18" charset="0"/>
              </a:rPr>
              <a:t>относительных </a:t>
            </a:r>
            <a:r>
              <a:rPr lang="ru-RU" altLang="ru-RU" sz="2000" dirty="0">
                <a:latin typeface="Times New Roman" pitchFamily="18" charset="0"/>
              </a:rPr>
              <a:t>погрешностей в соответствии с </a:t>
            </a:r>
            <a:r>
              <a:rPr lang="ru-RU" altLang="ru-RU" sz="2000" dirty="0" smtClean="0">
                <a:latin typeface="Times New Roman" pitchFamily="18" charset="0"/>
              </a:rPr>
              <a:t>формулой </a:t>
            </a:r>
            <a:r>
              <a:rPr lang="ru-RU" altLang="ru-RU" sz="2000" dirty="0">
                <a:latin typeface="Times New Roman" pitchFamily="18" charset="0"/>
              </a:rPr>
              <a:t>δ = ± [c + d·(|хк / х| - 1)], классы точности в документации обозначаются числами с и d, разделенных косой чертой.</a:t>
            </a: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080134" y="719426"/>
            <a:ext cx="6760845" cy="964594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latin typeface="Palatino Linotype" panose="02040502050505030304" pitchFamily="18" charset="0"/>
              </a:rPr>
              <a:t>Классы точности средств измерений</a:t>
            </a:r>
          </a:p>
        </p:txBody>
      </p:sp>
    </p:spTree>
    <p:extLst>
      <p:ext uri="{BB962C8B-B14F-4D97-AF65-F5344CB8AC3E}">
        <p14:creationId xmlns:p14="http://schemas.microsoft.com/office/powerpoint/2010/main" val="29608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1593830" y="6324600"/>
            <a:ext cx="455295" cy="533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6</a:t>
            </a:r>
            <a:endParaRPr lang="ru-RU" sz="28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1066800" y="2101274"/>
            <a:ext cx="6000750" cy="3685036"/>
          </a:xfrm>
          <a:prstGeom prst="rect">
            <a:avLst/>
          </a:prstGeom>
        </p:spPr>
        <p:txBody>
          <a:bodyPr vert="horz" lIns="0" tIns="45720" rIns="0" bIns="45720" rtlCol="0">
            <a:normAutofit fontScale="850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ru-RU" altLang="ru-RU" dirty="0">
                <a:latin typeface="Times New Roman" pitchFamily="18" charset="0"/>
              </a:rPr>
              <a:t>В документации на СИ допускается обозначать классы точности так же, как на СИ.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altLang="ru-RU" dirty="0">
                <a:latin typeface="Times New Roman" pitchFamily="18" charset="0"/>
              </a:rPr>
              <a:t> В эксплуатационной документации на СИ конкретного вида, содержащей обозначение класса точности, содержится ссылка на стандарт или технические условия, в которых установлен класс точности этого СИ.</a:t>
            </a:r>
          </a:p>
          <a:p>
            <a:pPr algn="just"/>
            <a:r>
              <a:rPr lang="ru-RU" altLang="ru-RU" dirty="0">
                <a:latin typeface="Times New Roman" pitchFamily="18" charset="0"/>
              </a:rPr>
              <a:t>Обозначение классов точности на СИ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altLang="ru-RU" dirty="0">
                <a:latin typeface="Times New Roman" pitchFamily="18" charset="0"/>
              </a:rPr>
              <a:t>Условные обозначения классов точности наносятся на циферблаты, щитки и корпуса СИ.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altLang="ru-RU" dirty="0">
                <a:latin typeface="Times New Roman" pitchFamily="18" charset="0"/>
              </a:rPr>
              <a:t>При указании классов точности на измерительных приборах с существенно неравномерной шкалой, для информации, дополнительно указываются пределы допускаемой основной относительной погрешности для части шкалы, лежащей в пределах, отмеченных специальными знаками (например точками или треугольниками). </a:t>
            </a:r>
          </a:p>
        </p:txBody>
      </p:sp>
      <p:sp>
        <p:nvSpPr>
          <p:cNvPr id="2" name="AutoShape 2" descr="172) Весы неравноплечие одночашечные шкальны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 descr="172) Весы неравноплечие одночашечные шкальные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1080134" y="719426"/>
            <a:ext cx="6760845" cy="964594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latin typeface="Palatino Linotype" panose="02040502050505030304" pitchFamily="18" charset="0"/>
              </a:rPr>
              <a:t>Классы точности средств измерений</a:t>
            </a:r>
          </a:p>
        </p:txBody>
      </p:sp>
      <p:pic>
        <p:nvPicPr>
          <p:cNvPr id="3074" name="Picture 2" descr="Классы точности подшипников – UZ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7267" y="2101274"/>
            <a:ext cx="3831242" cy="23945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104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1593830" y="6324600"/>
            <a:ext cx="455295" cy="533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chemeClr val="tx1"/>
                </a:solidFill>
                <a:latin typeface="Palatino Linotype" panose="02040502050505030304" pitchFamily="18" charset="0"/>
              </a:rPr>
              <a:t>7</a:t>
            </a:r>
            <a:endParaRPr lang="ru-RU" sz="28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981075" y="2337435"/>
            <a:ext cx="10235565" cy="2988945"/>
          </a:xfrm>
          <a:prstGeom prst="rect">
            <a:avLst/>
          </a:prstGeom>
        </p:spPr>
        <p:txBody>
          <a:bodyPr vert="horz" lIns="0" tIns="45720" rIns="0" bIns="45720" rtlCol="0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dirty="0">
                <a:latin typeface="Palatino Linotype" panose="02040502050505030304" pitchFamily="18" charset="0"/>
              </a:rPr>
              <a:t>К значению предела допускаемой относительной погрешности в этом случае добавляют знак </a:t>
            </a:r>
            <a:r>
              <a:rPr lang="ru-RU" dirty="0" smtClean="0">
                <a:latin typeface="Palatino Linotype" panose="02040502050505030304" pitchFamily="18" charset="0"/>
              </a:rPr>
              <a:t>процента </a:t>
            </a:r>
            <a:r>
              <a:rPr lang="ru-RU" dirty="0">
                <a:latin typeface="Palatino Linotype" panose="02040502050505030304" pitchFamily="18" charset="0"/>
              </a:rPr>
              <a:t>и помещают в кружок. Обращаем ваше </a:t>
            </a:r>
            <a:r>
              <a:rPr lang="ru-RU" dirty="0" smtClean="0">
                <a:latin typeface="Palatino Linotype" panose="02040502050505030304" pitchFamily="18" charset="0"/>
              </a:rPr>
              <a:t>внимание </a:t>
            </a:r>
            <a:r>
              <a:rPr lang="ru-RU" dirty="0">
                <a:latin typeface="Palatino Linotype" panose="02040502050505030304" pitchFamily="18" charset="0"/>
              </a:rPr>
              <a:t>на то, что этот знак не является </a:t>
            </a:r>
            <a:r>
              <a:rPr lang="ru-RU" dirty="0" smtClean="0">
                <a:latin typeface="Palatino Linotype" panose="02040502050505030304" pitchFamily="18" charset="0"/>
              </a:rPr>
              <a:t>обозначением </a:t>
            </a:r>
            <a:r>
              <a:rPr lang="ru-RU" dirty="0">
                <a:latin typeface="Palatino Linotype" panose="02040502050505030304" pitchFamily="18" charset="0"/>
              </a:rPr>
              <a:t>класса точности. Обозначение класса </a:t>
            </a:r>
            <a:r>
              <a:rPr lang="ru-RU" dirty="0" smtClean="0">
                <a:latin typeface="Palatino Linotype" panose="02040502050505030304" pitchFamily="18" charset="0"/>
              </a:rPr>
              <a:t>точности </a:t>
            </a:r>
            <a:r>
              <a:rPr lang="ru-RU" dirty="0">
                <a:latin typeface="Palatino Linotype" panose="02040502050505030304" pitchFamily="18" charset="0"/>
              </a:rPr>
              <a:t>допускается не наносить на высокоточные меры, а также на СИ, для которых действующими стандартами установлены особые внешние признаки, зависящие от класса точности, например </a:t>
            </a:r>
            <a:r>
              <a:rPr lang="ru-RU" dirty="0" err="1">
                <a:latin typeface="Palatino Linotype" panose="02040502050505030304" pitchFamily="18" charset="0"/>
              </a:rPr>
              <a:t>параллелепипедная</a:t>
            </a:r>
            <a:r>
              <a:rPr lang="ru-RU" dirty="0">
                <a:latin typeface="Palatino Linotype" panose="02040502050505030304" pitchFamily="18" charset="0"/>
              </a:rPr>
              <a:t> и шестигранная форма гирь общего назначения.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dirty="0">
                <a:latin typeface="Palatino Linotype" panose="02040502050505030304" pitchFamily="18" charset="0"/>
              </a:rPr>
              <a:t> За исключением технически обоснованных случаев, вместе с условным обозначением класса точности на циферблат, щиток или корпус СИ наносится </a:t>
            </a:r>
            <a:r>
              <a:rPr lang="ru-RU" dirty="0" smtClean="0">
                <a:latin typeface="Palatino Linotype" panose="02040502050505030304" pitchFamily="18" charset="0"/>
              </a:rPr>
              <a:t>обозначение </a:t>
            </a:r>
            <a:r>
              <a:rPr lang="ru-RU" dirty="0">
                <a:latin typeface="Palatino Linotype" panose="02040502050505030304" pitchFamily="18" charset="0"/>
              </a:rPr>
              <a:t>стандарта или технических условий, </a:t>
            </a:r>
            <a:r>
              <a:rPr lang="ru-RU" dirty="0" smtClean="0">
                <a:latin typeface="Palatino Linotype" panose="02040502050505030304" pitchFamily="18" charset="0"/>
              </a:rPr>
              <a:t>устанавливающих </a:t>
            </a:r>
            <a:r>
              <a:rPr lang="ru-RU" dirty="0">
                <a:latin typeface="Palatino Linotype" panose="02040502050505030304" pitchFamily="18" charset="0"/>
              </a:rPr>
              <a:t>технические требования к этим СИ.</a:t>
            </a:r>
            <a:endParaRPr lang="ru-RU" dirty="0">
              <a:latin typeface="Palatino Linotype" panose="02040502050505030304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080134" y="719426"/>
            <a:ext cx="6760845" cy="96459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smtClean="0">
                <a:latin typeface="Palatino Linotype" panose="02040502050505030304" pitchFamily="18" charset="0"/>
              </a:rPr>
              <a:t>Классы точности средств измерений</a:t>
            </a:r>
            <a:endParaRPr lang="ru-RU" sz="36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47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82040" y="2270760"/>
            <a:ext cx="5471160" cy="308821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latin typeface="Palatino Linotype" panose="02040502050505030304" pitchFamily="18" charset="0"/>
              </a:rPr>
              <a:t>На средства измерений, для одного и того же класса точности которых в зависимости от условий эксплуатации установлены различные рабочие области влияющих величин, наносятся обозначения условий их эксплуатации, предусмотренные в стандартах или технических условиях на эти средства измерений.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1593830" y="6324600"/>
            <a:ext cx="455295" cy="533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8</a:t>
            </a:r>
            <a:endParaRPr lang="ru-RU" sz="28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080134" y="719426"/>
            <a:ext cx="6760845" cy="964594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latin typeface="Palatino Linotype" panose="02040502050505030304" pitchFamily="18" charset="0"/>
              </a:rPr>
              <a:t>Классы точности средств измерений</a:t>
            </a:r>
          </a:p>
        </p:txBody>
      </p:sp>
      <p:pic>
        <p:nvPicPr>
          <p:cNvPr id="4098" name="Picture 2" descr="Как определить класс точности подшипника – UZ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7059" y="2049780"/>
            <a:ext cx="4255009" cy="26593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006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1593830" y="6324600"/>
            <a:ext cx="455295" cy="533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9</a:t>
            </a:r>
            <a:endParaRPr lang="ru-RU" sz="28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080134" y="719426"/>
            <a:ext cx="6760845" cy="964594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latin typeface="Palatino Linotype" panose="02040502050505030304" pitchFamily="18" charset="0"/>
              </a:rPr>
              <a:t>Классы точности средств измерений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095500" y="1907530"/>
            <a:ext cx="78085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2400" b="1" i="1" dirty="0">
                <a:solidFill>
                  <a:srgbClr val="740000"/>
                </a:solidFill>
                <a:latin typeface="Palatino Linotype" panose="02040502050505030304" pitchFamily="18" charset="0"/>
                <a:cs typeface="Times New Roman" pitchFamily="18" charset="0"/>
              </a:rPr>
              <a:t>Расшифровка обозначений классов точности на СИ</a:t>
            </a:r>
            <a:endParaRPr lang="ru-RU" altLang="ru-RU" sz="2400" b="1" i="1" dirty="0">
              <a:solidFill>
                <a:srgbClr val="740000"/>
              </a:solidFill>
              <a:latin typeface="Palatino Linotype" panose="02040502050505030304" pitchFamily="18" charset="0"/>
            </a:endParaRPr>
          </a:p>
        </p:txBody>
      </p:sp>
      <p:graphicFrame>
        <p:nvGraphicFramePr>
          <p:cNvPr id="8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5944348"/>
              </p:ext>
            </p:extLst>
          </p:nvPr>
        </p:nvGraphicFramePr>
        <p:xfrm>
          <a:off x="1005840" y="2383810"/>
          <a:ext cx="10226039" cy="3749664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2045622"/>
                <a:gridCol w="2045621"/>
                <a:gridCol w="2043553"/>
                <a:gridCol w="2045622"/>
                <a:gridCol w="2045621"/>
              </a:tblGrid>
              <a:tr h="43730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Обозначение класса точности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0" marB="0"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Форма выражения погрешности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0" marB="0" anchor="ctr" horzOverflow="overflow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Пределы допускаемой основной погрешности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0" marB="0" anchor="ctr" horzOverflow="overflow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Примечание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0" marB="0" anchor="ctr" horzOverflow="overflow"/>
                </a:tc>
              </a:tr>
              <a:tr h="5336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на средстве измерений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в докумен-тации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0" marB="0" anchor="ctr" horzOverflow="overflow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902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0,5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Класс точности 0,5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0" marB="0" anchor="ctr" horzOverflow="overflow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Приведенная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γ = ±0,5%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нормирующее значение выражено в единицах измеряемой величины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0" marB="0" anchor="ctr" horzOverflow="overflow"/>
                </a:tc>
              </a:tr>
              <a:tr h="7119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Класс точности 0,5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0" marB="0" anchor="ctr" horzOverflow="overflow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γ = ±0,5%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нормирующее значение принято равным длине шкалы или её части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0" marB="0" anchor="ctr" horzOverflow="overflow"/>
                </a:tc>
              </a:tr>
              <a:tr h="29934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0" marB="0" anchor="ctr" horzOverflow="overflow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Класс точности 0,5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0" marB="0" anchor="ctr" horzOverflow="overflow"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Относительная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δ = ±0,5%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δ = Δ / х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0" marB="0" anchor="ctr" horzOverflow="overflow"/>
                </a:tc>
              </a:tr>
              <a:tr h="4334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δ = ±[0,02 + +0,01·(|х</a:t>
                      </a:r>
                      <a:r>
                        <a:rPr kumimoji="0" lang="ru-RU" sz="1600" u="none" strike="noStrike" cap="none" normalizeH="0" baseline="-25000" smtClean="0">
                          <a:ln>
                            <a:noFill/>
                          </a:ln>
                          <a:effectLst/>
                        </a:rPr>
                        <a:t>к</a:t>
                      </a: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 / х| -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-1)] %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0" marB="0" anchor="ctr" horzOverflow="overflow"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δ = ±[c + d·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· (|х</a:t>
                      </a:r>
                      <a:r>
                        <a:rPr kumimoji="0" lang="ru-RU" sz="1600" u="none" strike="noStrike" cap="none" normalizeH="0" baseline="-25000" smtClean="0">
                          <a:ln>
                            <a:noFill/>
                          </a:ln>
                          <a:effectLst/>
                        </a:rPr>
                        <a:t>к</a:t>
                      </a: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 / х| - 1)]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0" marB="0" anchor="ctr" horzOverflow="overflow"/>
                </a:tc>
              </a:tr>
              <a:tr h="4438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0,02/0,01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Класс точности 0,02/0,01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0" marB="0" anchor="ctr" horzOverflow="overflow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Рисунок 3" descr="(0,5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3552" y="4335780"/>
            <a:ext cx="529685" cy="510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Рисунок 2" descr="\0,5/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1050" y="5067300"/>
            <a:ext cx="562187" cy="487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636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174</TotalTime>
  <Words>733</Words>
  <Application>Microsoft Office PowerPoint</Application>
  <PresentationFormat>Произвольный</PresentationFormat>
  <Paragraphs>74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Ретро</vt:lpstr>
      <vt:lpstr>Дисциплина «основы средств измерений»</vt:lpstr>
      <vt:lpstr>Классы точности средств измерений</vt:lpstr>
      <vt:lpstr>Классы точности средств измерений</vt:lpstr>
      <vt:lpstr>Презентация PowerPoint</vt:lpstr>
      <vt:lpstr>Классы точности средств измерений</vt:lpstr>
      <vt:lpstr>Классы точности средств измерений</vt:lpstr>
      <vt:lpstr>Презентация PowerPoint</vt:lpstr>
      <vt:lpstr>Классы точности средств измерений</vt:lpstr>
      <vt:lpstr>Классы точности средств измерений</vt:lpstr>
      <vt:lpstr>СПАСИБО ЗА ВНИМАНИЕ! 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аспекты развития метрологии</dc:title>
  <dc:creator>Darkhan Yerezhep</dc:creator>
  <cp:lastModifiedBy>Usario</cp:lastModifiedBy>
  <cp:revision>25</cp:revision>
  <dcterms:created xsi:type="dcterms:W3CDTF">2023-10-17T14:13:00Z</dcterms:created>
  <dcterms:modified xsi:type="dcterms:W3CDTF">2023-10-29T07:36:58Z</dcterms:modified>
</cp:coreProperties>
</file>