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624" y="-18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«основы средств измерений»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8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Основные требования к применению СИ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91900" y="6324600"/>
            <a:ext cx="6572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Основные требования к применению </a:t>
            </a:r>
            <a:r>
              <a:rPr lang="ru-RU" sz="3600" dirty="0" smtClean="0">
                <a:latin typeface="Palatino Linotype" panose="02040502050505030304" pitchFamily="18" charset="0"/>
              </a:rPr>
              <a:t>СИ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1" y="2599501"/>
            <a:ext cx="9613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имеющие соответствующие </a:t>
            </a:r>
            <a:r>
              <a:rPr lang="ru-RU" altLang="ru-RU" sz="2000" dirty="0" err="1">
                <a:latin typeface="Palatino Linotype" panose="02040502050505030304" pitchFamily="18" charset="0"/>
                <a:cs typeface="Times New Roman" pitchFamily="18" charset="0"/>
              </a:rPr>
              <a:t>межповерочные</a:t>
            </a: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 (</a:t>
            </a:r>
            <a:r>
              <a:rPr lang="ru-RU" altLang="ru-RU" sz="2000" dirty="0" err="1">
                <a:latin typeface="Palatino Linotype" panose="02040502050505030304" pitchFamily="18" charset="0"/>
                <a:cs typeface="Times New Roman" pitchFamily="18" charset="0"/>
              </a:rPr>
              <a:t>межкалибровочные</a:t>
            </a: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) интервалы для </a:t>
            </a:r>
            <a:r>
              <a:rPr lang="ru-RU" altLang="ru-RU" sz="2000" dirty="0" smtClean="0">
                <a:latin typeface="Palatino Linotype" panose="02040502050505030304" pitchFamily="18" charset="0"/>
                <a:cs typeface="Times New Roman" pitchFamily="18" charset="0"/>
              </a:rPr>
              <a:t>периодического </a:t>
            </a: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подтверждения их метрологической пригодности; </a:t>
            </a:r>
          </a:p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имеющие методики выполнения измерений, устанавливающие нормированные метрологические характеристики и используемые при измерениях, аттестованные в соответствии с СТ РК 2.18-2009;</a:t>
            </a:r>
          </a:p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 измеряющие в узаконенных в РК единицах  величин, с известной погрешностью каждого результата измерений, и погрешность не должна превышать установленных норм погрешности.</a:t>
            </a:r>
          </a:p>
        </p:txBody>
      </p:sp>
    </p:spTree>
    <p:extLst>
      <p:ext uri="{BB962C8B-B14F-4D97-AF65-F5344CB8AC3E}">
        <p14:creationId xmlns:p14="http://schemas.microsoft.com/office/powerpoint/2010/main" val="10630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760" y="2133600"/>
            <a:ext cx="10119360" cy="32385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Обязательные требования к СИ устанавливаются следующими документами:</a:t>
            </a:r>
          </a:p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Законом РК «Об обеспечении единства измерений» от 7 июня 2000 года с изменениями и дополнениями по состоянию на 29.12. 2014 года.</a:t>
            </a:r>
          </a:p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 другими Законами РК, содержащими обязательные требования к средствам измерений (СИ):</a:t>
            </a:r>
          </a:p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-Об аккредитации в области оценки  соответствия (например, на право проведения поверки СИ);</a:t>
            </a:r>
          </a:p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- О техническом регулировании.</a:t>
            </a:r>
          </a:p>
          <a:p>
            <a:pPr algn="just"/>
            <a:endParaRPr lang="ru-RU" sz="1800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Основные требования к применению СИ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175" y="2164721"/>
            <a:ext cx="75847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действующими Техническими регламентами и законодательными актами в сфере технического регулирования;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подзаконными НПА, которые принимаются на основе актов Законодательства РК(например, Постановления Правительства РК);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другими подзаконными НПА (например, регламенты, порядки, правила, методики, утверждаемые  приказами МИР РК, приказами КТРМ); 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действующими в РК нормативными документами в области обеспечения единства измерений  (ГОСТ, СТ РК и РМ);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 эксплуатационной и технической документацией на конкретное СИ. </a:t>
            </a:r>
          </a:p>
        </p:txBody>
      </p:sp>
      <p:sp>
        <p:nvSpPr>
          <p:cNvPr id="3" name="AutoShape 4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Основные требования к применению СИ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2" descr="Скачать СТ РК ГОСТ Р 51524-2009 Государственная система обеспечения  единства измерений Республики Казахстан. Совместимость технических средств  электромагнитная. Системы электрического привода с регулируемой скоростью  вращения. Требования и методы испыта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14" y="1985887"/>
            <a:ext cx="2668042" cy="377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444538" y="2352690"/>
            <a:ext cx="96221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 Республике Казахстан средства измерений используются для определения величин, единицы которых допущены в установленном порядке к применению в РК и должны соответствовать условиям эксплуатации и установленным требованиям.</a:t>
            </a:r>
          </a:p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Решения об отнесении технического устройства к средствам измерений, внесении его в государственный реестр средств измерений,  установлении интервалов между его поверками принимает </a:t>
            </a:r>
            <a:r>
              <a:rPr lang="ru-RU" altLang="ru-RU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Комитет  технического регулирования и метрологии Министерства по инвестициям и развитию Республики Казахстан.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0134" y="719426"/>
            <a:ext cx="6760845" cy="964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latin typeface="Palatino Linotype" panose="02040502050505030304" pitchFamily="18" charset="0"/>
              </a:rPr>
              <a:t>Классы точности средств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189522" y="2744775"/>
            <a:ext cx="51631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 smtClean="0">
                <a:latin typeface="Times New Roman" pitchFamily="18" charset="0"/>
              </a:rPr>
              <a:t>Тип средства измерений, применяемого в сфере государственного метрологического контроля, должен быть утверждён. На утвержденный тип средства измерений оформляется сертификат) об утверждении типа средств измерений.</a:t>
            </a:r>
            <a:endParaRPr lang="ru-RU" altLang="ru-RU" sz="2000" dirty="0">
              <a:latin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Классы точности средств измерений</a:t>
            </a:r>
          </a:p>
        </p:txBody>
      </p:sp>
      <p:pic>
        <p:nvPicPr>
          <p:cNvPr id="2050" name="Picture 2" descr="Выдача сертификата утверждения типа средств измерений в РК, ц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72" y="1155113"/>
            <a:ext cx="3759809" cy="47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66800" y="2101274"/>
            <a:ext cx="6000750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</a:rPr>
              <a:t>Поверке подлежат СИ, типы которых утверждены и внесены в государственный реестр СИ, т.е. допущенные к использованию в РК. После процедуры поверки оформляется сертификат о поверке. Остальные технические устройства подлежат калибровке. После процедуры калибровки оформляется сертификат калибровки (2.12-2006).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</a:rPr>
              <a:t>Использовать для измерений следует только те СИ, которые признаны </a:t>
            </a:r>
            <a:r>
              <a:rPr lang="ru-RU" altLang="ru-RU" dirty="0" err="1">
                <a:latin typeface="Times New Roman" pitchFamily="18" charset="0"/>
              </a:rPr>
              <a:t>метрологически</a:t>
            </a:r>
            <a:r>
              <a:rPr lang="ru-RU" altLang="ru-RU" dirty="0">
                <a:latin typeface="Times New Roman" pitchFamily="18" charset="0"/>
              </a:rPr>
              <a:t> исправными. </a:t>
            </a:r>
          </a:p>
        </p:txBody>
      </p:sp>
      <p:sp>
        <p:nvSpPr>
          <p:cNvPr id="2" name="AutoShape 2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Классы точности средств измерений</a:t>
            </a:r>
          </a:p>
        </p:txBody>
      </p:sp>
      <p:pic>
        <p:nvPicPr>
          <p:cNvPr id="3074" name="Picture 2" descr="Классы точности подшипников – U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67" y="2101274"/>
            <a:ext cx="3831242" cy="2394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81075" y="2337435"/>
            <a:ext cx="10235565" cy="298894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Тип средства измерений, применяемого в сфере государственного метрологического контроля, должен быть утверждён. На утвержденный тип средства измерений оформляется сертификат) об утверждении типа средств измерений.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Поверке подлежат СИ, типы которых утверждены и внесены в государственный реестр СИ, т.е. допущенные к использованию в РК. После процедуры поверки оформляется сертификат о поверке. Остальные технические устройства подлежат калибровке. После процедуры калибровки оформляется сертификат калибровки (2.12-2006).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Использовать для измерений следует только те СИ, которые признаны </a:t>
            </a:r>
            <a:r>
              <a:rPr lang="ru-RU" dirty="0" err="1">
                <a:latin typeface="Palatino Linotype" panose="02040502050505030304" pitchFamily="18" charset="0"/>
              </a:rPr>
              <a:t>метрологически</a:t>
            </a:r>
            <a:r>
              <a:rPr lang="ru-RU" dirty="0">
                <a:latin typeface="Palatino Linotype" panose="02040502050505030304" pitchFamily="18" charset="0"/>
              </a:rPr>
              <a:t> исправными.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80134" y="719426"/>
            <a:ext cx="6760845" cy="964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Palatino Linotype" panose="02040502050505030304" pitchFamily="18" charset="0"/>
              </a:rPr>
              <a:t>Основные </a:t>
            </a:r>
            <a:r>
              <a:rPr lang="ru-RU" sz="3600" dirty="0">
                <a:latin typeface="Palatino Linotype" panose="02040502050505030304" pitchFamily="18" charset="0"/>
              </a:rPr>
              <a:t>требования к применению СИ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640" y="1991360"/>
            <a:ext cx="6093460" cy="3088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Нарушение хотя бы одной нормированной </a:t>
            </a:r>
            <a:r>
              <a:rPr lang="ru-RU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характеристики </a:t>
            </a:r>
            <a:r>
              <a:rPr lang="ru-RU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считается метрологическим отказом СИ, даже если оно сохранило техническую </a:t>
            </a:r>
            <a:r>
              <a:rPr lang="ru-RU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работоспособность</a:t>
            </a:r>
            <a:r>
              <a:rPr lang="ru-RU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. Метрологическую исправность средств измерений устанавливают по результатам их поверки или калибровки.</a:t>
            </a:r>
          </a:p>
          <a:p>
            <a:pPr marL="0" indent="0" algn="just">
              <a:buNone/>
            </a:pPr>
            <a:r>
              <a:rPr lang="ru-RU" sz="1600" dirty="0">
                <a:latin typeface="Palatino Linotype" panose="02040502050505030304" pitchFamily="18" charset="0"/>
              </a:rPr>
              <a:t>Так основные требования определяют, что к применению допускаются СИ: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Palatino Linotype" panose="02040502050505030304" pitchFamily="18" charset="0"/>
              </a:rPr>
              <a:t> имеющие утвержденный тип (СТ РК 2.21-2007) 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Palatino Linotype" panose="02040502050505030304" pitchFamily="18" charset="0"/>
              </a:rPr>
              <a:t> прошедшие метрологическую аттестацию                 (единичные экземпляры по СТ РК 2.30-2007);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Palatino Linotype" panose="02040502050505030304" pitchFamily="18" charset="0"/>
              </a:rPr>
              <a:t> прошедшие поверку (СТ РК 2.4-2007);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Palatino Linotype" panose="02040502050505030304" pitchFamily="18" charset="0"/>
              </a:rPr>
              <a:t> обеспечивающие соблюдение требований </a:t>
            </a:r>
            <a:r>
              <a:rPr lang="ru-RU" sz="1600" dirty="0" smtClean="0">
                <a:latin typeface="Palatino Linotype" panose="02040502050505030304" pitchFamily="18" charset="0"/>
              </a:rPr>
              <a:t>законодательства </a:t>
            </a:r>
            <a:r>
              <a:rPr lang="ru-RU" sz="1600" dirty="0">
                <a:latin typeface="Palatino Linotype" panose="02040502050505030304" pitchFamily="18" charset="0"/>
              </a:rPr>
              <a:t>РК об обеспечении единства измерений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Основные требования к применению СИ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Утверждение типа средств измере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r="11632"/>
          <a:stretch/>
        </p:blipFill>
        <p:spPr bwMode="auto">
          <a:xfrm>
            <a:off x="7423484" y="2340143"/>
            <a:ext cx="3820212" cy="212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Основные требования к применению </a:t>
            </a:r>
            <a:r>
              <a:rPr lang="ru-RU" sz="3600" dirty="0" smtClean="0">
                <a:latin typeface="Palatino Linotype" panose="02040502050505030304" pitchFamily="18" charset="0"/>
              </a:rPr>
              <a:t>СИ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1" y="2137837"/>
            <a:ext cx="96139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(обязательные метрологические требования к </a:t>
            </a:r>
            <a:r>
              <a:rPr lang="ru-RU" altLang="ru-RU" sz="2000" dirty="0" smtClean="0">
                <a:latin typeface="Palatino Linotype" panose="02040502050505030304" pitchFamily="18" charset="0"/>
                <a:cs typeface="Times New Roman" pitchFamily="18" charset="0"/>
              </a:rPr>
              <a:t>измерениям</a:t>
            </a: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, обязательные метрологические и </a:t>
            </a:r>
            <a:r>
              <a:rPr lang="ru-RU" altLang="ru-RU" sz="2000" dirty="0" smtClean="0">
                <a:latin typeface="Palatino Linotype" panose="02040502050505030304" pitchFamily="18" charset="0"/>
                <a:cs typeface="Times New Roman" pitchFamily="18" charset="0"/>
              </a:rPr>
              <a:t>технические </a:t>
            </a: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требования к СИ);</a:t>
            </a:r>
          </a:p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 обеспечивающие соблюдение требований, установленные законодательством РК о техническом регулировании;</a:t>
            </a:r>
          </a:p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 обеспечивающие соблюдение требований к их составным частям, программному обеспечению и условиям эксплуатации средств измерений (при необходимости);</a:t>
            </a:r>
          </a:p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 обеспечивающие соблюдение обязательных требований к условиям их эксплуатации (при применении СИ);</a:t>
            </a:r>
          </a:p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имеющие конструкцию, которая предотвращает несанкционированные вмешательства и настройки, приводящие к искажениям результатов измерений;</a:t>
            </a:r>
          </a:p>
        </p:txBody>
      </p:sp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329</TotalTime>
  <Words>467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Дисциплина «основы средств измерений»</vt:lpstr>
      <vt:lpstr>Основные требования к применению СИ</vt:lpstr>
      <vt:lpstr>Основные требования к применению СИ</vt:lpstr>
      <vt:lpstr>Презентация PowerPoint</vt:lpstr>
      <vt:lpstr>Классы точности средств измерений</vt:lpstr>
      <vt:lpstr>Классы точности средств измерений</vt:lpstr>
      <vt:lpstr>Презентация PowerPoint</vt:lpstr>
      <vt:lpstr>Основные требования к применению СИ</vt:lpstr>
      <vt:lpstr>Основные требования к применению СИ</vt:lpstr>
      <vt:lpstr>Основные требования к применению СИ</vt:lpstr>
      <vt:lpstr>СПАСИБО ЗА ВНИМАНИЕ!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Usario</cp:lastModifiedBy>
  <cp:revision>27</cp:revision>
  <dcterms:created xsi:type="dcterms:W3CDTF">2023-10-17T14:13:00Z</dcterms:created>
  <dcterms:modified xsi:type="dcterms:W3CDTF">2023-10-29T10:13:11Z</dcterms:modified>
</cp:coreProperties>
</file>