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57" r:id="rId10"/>
    <p:sldId id="267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-3624" y="-18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6523B-9C53-49FA-9406-AE4AF3779993}" type="datetimeFigureOut">
              <a:rPr lang="ru-RU" smtClean="0"/>
              <a:t>29.10.2023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A0A15-7A07-4743-A314-584D0619BFF1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6282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6523B-9C53-49FA-9406-AE4AF3779993}" type="datetimeFigureOut">
              <a:rPr lang="ru-RU" smtClean="0"/>
              <a:t>29.10.2023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A0A15-7A07-4743-A314-584D0619BF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4568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6523B-9C53-49FA-9406-AE4AF3779993}" type="datetimeFigureOut">
              <a:rPr lang="ru-RU" smtClean="0"/>
              <a:t>29.10.2023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A0A15-7A07-4743-A314-584D0619BF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975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6523B-9C53-49FA-9406-AE4AF3779993}" type="datetimeFigureOut">
              <a:rPr lang="ru-RU" smtClean="0"/>
              <a:t>29.10.2023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A0A15-7A07-4743-A314-584D0619BF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5489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6523B-9C53-49FA-9406-AE4AF3779993}" type="datetimeFigureOut">
              <a:rPr lang="ru-RU" smtClean="0"/>
              <a:t>29.10.2023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A0A15-7A07-4743-A314-584D0619BFF1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4414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6523B-9C53-49FA-9406-AE4AF3779993}" type="datetimeFigureOut">
              <a:rPr lang="ru-RU" smtClean="0"/>
              <a:t>29.10.2023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A0A15-7A07-4743-A314-584D0619BF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7929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6523B-9C53-49FA-9406-AE4AF3779993}" type="datetimeFigureOut">
              <a:rPr lang="ru-RU" smtClean="0"/>
              <a:t>29.10.2023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A0A15-7A07-4743-A314-584D0619BF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9306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6523B-9C53-49FA-9406-AE4AF3779993}" type="datetimeFigureOut">
              <a:rPr lang="ru-RU" smtClean="0"/>
              <a:t>29.10.2023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A0A15-7A07-4743-A314-584D0619BF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9904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6523B-9C53-49FA-9406-AE4AF3779993}" type="datetimeFigureOut">
              <a:rPr lang="ru-RU" smtClean="0"/>
              <a:t>29.10.2023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A0A15-7A07-4743-A314-584D0619BF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1719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9E6523B-9C53-49FA-9406-AE4AF3779993}" type="datetimeFigureOut">
              <a:rPr lang="ru-RU" smtClean="0"/>
              <a:t>29.10.2023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A8A0A15-7A07-4743-A314-584D0619BF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2383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6523B-9C53-49FA-9406-AE4AF3779993}" type="datetimeFigureOut">
              <a:rPr lang="ru-RU" smtClean="0"/>
              <a:t>29.10.2023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A0A15-7A07-4743-A314-584D0619BF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8072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9E6523B-9C53-49FA-9406-AE4AF3779993}" type="datetimeFigureOut">
              <a:rPr lang="ru-RU" smtClean="0"/>
              <a:t>29.10.2023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2A8A0A15-7A07-4743-A314-584D0619BFF1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3807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57251" y="1727067"/>
            <a:ext cx="9144000" cy="1300163"/>
          </a:xfrm>
        </p:spPr>
        <p:txBody>
          <a:bodyPr>
            <a:noAutofit/>
          </a:bodyPr>
          <a:lstStyle/>
          <a:p>
            <a:pPr algn="ctr"/>
            <a:r>
              <a:rPr lang="ru-RU" sz="2800" cap="all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Дисциплина </a:t>
            </a:r>
            <a:r>
              <a:rPr lang="ru-RU" sz="2800" cap="all" dirty="0">
                <a:solidFill>
                  <a:srgbClr val="002060"/>
                </a:solidFill>
                <a:latin typeface="Palatino Linotype" panose="02040502050505030304" pitchFamily="18" charset="0"/>
              </a:rPr>
              <a:t>«основы средств измерений»</a:t>
            </a:r>
            <a:endParaRPr lang="ru-RU" sz="2800" dirty="0">
              <a:solidFill>
                <a:srgbClr val="00206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5776" y="5019350"/>
            <a:ext cx="6424699" cy="495625"/>
          </a:xfrm>
        </p:spPr>
        <p:txBody>
          <a:bodyPr>
            <a:normAutofit/>
          </a:bodyPr>
          <a:lstStyle/>
          <a:p>
            <a:r>
              <a:rPr lang="ru-RU" i="1" cap="none" dirty="0" err="1" smtClean="0">
                <a:solidFill>
                  <a:srgbClr val="002060"/>
                </a:solidFill>
                <a:latin typeface="Palatino Linotype" panose="02040502050505030304" pitchFamily="18" charset="0"/>
              </a:rPr>
              <a:t>Ассоц</a:t>
            </a:r>
            <a:r>
              <a:rPr lang="ru-RU" i="1" cap="none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. проф., к.т.н., </a:t>
            </a:r>
            <a:r>
              <a:rPr lang="en-US" i="1" cap="none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PhD</a:t>
            </a:r>
            <a:r>
              <a:rPr lang="ru-RU" i="1" cap="none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 </a:t>
            </a:r>
            <a:r>
              <a:rPr lang="kk-KZ" i="1" cap="none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Ережеп Д.Е.</a:t>
            </a:r>
            <a:r>
              <a:rPr lang="ru-RU" i="1" cap="none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 </a:t>
            </a:r>
            <a:endParaRPr lang="ru-RU" cap="none" dirty="0">
              <a:solidFill>
                <a:srgbClr val="002060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4753" t="57868" r="61514" b="32725"/>
          <a:stretch/>
        </p:blipFill>
        <p:spPr bwMode="auto">
          <a:xfrm>
            <a:off x="3969251" y="157786"/>
            <a:ext cx="4320000" cy="96304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557251" y="3544702"/>
            <a:ext cx="9144000" cy="81700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cap="all" dirty="0">
                <a:solidFill>
                  <a:srgbClr val="002060"/>
                </a:solidFill>
                <a:latin typeface="Palatino Linotype" panose="02040502050505030304" pitchFamily="18" charset="0"/>
              </a:rPr>
              <a:t>Лекция 9. Порядок отнесения технических средств к средствам измерений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081251" y="1120828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kk-KZ" sz="1400" b="1" dirty="0">
                <a:solidFill>
                  <a:srgbClr val="002060"/>
                </a:solidFill>
                <a:latin typeface="Palatino Linotype" panose="02040502050505030304" pitchFamily="18" charset="0"/>
              </a:rPr>
              <a:t>Институт Энергетики и </a:t>
            </a:r>
            <a:r>
              <a:rPr lang="kk-KZ" sz="1400" b="1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Машиностроения</a:t>
            </a:r>
            <a:endParaRPr lang="ru-RU" sz="1400" dirty="0">
              <a:solidFill>
                <a:srgbClr val="002060"/>
              </a:solidFill>
              <a:latin typeface="Palatino Linotype" panose="02040502050505030304" pitchFamily="18" charset="0"/>
            </a:endParaRPr>
          </a:p>
          <a:p>
            <a:pPr algn="ctr"/>
            <a:r>
              <a:rPr lang="kk-KZ" sz="1400" b="1" dirty="0">
                <a:solidFill>
                  <a:srgbClr val="002060"/>
                </a:solidFill>
                <a:latin typeface="Palatino Linotype" panose="02040502050505030304" pitchFamily="18" charset="0"/>
              </a:rPr>
              <a:t>Кафедра Стандартизации</a:t>
            </a:r>
            <a:r>
              <a:rPr lang="ru-RU" sz="1400" b="1" dirty="0">
                <a:solidFill>
                  <a:srgbClr val="002060"/>
                </a:solidFill>
                <a:latin typeface="Palatino Linotype" panose="02040502050505030304" pitchFamily="18" charset="0"/>
              </a:rPr>
              <a:t>,</a:t>
            </a:r>
            <a:r>
              <a:rPr lang="kk-KZ" sz="1400" b="1" dirty="0">
                <a:solidFill>
                  <a:srgbClr val="002060"/>
                </a:solidFill>
                <a:latin typeface="Palatino Linotype" panose="02040502050505030304" pitchFamily="18" charset="0"/>
              </a:rPr>
              <a:t> С</a:t>
            </a:r>
            <a:r>
              <a:rPr lang="kk-KZ" sz="1400" b="1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ертификации </a:t>
            </a:r>
            <a:r>
              <a:rPr lang="kk-KZ" sz="1400" b="1" dirty="0">
                <a:solidFill>
                  <a:srgbClr val="002060"/>
                </a:solidFill>
                <a:latin typeface="Palatino Linotype" panose="02040502050505030304" pitchFamily="18" charset="0"/>
              </a:rPr>
              <a:t>и </a:t>
            </a:r>
            <a:r>
              <a:rPr lang="kk-KZ" sz="1400" b="1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Метрологии</a:t>
            </a:r>
            <a:endParaRPr lang="ru-RU" sz="1400" dirty="0">
              <a:solidFill>
                <a:srgbClr val="00206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4131177" y="5905829"/>
            <a:ext cx="4803274" cy="49562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i="1" cap="none" dirty="0" err="1" smtClean="0">
                <a:solidFill>
                  <a:srgbClr val="002060"/>
                </a:solidFill>
                <a:latin typeface="Palatino Linotype" panose="02040502050505030304" pitchFamily="18" charset="0"/>
              </a:rPr>
              <a:t>d.yerezhep@satbayev.university</a:t>
            </a:r>
            <a:endParaRPr lang="ru-RU" cap="none" dirty="0">
              <a:solidFill>
                <a:srgbClr val="002060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8189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1391900" y="6324600"/>
            <a:ext cx="657225" cy="533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10</a:t>
            </a:r>
            <a:endParaRPr lang="ru-RU" sz="2800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092201" y="758380"/>
            <a:ext cx="6760845" cy="964594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latin typeface="Palatino Linotype" panose="02040502050505030304" pitchFamily="18" charset="0"/>
              </a:rPr>
              <a:t>Порядок отнесения технических средств к средствам измерений</a:t>
            </a:r>
            <a:endParaRPr lang="ru-RU" sz="3600" dirty="0">
              <a:latin typeface="Palatino Linotype" panose="02040502050505030304" pitchFamily="18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092201" y="2112437"/>
            <a:ext cx="5422899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altLang="ru-RU" sz="2000" dirty="0">
                <a:latin typeface="Palatino Linotype" panose="02040502050505030304" pitchFamily="18" charset="0"/>
                <a:cs typeface="Times New Roman" pitchFamily="18" charset="0"/>
              </a:rPr>
              <a:t>Заключение рассматривается на техническом совете ГНМЦ, решения которого с представленной документацией передаются на рассмотрение</a:t>
            </a:r>
            <a:br>
              <a:rPr lang="ru-RU" altLang="ru-RU" sz="2000" dirty="0">
                <a:latin typeface="Palatino Linotype" panose="02040502050505030304" pitchFamily="18" charset="0"/>
                <a:cs typeface="Times New Roman" pitchFamily="18" charset="0"/>
              </a:rPr>
            </a:br>
            <a:r>
              <a:rPr lang="ru-RU" altLang="ru-RU" sz="2000" dirty="0">
                <a:latin typeface="Palatino Linotype" panose="02040502050505030304" pitchFamily="18" charset="0"/>
                <a:cs typeface="Times New Roman" pitchFamily="18" charset="0"/>
              </a:rPr>
              <a:t>Научно-технической комиссии по метрологии уполномоченного органа (НТК) для принятия окончательного решения;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altLang="ru-RU" sz="2000" dirty="0">
                <a:latin typeface="Palatino Linotype" panose="02040502050505030304" pitchFamily="18" charset="0"/>
                <a:cs typeface="Times New Roman" pitchFamily="18" charset="0"/>
              </a:rPr>
              <a:t> ГНМЦ, на основании решения НТК, направляет письмо с соответствующим решением пользователю.</a:t>
            </a:r>
          </a:p>
        </p:txBody>
      </p:sp>
      <p:pic>
        <p:nvPicPr>
          <p:cNvPr id="5" name="Picture 2" descr="16,189 заключение стоковые фото – бесплатные и стоковые фото RF от  Dreamsti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375" y="2378075"/>
            <a:ext cx="3810000" cy="25431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3030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39142" y="2367468"/>
            <a:ext cx="6897189" cy="1450757"/>
          </a:xfrm>
        </p:spPr>
        <p:txBody>
          <a:bodyPr/>
          <a:lstStyle/>
          <a:p>
            <a:r>
              <a:rPr lang="ru-RU" dirty="0" smtClean="0"/>
              <a:t>СПАСИБО ЗА ВНИМАНИЕ! </a:t>
            </a:r>
            <a:endParaRPr lang="ru-RU" dirty="0"/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4119499" y="5109758"/>
            <a:ext cx="6424699" cy="49562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i="1" dirty="0" err="1" smtClean="0">
                <a:solidFill>
                  <a:srgbClr val="002060"/>
                </a:solidFill>
                <a:latin typeface="Palatino Linotype" panose="02040502050505030304" pitchFamily="18" charset="0"/>
              </a:rPr>
              <a:t>Ассоц</a:t>
            </a:r>
            <a:r>
              <a:rPr lang="ru-RU" i="1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. проф., к.т.н., </a:t>
            </a:r>
            <a:r>
              <a:rPr lang="en-US" i="1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PhD</a:t>
            </a:r>
            <a:r>
              <a:rPr lang="ru-RU" i="1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 </a:t>
            </a:r>
            <a:r>
              <a:rPr lang="kk-KZ" i="1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Ережеп Д.Е.</a:t>
            </a:r>
            <a:r>
              <a:rPr lang="ru-RU" i="1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 </a:t>
            </a:r>
            <a:endParaRPr lang="ru-RU" dirty="0">
              <a:solidFill>
                <a:srgbClr val="00206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3986099" y="5605383"/>
            <a:ext cx="4803274" cy="49562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i="1" cap="none" dirty="0" err="1" smtClean="0">
                <a:solidFill>
                  <a:srgbClr val="002060"/>
                </a:solidFill>
                <a:latin typeface="Palatino Linotype" panose="02040502050505030304" pitchFamily="18" charset="0"/>
              </a:rPr>
              <a:t>d.yerezhep@satbayev.university</a:t>
            </a:r>
            <a:endParaRPr lang="ru-RU" cap="none" dirty="0">
              <a:solidFill>
                <a:srgbClr val="002060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6283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27760" y="2133600"/>
            <a:ext cx="10119360" cy="3238500"/>
          </a:xfrm>
        </p:spPr>
        <p:txBody>
          <a:bodyPr>
            <a:noAutofit/>
          </a:bodyPr>
          <a:lstStyle/>
          <a:p>
            <a:pPr algn="just"/>
            <a:r>
              <a:rPr lang="ru-RU" sz="1800" dirty="0">
                <a:solidFill>
                  <a:schemeClr val="tx1"/>
                </a:solidFill>
                <a:latin typeface="Palatino Linotype" panose="02040502050505030304" pitchFamily="18" charset="0"/>
              </a:rPr>
              <a:t>Порядок отнесения технических средств к средствам измерений в РК регламентируется СТ РК 2.178-2009 «ГСИ РК. Установление принадлежности технических средств к средствам измерений» и  утвержден Приказом МИТ РК от 12 ноября 2009 года № 312 «Об утверждении Правил установления принадлежности технических средств к средствам измерений».</a:t>
            </a:r>
          </a:p>
          <a:p>
            <a:pPr algn="just"/>
            <a:r>
              <a:rPr lang="ru-RU" sz="1800" dirty="0">
                <a:solidFill>
                  <a:schemeClr val="tx1"/>
                </a:solidFill>
                <a:latin typeface="Palatino Linotype" panose="02040502050505030304" pitchFamily="18" charset="0"/>
              </a:rPr>
              <a:t>СТ РК 2.178 распространяется на </a:t>
            </a:r>
            <a:r>
              <a:rPr lang="ru-RU" sz="1800" dirty="0" err="1">
                <a:solidFill>
                  <a:schemeClr val="tx1"/>
                </a:solidFill>
                <a:latin typeface="Palatino Linotype" panose="02040502050505030304" pitchFamily="18" charset="0"/>
              </a:rPr>
              <a:t>государст</a:t>
            </a:r>
            <a:r>
              <a:rPr lang="ru-RU" sz="1800" dirty="0">
                <a:solidFill>
                  <a:schemeClr val="tx1"/>
                </a:solidFill>
                <a:latin typeface="Palatino Linotype" panose="02040502050505030304" pitchFamily="18" charset="0"/>
              </a:rPr>
              <a:t>-венные органы управления, физические и </a:t>
            </a:r>
            <a:r>
              <a:rPr lang="ru-RU" sz="1800" dirty="0" err="1">
                <a:solidFill>
                  <a:schemeClr val="tx1"/>
                </a:solidFill>
                <a:latin typeface="Palatino Linotype" panose="02040502050505030304" pitchFamily="18" charset="0"/>
              </a:rPr>
              <a:t>юридиче-ские</a:t>
            </a:r>
            <a:r>
              <a:rPr lang="ru-RU" sz="1800" dirty="0">
                <a:solidFill>
                  <a:schemeClr val="tx1"/>
                </a:solidFill>
                <a:latin typeface="Palatino Linotype" panose="02040502050505030304" pitchFamily="18" charset="0"/>
              </a:rPr>
              <a:t> лица, являющиеся производителями, постав-</a:t>
            </a:r>
            <a:r>
              <a:rPr lang="ru-RU" sz="1800" dirty="0" err="1">
                <a:solidFill>
                  <a:schemeClr val="tx1"/>
                </a:solidFill>
                <a:latin typeface="Palatino Linotype" panose="02040502050505030304" pitchFamily="18" charset="0"/>
              </a:rPr>
              <a:t>щиками</a:t>
            </a:r>
            <a:r>
              <a:rPr lang="ru-RU" sz="1800" dirty="0">
                <a:solidFill>
                  <a:schemeClr val="tx1"/>
                </a:solidFill>
                <a:latin typeface="Palatino Linotype" panose="02040502050505030304" pitchFamily="18" charset="0"/>
              </a:rPr>
              <a:t>, пользователями средств измерений, </a:t>
            </a:r>
            <a:r>
              <a:rPr lang="ru-RU" sz="1800" dirty="0" err="1">
                <a:solidFill>
                  <a:schemeClr val="tx1"/>
                </a:solidFill>
                <a:latin typeface="Palatino Linotype" panose="02040502050505030304" pitchFamily="18" charset="0"/>
              </a:rPr>
              <a:t>прини</a:t>
            </a:r>
            <a:r>
              <a:rPr lang="ru-RU" sz="1800" dirty="0">
                <a:solidFill>
                  <a:schemeClr val="tx1"/>
                </a:solidFill>
                <a:latin typeface="Palatino Linotype" panose="02040502050505030304" pitchFamily="18" charset="0"/>
              </a:rPr>
              <a:t>-мающими решения по ввозу, закупу, применению технических средств при их выпуске из </a:t>
            </a:r>
            <a:r>
              <a:rPr lang="ru-RU" sz="1800" dirty="0" err="1">
                <a:solidFill>
                  <a:schemeClr val="tx1"/>
                </a:solidFill>
                <a:latin typeface="Palatino Linotype" panose="02040502050505030304" pitchFamily="18" charset="0"/>
              </a:rPr>
              <a:t>производст-ва</a:t>
            </a:r>
            <a:r>
              <a:rPr lang="ru-RU" sz="1800" dirty="0">
                <a:solidFill>
                  <a:schemeClr val="tx1"/>
                </a:solidFill>
                <a:latin typeface="Palatino Linotype" panose="02040502050505030304" pitchFamily="18" charset="0"/>
              </a:rPr>
              <a:t>, при ввозе, реализации и перед началом эксплуатации.</a:t>
            </a:r>
          </a:p>
          <a:p>
            <a:pPr algn="just"/>
            <a:endParaRPr lang="ru-RU" sz="1800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1593830" y="6324600"/>
            <a:ext cx="455295" cy="533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smtClean="0">
                <a:solidFill>
                  <a:schemeClr val="tx1"/>
                </a:solidFill>
                <a:latin typeface="Palatino Linotype" panose="02040502050505030304" pitchFamily="18" charset="0"/>
              </a:rPr>
              <a:t>2</a:t>
            </a:r>
            <a:endParaRPr lang="ru-RU" sz="2800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080134" y="719426"/>
            <a:ext cx="6760845" cy="964594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latin typeface="Palatino Linotype" panose="02040502050505030304" pitchFamily="18" charset="0"/>
              </a:rPr>
              <a:t>Порядок отнесения технических средств к средствам измерений</a:t>
            </a:r>
            <a:endParaRPr lang="ru-RU" sz="36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8616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1593830" y="6324600"/>
            <a:ext cx="455295" cy="533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tx1"/>
                </a:solidFill>
                <a:latin typeface="Palatino Linotype" panose="02040502050505030304" pitchFamily="18" charset="0"/>
              </a:rPr>
              <a:t>3</a:t>
            </a:r>
            <a:endParaRPr lang="ru-RU" sz="2800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65175" y="2004308"/>
            <a:ext cx="758474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anose="02040502050505030304" pitchFamily="18" charset="0"/>
              </a:rPr>
              <a:t>Техническое средство: 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anose="02040502050505030304" pitchFamily="18" charset="0"/>
              </a:rPr>
              <a:t>Оборудование (прибор), предназначенное для</a:t>
            </a:r>
            <a:b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anose="02040502050505030304" pitchFamily="18" charset="0"/>
              </a:rPr>
            </a:b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anose="02040502050505030304" pitchFamily="18" charset="0"/>
              </a:rPr>
              <a:t>выполнения каких-либо технических функций.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anose="02040502050505030304" pitchFamily="18" charset="0"/>
              </a:rPr>
              <a:t>Техническое средство может являться частью механизма, системы, машины.</a:t>
            </a:r>
          </a:p>
          <a:p>
            <a:pPr algn="just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anose="02040502050505030304" pitchFamily="18" charset="0"/>
              </a:rPr>
              <a:t>Средство измерений: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anose="02040502050505030304" pitchFamily="18" charset="0"/>
              </a:rPr>
              <a:t>Техническое средство, предназначенное для</a:t>
            </a:r>
            <a:b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anose="02040502050505030304" pitchFamily="18" charset="0"/>
              </a:rPr>
            </a:b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anose="02040502050505030304" pitchFamily="18" charset="0"/>
              </a:rPr>
              <a:t>измерений и имеющее нормированные метрологические характеристики.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anose="02040502050505030304" pitchFamily="18" charset="0"/>
              </a:rPr>
              <a:t>Проведение работ по установлению принадлежности технических средств к средствам измерений осуществляется в целях обеспечения единства измерений, защиты прав и законных интересов граждан и экономики РК от последствий недостоверных результатов измерений </a:t>
            </a:r>
          </a:p>
        </p:txBody>
      </p:sp>
      <p:sp>
        <p:nvSpPr>
          <p:cNvPr id="3" name="AutoShape 4" descr="Чему равна цена деления мензур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Чему равна цена деления мензурки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8" descr="Чему равна цена деления мензурки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0" descr="Чему равна цена деления мензурки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1080134" y="719426"/>
            <a:ext cx="6760845" cy="964594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latin typeface="Palatino Linotype" panose="02040502050505030304" pitchFamily="18" charset="0"/>
              </a:rPr>
              <a:t>Порядок отнесения технических средств к средствам измерений</a:t>
            </a:r>
            <a:endParaRPr lang="ru-RU" sz="3600" dirty="0">
              <a:latin typeface="Palatino Linotype" panose="02040502050505030304" pitchFamily="18" charset="0"/>
            </a:endParaRPr>
          </a:p>
        </p:txBody>
      </p:sp>
      <p:pic>
        <p:nvPicPr>
          <p:cNvPr id="1026" name="Picture 2" descr="Выдача сертификата утверждения типа средств измерений в РК, цен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6765" y="2004308"/>
            <a:ext cx="3157065" cy="3970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9717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1593830" y="6324600"/>
            <a:ext cx="455295" cy="533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tx1"/>
                </a:solidFill>
                <a:latin typeface="Palatino Linotype" panose="02040502050505030304" pitchFamily="18" charset="0"/>
              </a:rPr>
              <a:t>4</a:t>
            </a:r>
            <a:endParaRPr lang="ru-RU" sz="2800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5" name="Прямоугольник 3"/>
          <p:cNvSpPr>
            <a:spLocks noChangeArrowheads="1"/>
          </p:cNvSpPr>
          <p:nvPr/>
        </p:nvSpPr>
        <p:spPr bwMode="auto">
          <a:xfrm>
            <a:off x="1444538" y="2352690"/>
            <a:ext cx="9622108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sz="200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Задачами установления принадлежности технических средств к средствам измерений являются:</a:t>
            </a:r>
          </a:p>
          <a:p>
            <a:pPr marL="342900" indent="-342900" algn="just" eaLnBrk="1" hangingPunct="1">
              <a:buFont typeface="Wingdings" panose="05000000000000000000" pitchFamily="2" charset="2"/>
              <a:buChar char="q"/>
            </a:pPr>
            <a:r>
              <a:rPr lang="ru-RU" altLang="ru-RU" sz="200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 выявление средств измерений из парка ввозимых и производимых технических средств;</a:t>
            </a:r>
          </a:p>
          <a:p>
            <a:pPr marL="342900" indent="-342900" algn="just" eaLnBrk="1" hangingPunct="1">
              <a:buFont typeface="Wingdings" panose="05000000000000000000" pitchFamily="2" charset="2"/>
              <a:buChar char="q"/>
            </a:pPr>
            <a:r>
              <a:rPr lang="ru-RU" altLang="ru-RU" sz="200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 проведение работ по приведению средств измерений в соответствие с законодательством РК в области обеспечения единства измерений путем проведения испытаний с целью утверждения типа, метрологической аттестации, поверки/калибровки средств измерений согласно СТ РК 2.21, СТ РК 2.30, СТ РК 2.4, СТ РК 2.12.</a:t>
            </a:r>
          </a:p>
          <a:p>
            <a:pPr algn="just" eaLnBrk="1" hangingPunct="1"/>
            <a:r>
              <a:rPr lang="ru-RU" altLang="ru-RU" sz="2000" b="1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Критериями отнесения технических средств к СИ являются:</a:t>
            </a:r>
          </a:p>
          <a:p>
            <a:pPr algn="just" eaLnBrk="1" hangingPunct="1"/>
            <a:r>
              <a:rPr lang="ru-RU" altLang="ru-RU" sz="200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 Для технических средств, ввозимых повторно или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080134" y="719426"/>
            <a:ext cx="6760845" cy="96459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>
                <a:latin typeface="Palatino Linotype" panose="02040502050505030304" pitchFamily="18" charset="0"/>
              </a:rPr>
              <a:t>Порядок отнесения технических средств к средствам измерений</a:t>
            </a:r>
            <a:endParaRPr lang="ru-RU" sz="36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1485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1593830" y="6324600"/>
            <a:ext cx="455295" cy="533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tx1"/>
                </a:solidFill>
                <a:latin typeface="Palatino Linotype" panose="02040502050505030304" pitchFamily="18" charset="0"/>
              </a:rPr>
              <a:t>5</a:t>
            </a:r>
            <a:endParaRPr lang="ru-RU" sz="2800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5" name="Прямоугольник 3"/>
          <p:cNvSpPr>
            <a:spLocks noChangeArrowheads="1"/>
          </p:cNvSpPr>
          <p:nvPr/>
        </p:nvSpPr>
        <p:spPr bwMode="auto">
          <a:xfrm>
            <a:off x="1697522" y="2376475"/>
            <a:ext cx="8691078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sz="2000" dirty="0">
                <a:latin typeface="Times New Roman" pitchFamily="18" charset="0"/>
              </a:rPr>
              <a:t>ранее производимых наличие их в реестре государственной системы обеспечения единства</a:t>
            </a:r>
            <a:br>
              <a:rPr lang="ru-RU" altLang="ru-RU" sz="2000" dirty="0">
                <a:latin typeface="Times New Roman" pitchFamily="18" charset="0"/>
              </a:rPr>
            </a:br>
            <a:r>
              <a:rPr lang="ru-RU" altLang="ru-RU" sz="2000" dirty="0">
                <a:latin typeface="Times New Roman" pitchFamily="18" charset="0"/>
              </a:rPr>
              <a:t>измерений (реестр ГСИ), наличие в Номенклатурном перечне, утвержденным Приказом МИТ РК от 06 апреля 2009 года № 517-од (перечень);</a:t>
            </a:r>
          </a:p>
          <a:p>
            <a:pPr algn="just" eaLnBrk="1" hangingPunct="1"/>
            <a:r>
              <a:rPr lang="ru-RU" altLang="ru-RU" sz="2000" dirty="0">
                <a:latin typeface="Times New Roman" pitchFamily="18" charset="0"/>
              </a:rPr>
              <a:t> Для технических средств отсутствующих в реестре ГСИ и перечне	осуществление измерений с нормированной точностью и наличие    метрологи-</a:t>
            </a:r>
            <a:r>
              <a:rPr lang="ru-RU" altLang="ru-RU" sz="2000" dirty="0" err="1">
                <a:latin typeface="Times New Roman" pitchFamily="18" charset="0"/>
              </a:rPr>
              <a:t>ческих</a:t>
            </a:r>
            <a:r>
              <a:rPr lang="ru-RU" altLang="ru-RU" sz="2000" dirty="0">
                <a:latin typeface="Times New Roman" pitchFamily="18" charset="0"/>
              </a:rPr>
              <a:t>    характеристик    в    соответствии    с ГОСТ 8.009.</a:t>
            </a:r>
          </a:p>
          <a:p>
            <a:pPr algn="just" eaLnBrk="1" hangingPunct="1"/>
            <a:r>
              <a:rPr lang="ru-RU" altLang="ru-RU" sz="2000" dirty="0">
                <a:latin typeface="Times New Roman" pitchFamily="18" charset="0"/>
              </a:rPr>
              <a:t>СИ классифицируются по видам измерений по               СТ РК 2.42. Примерами СИ являются СИ массы (весы, гири и т.д.), давления (манометры, вакуумметры и т.д.), электрических величин (амперметры, счетчики электрической энергии и т.д.) и прочие.</a:t>
            </a: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080134" y="719426"/>
            <a:ext cx="6760845" cy="964594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latin typeface="Palatino Linotype" panose="02040502050505030304" pitchFamily="18" charset="0"/>
              </a:rPr>
              <a:t>Порядок отнесения технических средств к средствам измерений</a:t>
            </a:r>
            <a:endParaRPr lang="ru-RU" sz="36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088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1593830" y="6324600"/>
            <a:ext cx="455295" cy="533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6</a:t>
            </a:r>
            <a:endParaRPr lang="ru-RU" sz="2800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1066800" y="2101274"/>
            <a:ext cx="10033000" cy="368503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altLang="ru-RU" dirty="0">
                <a:latin typeface="Times New Roman" pitchFamily="18" charset="0"/>
              </a:rPr>
              <a:t>К СИ также относятся: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altLang="ru-RU" dirty="0">
                <a:latin typeface="Times New Roman" pitchFamily="18" charset="0"/>
              </a:rPr>
              <a:t>измерительные системы (автоматизированная система коммерческого учета энергоресурсов (АСКУЭ), система измерений количества и показателей качества нефти (СИКН) и т.д.);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altLang="ru-RU" dirty="0">
                <a:latin typeface="Times New Roman" pitchFamily="18" charset="0"/>
              </a:rPr>
              <a:t>стандартные образцы состава свойств веществ и материалов (СО), представляющие образцы веществ и материалов по ГОСТ 8.315 -97 «ГСИ РК. Стандартные образцы состава и свойств веществ и материалов. Основные положения» (СО состава водных растворов ионов кадмия, СО состава фенола и т.д.);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altLang="ru-RU" dirty="0">
                <a:latin typeface="Times New Roman" pitchFamily="18" charset="0"/>
              </a:rPr>
              <a:t>аттестованные смеси по СТ РК 2.10 -2009 «ГСИ РК. Смеси аттестованные. Порядок разработки, аттестации и применения» (аттестованная смесь</a:t>
            </a:r>
            <a:br>
              <a:rPr lang="ru-RU" altLang="ru-RU" dirty="0">
                <a:latin typeface="Times New Roman" pitchFamily="18" charset="0"/>
              </a:rPr>
            </a:br>
            <a:r>
              <a:rPr lang="ru-RU" altLang="ru-RU" dirty="0" err="1">
                <a:latin typeface="Times New Roman" pitchFamily="18" charset="0"/>
              </a:rPr>
              <a:t>бентазона</a:t>
            </a:r>
            <a:r>
              <a:rPr lang="ru-RU" altLang="ru-RU" dirty="0">
                <a:latin typeface="Times New Roman" pitchFamily="18" charset="0"/>
              </a:rPr>
              <a:t>, аттестованная смесь </a:t>
            </a:r>
            <a:r>
              <a:rPr lang="ru-RU" altLang="ru-RU" dirty="0" err="1">
                <a:latin typeface="Times New Roman" pitchFamily="18" charset="0"/>
              </a:rPr>
              <a:t>хлортал-диметила</a:t>
            </a:r>
            <a:r>
              <a:rPr lang="ru-RU" altLang="ru-RU" dirty="0">
                <a:latin typeface="Times New Roman" pitchFamily="18" charset="0"/>
              </a:rPr>
              <a:t> и т.д.).</a:t>
            </a:r>
          </a:p>
        </p:txBody>
      </p:sp>
      <p:sp>
        <p:nvSpPr>
          <p:cNvPr id="2" name="AutoShape 2" descr="172) Весы неравноплечие одночашечные шкальны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172) Весы неравноплечие одночашечные шкальные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1080134" y="719426"/>
            <a:ext cx="6760845" cy="964594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latin typeface="Palatino Linotype" panose="02040502050505030304" pitchFamily="18" charset="0"/>
              </a:rPr>
              <a:t>Классы точности средств измерений</a:t>
            </a:r>
          </a:p>
        </p:txBody>
      </p:sp>
    </p:spTree>
    <p:extLst>
      <p:ext uri="{BB962C8B-B14F-4D97-AF65-F5344CB8AC3E}">
        <p14:creationId xmlns:p14="http://schemas.microsoft.com/office/powerpoint/2010/main" val="1171046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1593830" y="6324600"/>
            <a:ext cx="455295" cy="533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tx1"/>
                </a:solidFill>
                <a:latin typeface="Palatino Linotype" panose="02040502050505030304" pitchFamily="18" charset="0"/>
              </a:rPr>
              <a:t>7</a:t>
            </a:r>
            <a:endParaRPr lang="ru-RU" sz="2800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981075" y="2133601"/>
            <a:ext cx="10235565" cy="3606800"/>
          </a:xfrm>
          <a:prstGeom prst="rect">
            <a:avLst/>
          </a:prstGeom>
        </p:spPr>
        <p:txBody>
          <a:bodyPr vert="horz" lIns="0" tIns="45720" rIns="0" bIns="45720" rtlCol="0">
            <a:normAutofit fontScale="92500"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dirty="0">
                <a:latin typeface="Palatino Linotype" panose="02040502050505030304" pitchFamily="18" charset="0"/>
              </a:rPr>
              <a:t>Установление принадлежности технических средств к СИ осуществляют пользователи технических средств при их выпуске</a:t>
            </a:r>
            <a:br>
              <a:rPr lang="ru-RU" dirty="0">
                <a:latin typeface="Palatino Linotype" panose="02040502050505030304" pitchFamily="18" charset="0"/>
              </a:rPr>
            </a:br>
            <a:r>
              <a:rPr lang="ru-RU" dirty="0">
                <a:latin typeface="Palatino Linotype" panose="02040502050505030304" pitchFamily="18" charset="0"/>
              </a:rPr>
              <a:t>из производства, при ввозе, реализации и перед началом эксплуатации.</a:t>
            </a:r>
          </a:p>
          <a:p>
            <a:pPr marL="0" indent="0" algn="just">
              <a:buNone/>
            </a:pPr>
            <a:r>
              <a:rPr lang="ru-RU" dirty="0">
                <a:latin typeface="Palatino Linotype" panose="02040502050505030304" pitchFamily="18" charset="0"/>
              </a:rPr>
              <a:t>Источниками для принятия решения по отнесению технических средств к средствам измерений являются:</a:t>
            </a:r>
          </a:p>
          <a:p>
            <a:pPr marL="0" indent="0" algn="just">
              <a:buNone/>
            </a:pPr>
            <a:r>
              <a:rPr lang="ru-RU" dirty="0">
                <a:latin typeface="Palatino Linotype" panose="02040502050505030304" pitchFamily="18" charset="0"/>
              </a:rPr>
              <a:t>информация, поступающая от производителя технических средств;</a:t>
            </a:r>
          </a:p>
          <a:p>
            <a:pPr marL="0" indent="0" algn="just">
              <a:buNone/>
            </a:pPr>
            <a:r>
              <a:rPr lang="ru-RU" dirty="0">
                <a:latin typeface="Palatino Linotype" panose="02040502050505030304" pitchFamily="18" charset="0"/>
              </a:rPr>
              <a:t> нормативная документация;</a:t>
            </a:r>
          </a:p>
          <a:p>
            <a:pPr marL="0" indent="0" algn="just">
              <a:buNone/>
            </a:pPr>
            <a:r>
              <a:rPr lang="ru-RU" dirty="0">
                <a:latin typeface="Palatino Linotype" panose="02040502050505030304" pitchFamily="18" charset="0"/>
              </a:rPr>
              <a:t> техническая (эксплуатационная) документация;</a:t>
            </a:r>
          </a:p>
          <a:p>
            <a:pPr marL="0" indent="0" algn="just">
              <a:buNone/>
            </a:pPr>
            <a:r>
              <a:rPr lang="ru-RU" dirty="0">
                <a:latin typeface="Palatino Linotype" panose="02040502050505030304" pitchFamily="18" charset="0"/>
              </a:rPr>
              <a:t> намерения по использованию;</a:t>
            </a:r>
          </a:p>
          <a:p>
            <a:pPr marL="0" indent="0" algn="just">
              <a:buNone/>
            </a:pPr>
            <a:r>
              <a:rPr lang="ru-RU" dirty="0">
                <a:latin typeface="Palatino Linotype" panose="02040502050505030304" pitchFamily="18" charset="0"/>
              </a:rPr>
              <a:t> данные реестра ГСИ.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991234" y="719426"/>
            <a:ext cx="6760845" cy="96459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>
                <a:latin typeface="Palatino Linotype" panose="02040502050505030304" pitchFamily="18" charset="0"/>
              </a:rPr>
              <a:t>Порядок отнесения технических средств к средствам измерений</a:t>
            </a:r>
            <a:endParaRPr lang="ru-RU" sz="36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4470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56640" y="1991360"/>
            <a:ext cx="6499860" cy="386334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600" dirty="0">
                <a:solidFill>
                  <a:schemeClr val="tx1"/>
                </a:solidFill>
                <a:latin typeface="Palatino Linotype" panose="02040502050505030304" pitchFamily="18" charset="0"/>
              </a:rPr>
              <a:t>При затруднениях установления принадлежности технических средств к СИ, ввиду сложности технических средств, данная процедура по заявке пользователя осуществляется Государственным научным метрологическим центром (далее – ГНМЦ, на сегодня РГП на ПХВ «</a:t>
            </a:r>
            <a:r>
              <a:rPr lang="ru-RU" sz="1600" dirty="0" err="1">
                <a:solidFill>
                  <a:schemeClr val="tx1"/>
                </a:solidFill>
                <a:latin typeface="Palatino Linotype" panose="02040502050505030304" pitchFamily="18" charset="0"/>
              </a:rPr>
              <a:t>КазИнМетр</a:t>
            </a:r>
            <a:r>
              <a:rPr lang="ru-RU" sz="1600" dirty="0">
                <a:solidFill>
                  <a:schemeClr val="tx1"/>
                </a:solidFill>
                <a:latin typeface="Palatino Linotype" panose="02040502050505030304" pitchFamily="18" charset="0"/>
              </a:rPr>
              <a:t>») на договорной основе. </a:t>
            </a:r>
          </a:p>
          <a:p>
            <a:pPr marL="0" indent="0" algn="just">
              <a:buNone/>
            </a:pPr>
            <a:r>
              <a:rPr lang="ru-RU" sz="1600" dirty="0">
                <a:solidFill>
                  <a:schemeClr val="tx1"/>
                </a:solidFill>
                <a:latin typeface="Palatino Linotype" panose="02040502050505030304" pitchFamily="18" charset="0"/>
              </a:rPr>
              <a:t>Общий порядок установления принадлежности технических средств к средствам измерений:</a:t>
            </a:r>
          </a:p>
          <a:p>
            <a:pPr marL="0" indent="0" algn="just">
              <a:buNone/>
            </a:pPr>
            <a:r>
              <a:rPr lang="ru-RU" sz="1600" dirty="0">
                <a:solidFill>
                  <a:schemeClr val="tx1"/>
                </a:solidFill>
                <a:latin typeface="Palatino Linotype" panose="02040502050505030304" pitchFamily="18" charset="0"/>
              </a:rPr>
              <a:t> пользователю необходимо направить заявку с технической документацией в адрес уполномоченного органа (КРТМ);</a:t>
            </a:r>
          </a:p>
          <a:p>
            <a:pPr marL="0" indent="0" algn="just">
              <a:buNone/>
            </a:pPr>
            <a:r>
              <a:rPr lang="ru-RU" sz="1600" dirty="0">
                <a:solidFill>
                  <a:schemeClr val="tx1"/>
                </a:solidFill>
                <a:latin typeface="Palatino Linotype" panose="02040502050505030304" pitchFamily="18" charset="0"/>
              </a:rPr>
              <a:t> уполномоченный орган направляет заявку и комплект документов, сопровождающий техническое средство для экспертизы в ГНМЦ.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1593830" y="6324600"/>
            <a:ext cx="455295" cy="533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8</a:t>
            </a:r>
            <a:endParaRPr lang="ru-RU" sz="2800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080134" y="719426"/>
            <a:ext cx="6760845" cy="964594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latin typeface="Palatino Linotype" panose="02040502050505030304" pitchFamily="18" charset="0"/>
              </a:rPr>
              <a:t>Основные требования к применению СИ</a:t>
            </a:r>
          </a:p>
        </p:txBody>
      </p:sp>
      <p:pic>
        <p:nvPicPr>
          <p:cNvPr id="2050" name="Picture 2" descr="Определен порядок отнесения технических средств к средствам измерений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81" r="23385"/>
          <a:stretch/>
        </p:blipFill>
        <p:spPr bwMode="auto">
          <a:xfrm>
            <a:off x="8215630" y="2074861"/>
            <a:ext cx="2960370" cy="28149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0069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1593830" y="6324600"/>
            <a:ext cx="455295" cy="533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9</a:t>
            </a:r>
            <a:endParaRPr lang="ru-RU" sz="2800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080134" y="719426"/>
            <a:ext cx="6760845" cy="964594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latin typeface="Palatino Linotype" panose="02040502050505030304" pitchFamily="18" charset="0"/>
              </a:rPr>
              <a:t>Порядок отнесения технических средств к средствам измерений</a:t>
            </a:r>
            <a:endParaRPr lang="ru-RU" sz="3600" dirty="0">
              <a:latin typeface="Palatino Linotype" panose="02040502050505030304" pitchFamily="18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016001" y="2218502"/>
            <a:ext cx="6324599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/>
            <a:r>
              <a:rPr lang="ru-RU" altLang="ru-RU" sz="2000" dirty="0">
                <a:latin typeface="Palatino Linotype" panose="02040502050505030304" pitchFamily="18" charset="0"/>
                <a:cs typeface="Times New Roman" pitchFamily="18" charset="0"/>
              </a:rPr>
              <a:t>Заключение рассматривается на техническом совете ГНМЦ, решения которого с представленной документацией передаются на рассмотрение</a:t>
            </a:r>
            <a:br>
              <a:rPr lang="ru-RU" altLang="ru-RU" sz="2000" dirty="0">
                <a:latin typeface="Palatino Linotype" panose="02040502050505030304" pitchFamily="18" charset="0"/>
                <a:cs typeface="Times New Roman" pitchFamily="18" charset="0"/>
              </a:rPr>
            </a:br>
            <a:r>
              <a:rPr lang="ru-RU" altLang="ru-RU" sz="2000" dirty="0">
                <a:latin typeface="Palatino Linotype" panose="02040502050505030304" pitchFamily="18" charset="0"/>
                <a:cs typeface="Times New Roman" pitchFamily="18" charset="0"/>
              </a:rPr>
              <a:t>Научно-технической комиссии по метрологии уполномоченного органа (НТК) для принятия окончательного решения;</a:t>
            </a:r>
          </a:p>
          <a:p>
            <a:pPr algn="just"/>
            <a:r>
              <a:rPr lang="ru-RU" altLang="ru-RU" sz="2000" dirty="0">
                <a:latin typeface="Palatino Linotype" panose="02040502050505030304" pitchFamily="18" charset="0"/>
                <a:cs typeface="Times New Roman" pitchFamily="18" charset="0"/>
              </a:rPr>
              <a:t> ГНМЦ, на основании решения НТК, направляет письмо с соответствующим решением пользователю.</a:t>
            </a:r>
          </a:p>
        </p:txBody>
      </p:sp>
      <p:pic>
        <p:nvPicPr>
          <p:cNvPr id="3076" name="Picture 4" descr="Правовое заключение, цена, сроки в Москве, России, Италии и в зарубежных  странах, заказывайте прямо сейчас - Право и Слов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575" y="2468181"/>
            <a:ext cx="3542716" cy="23629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636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342</TotalTime>
  <Words>551</Words>
  <Application>Microsoft Office PowerPoint</Application>
  <PresentationFormat>Произвольный</PresentationFormat>
  <Paragraphs>62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Ретро</vt:lpstr>
      <vt:lpstr>Дисциплина «основы средств измерений»</vt:lpstr>
      <vt:lpstr>Порядок отнесения технических средств к средствам измерений</vt:lpstr>
      <vt:lpstr>Порядок отнесения технических средств к средствам измерений</vt:lpstr>
      <vt:lpstr>Презентация PowerPoint</vt:lpstr>
      <vt:lpstr>Порядок отнесения технических средств к средствам измерений</vt:lpstr>
      <vt:lpstr>Классы точности средств измерений</vt:lpstr>
      <vt:lpstr>Презентация PowerPoint</vt:lpstr>
      <vt:lpstr>Основные требования к применению СИ</vt:lpstr>
      <vt:lpstr>Порядок отнесения технических средств к средствам измерений</vt:lpstr>
      <vt:lpstr>Порядок отнесения технических средств к средствам измерений</vt:lpstr>
      <vt:lpstr>СПАСИБО ЗА ВНИМАНИЕ! </vt:lpstr>
    </vt:vector>
  </TitlesOfParts>
  <Company>HP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Современные аспекты развития метрологии</dc:title>
  <dc:creator>Darkhan Yerezhep</dc:creator>
  <cp:lastModifiedBy>Usario</cp:lastModifiedBy>
  <cp:revision>29</cp:revision>
  <dcterms:created xsi:type="dcterms:W3CDTF">2023-10-17T14:13:00Z</dcterms:created>
  <dcterms:modified xsi:type="dcterms:W3CDTF">2023-10-29T10:27:58Z</dcterms:modified>
</cp:coreProperties>
</file>