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3624" y="-18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«основы средств измерений»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57251" y="3544702"/>
            <a:ext cx="9144000" cy="817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</a:t>
            </a:r>
            <a:r>
              <a:rPr lang="en-US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10</a:t>
            </a:r>
            <a:r>
              <a:rPr lang="ru-RU" sz="24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. Порядок перевода средств измерений в индикаторы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391900" y="6324600"/>
            <a:ext cx="6572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92201" y="758380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отнесения технических средств к средствам измерений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65201" y="2564378"/>
            <a:ext cx="1062831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Отсчетное устройство – 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itchFamily="18" charset="0"/>
              </a:rPr>
              <a:t>конструктивно обособленная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часть средства измерений, которая предназначена для отсчета показаний. Отсчетное устройство может быть представлено шкалой, указателем, дисплеем и др. Отсчетные устройства делятся на:</a:t>
            </a:r>
          </a:p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1) шкальные отсчетные устройства;</a:t>
            </a:r>
          </a:p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2) цифровые отсчетные устройства;</a:t>
            </a:r>
          </a:p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3) регистрирующие отсчетные устройства. Шкальные отсчетные устройства включают в себя шкалу и указатель.</a:t>
            </a:r>
          </a:p>
        </p:txBody>
      </p:sp>
    </p:spTree>
    <p:extLst>
      <p:ext uri="{BB962C8B-B14F-4D97-AF65-F5344CB8AC3E}">
        <p14:creationId xmlns:p14="http://schemas.microsoft.com/office/powerpoint/2010/main" val="10630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8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7760" y="2133600"/>
            <a:ext cx="10119360" cy="3619500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rgbClr val="C00000"/>
                </a:solidFill>
                <a:latin typeface="Palatino Linotype" panose="02040502050505030304" pitchFamily="18" charset="0"/>
              </a:rPr>
              <a:t>Порядок перевода СИ в индикаторы регламентирован СТ РК 2.8-2002.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Palatino Linotype" panose="02040502050505030304" pitchFamily="18" charset="0"/>
              </a:rPr>
              <a:t>СИ, предназначенные для установления наличия какой-либо величины или применяемые для </a:t>
            </a:r>
            <a:r>
              <a:rPr lang="ru-RU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наблюдения </a:t>
            </a:r>
            <a:r>
              <a:rPr lang="ru-RU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изменением  величин без оценки их значений в единицах величин с нормированной точностью, могут быть отнесены к разряду индикаторов.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Palatino Linotype" panose="02040502050505030304" pitchFamily="18" charset="0"/>
              </a:rPr>
              <a:t>СИ,   используемые   в   качестве   индикаторов, поверке не подлежат.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Palatino Linotype" panose="02040502050505030304" pitchFamily="18" charset="0"/>
              </a:rPr>
              <a:t>Перевод СИ в разряд индикаторов проводится метрологической службой государственного органа управления, физического и юридического лица или в случае ее отсутствия, ответственным лицом, на которого возложен метрологический контроль за состоянием СИ и индикаторов.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5175" y="2004308"/>
            <a:ext cx="61055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Ответственность за перевод СИ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в разряд индикаторов несет руководитель государственного органа управления, физического и юридического лица.</a:t>
            </a:r>
          </a:p>
          <a:p>
            <a:pPr algn="just"/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Порядок перевода СИ в разряд индикаторов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Перечень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средств измерений, переводимых в разряд индикаторов, составляется с указанием типа СИ, заводского номера, области применения. 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При определении СИ для перевода их в разряд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инди-каторов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</a:rPr>
              <a:t> могут быть использованы нормативные документы, разработанные в развитие настоящего стандарта и утвержденные метрологической службой государственного органа управления, физического или юридического лица.</a:t>
            </a:r>
          </a:p>
        </p:txBody>
      </p:sp>
      <p:sp>
        <p:nvSpPr>
          <p:cNvPr id="3" name="AutoShape 4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 descr="Чему равна цена деления мензурки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  <p:pic>
        <p:nvPicPr>
          <p:cNvPr id="2" name="Picture 2" descr="Как ПЕРЕВОДИТЬ единицы измерения ПРОСТО 🤔 ВСЕГО 3 прави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099" y="2844800"/>
            <a:ext cx="4975201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444538" y="2352690"/>
            <a:ext cx="962210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Перечень СИ, переводимых в разряд индикаторов,</a:t>
            </a:r>
            <a:b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утверждается     руководителем     </a:t>
            </a:r>
            <a:r>
              <a:rPr lang="ru-RU" altLang="ru-RU" sz="2000" dirty="0" err="1">
                <a:latin typeface="Palatino Linotype" panose="02040502050505030304" pitchFamily="18" charset="0"/>
                <a:cs typeface="Times New Roman" panose="02020603050405020304" pitchFamily="18" charset="0"/>
              </a:rPr>
              <a:t>государствен-ного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    органа     управления, физического и </a:t>
            </a:r>
            <a:r>
              <a:rPr lang="ru-RU" altLang="ru-RU" sz="2000" dirty="0" err="1">
                <a:latin typeface="Palatino Linotype" panose="02040502050505030304" pitchFamily="18" charset="0"/>
                <a:cs typeface="Times New Roman" panose="02020603050405020304" pitchFamily="18" charset="0"/>
              </a:rPr>
              <a:t>юриди-ческого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лица.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Изменение перечня СИ, переведенных в разряд</a:t>
            </a:r>
            <a:b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индикаторов, осуществляют в порядке, установленном в 5.1-5.3 СТ РК 2.8.</a:t>
            </a:r>
          </a:p>
          <a:p>
            <a:pPr algn="just" eaLnBrk="1" hangingPunct="1"/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Расширение перечня оформляется в виде дополнения к перечню СИ, переведенных в разряд индикаторов.</a:t>
            </a:r>
          </a:p>
          <a:p>
            <a:pPr algn="just" eaLnBrk="1" hangingPunct="1"/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Сокращение перечня должно быть оформлено в виде исключения из перечня СИ, переведенных в разряд индикаторов.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СИ, переводимые в разряд индикаторов, должны быть в технически исправном состоянии.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80134" y="719426"/>
            <a:ext cx="6760845" cy="9645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164122" y="2211375"/>
            <a:ext cx="514777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itchFamily="18" charset="0"/>
              </a:rPr>
              <a:t>На лицевой стороне корпуса средств измерений, переведенных в разряд индикаторов, должна быть нанесена буква "И" в соответствии с ГОСТ 26.020-80 «Шрифты для средств измерений и автоматизации. Начертания и основные размеры». Для нанесения буквы "И" используется шрифт </a:t>
            </a:r>
            <a:r>
              <a:rPr lang="ru-RU" altLang="ru-RU" sz="2000" dirty="0" err="1">
                <a:latin typeface="Times New Roman" pitchFamily="18" charset="0"/>
              </a:rPr>
              <a:t>ПрЗ</a:t>
            </a:r>
            <a:r>
              <a:rPr lang="ru-RU" altLang="ru-RU" sz="2000" dirty="0">
                <a:latin typeface="Times New Roman" pitchFamily="18" charset="0"/>
              </a:rPr>
              <a:t>. Номинальные размеры высоты буквы следует выбирать в зависимости от габаритных размеров прибора.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  <p:pic>
        <p:nvPicPr>
          <p:cNvPr id="2050" name="Picture 2" descr="ГОСТ 26.020-80. Шрифты для средств измерений и автоматизации. Начертания и  основные размер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610" y="2104843"/>
            <a:ext cx="2606527" cy="3690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066800" y="2101274"/>
            <a:ext cx="10033000" cy="368503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dirty="0">
                <a:latin typeface="Times New Roman" pitchFamily="18" charset="0"/>
              </a:rPr>
              <a:t>Контроль за СИ, переведенными в разряд</a:t>
            </a:r>
            <a:br>
              <a:rPr lang="ru-RU" altLang="ru-RU" dirty="0">
                <a:latin typeface="Times New Roman" pitchFamily="18" charset="0"/>
              </a:rPr>
            </a:br>
            <a:r>
              <a:rPr lang="ru-RU" altLang="ru-RU" dirty="0">
                <a:latin typeface="Times New Roman" pitchFamily="18" charset="0"/>
              </a:rPr>
              <a:t>индикаторов: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dirty="0">
                <a:latin typeface="Times New Roman" pitchFamily="18" charset="0"/>
              </a:rPr>
              <a:t>Метрологический контроль за СИ, переведенными   в   разряд   индикаторов,    осуществляет   метрологическая   служба государственного органа управления, физического и юридического лица или в случае ее отсутствия, ответственное лицо, на которое возложен контроль за состоянием СИ и индикаторов.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dirty="0">
                <a:latin typeface="Times New Roman" pitchFamily="18" charset="0"/>
              </a:rPr>
              <a:t>Порядок проведения контроля за </a:t>
            </a:r>
            <a:r>
              <a:rPr lang="ru-RU" altLang="ru-RU" dirty="0" err="1">
                <a:latin typeface="Times New Roman" pitchFamily="18" charset="0"/>
              </a:rPr>
              <a:t>СИ,внесенными</a:t>
            </a:r>
            <a:r>
              <a:rPr lang="ru-RU" altLang="ru-RU" dirty="0">
                <a:latin typeface="Times New Roman" pitchFamily="18" charset="0"/>
              </a:rPr>
              <a:t> в перечень, устанавливается документом, </a:t>
            </a:r>
            <a:r>
              <a:rPr lang="ru-RU" altLang="ru-RU" dirty="0" err="1">
                <a:latin typeface="Times New Roman" pitchFamily="18" charset="0"/>
              </a:rPr>
              <a:t>утверждае-мым</a:t>
            </a:r>
            <a:r>
              <a:rPr lang="ru-RU" altLang="ru-RU" dirty="0">
                <a:latin typeface="Times New Roman" pitchFamily="18" charset="0"/>
              </a:rPr>
              <a:t> руководителем государственного органа управ-</a:t>
            </a:r>
            <a:r>
              <a:rPr lang="ru-RU" altLang="ru-RU" dirty="0" err="1">
                <a:latin typeface="Times New Roman" pitchFamily="18" charset="0"/>
              </a:rPr>
              <a:t>ления</a:t>
            </a:r>
            <a:r>
              <a:rPr lang="ru-RU" altLang="ru-RU" dirty="0">
                <a:latin typeface="Times New Roman" pitchFamily="18" charset="0"/>
              </a:rPr>
              <a:t>, физического и юридического лица, который должен определять: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dirty="0">
                <a:latin typeface="Times New Roman" pitchFamily="18" charset="0"/>
              </a:rPr>
              <a:t> процедуру контроля исправности СИ, переведенных в разряд индикаторов;</a:t>
            </a:r>
          </a:p>
        </p:txBody>
      </p:sp>
      <p:sp>
        <p:nvSpPr>
          <p:cNvPr id="2" name="AutoShape 2" descr="172) Весы неравноплечие одночашечные шкальны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172) Весы неравноплечие одночашечные шкальны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81075" y="2133601"/>
            <a:ext cx="10235565" cy="360680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ru-RU" dirty="0" smtClean="0">
                <a:latin typeface="Palatino Linotype" panose="02040502050505030304" pitchFamily="18" charset="0"/>
              </a:rPr>
              <a:t>периодичность </a:t>
            </a:r>
            <a:r>
              <a:rPr lang="ru-RU" dirty="0">
                <a:latin typeface="Palatino Linotype" panose="02040502050505030304" pitchFamily="18" charset="0"/>
              </a:rPr>
              <a:t>контроля;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Palatino Linotype" panose="02040502050505030304" pitchFamily="18" charset="0"/>
              </a:rPr>
              <a:t> график контроля;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ru-RU" dirty="0" smtClean="0">
                <a:latin typeface="Palatino Linotype" panose="02040502050505030304" pitchFamily="18" charset="0"/>
              </a:rPr>
              <a:t>ответственных </a:t>
            </a:r>
            <a:r>
              <a:rPr lang="ru-RU" dirty="0">
                <a:latin typeface="Palatino Linotype" panose="02040502050505030304" pitchFamily="18" charset="0"/>
              </a:rPr>
              <a:t>лиц за осуществление контроля.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Palatino Linotype" panose="02040502050505030304" pitchFamily="18" charset="0"/>
              </a:rPr>
              <a:t>Государственный метрологический контроль за соблюдением правильности отнесения СИ к разряду индикаторов осуществляют государственные инспекторы по метрологическому контролю.</a:t>
            </a:r>
          </a:p>
          <a:p>
            <a:pPr marL="0" indent="0" algn="just">
              <a:buNone/>
            </a:pPr>
            <a:r>
              <a:rPr lang="ru-RU" dirty="0">
                <a:latin typeface="Palatino Linotype" panose="02040502050505030304" pitchFamily="18" charset="0"/>
              </a:rPr>
              <a:t>При установлении фактов неправильного перевода СИ в разряд индикаторов или использования их по назначению, которое не соответствует указанному в перечне, перечень СИ, переведенных в разряд индикаторов аннулируется, а виновные несут ответственность в установленном порядке за нарушение законодательства об обеспечении единства измерений.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91234" y="719426"/>
            <a:ext cx="6760845" cy="9645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перевода средств измерений в индикаторы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1868489"/>
            <a:ext cx="6731000" cy="414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80134" y="719426"/>
            <a:ext cx="6760845" cy="96459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Порядок отнесения технических средств к средствам измерений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16001" y="2680166"/>
            <a:ext cx="632459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Односторонняя шкала – это шкала, у которой ноль располагается в начале.</a:t>
            </a:r>
          </a:p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Двусторонняя шкала – это шкала, у которой ноль располагается не в начале шкалы.</a:t>
            </a:r>
          </a:p>
          <a:p>
            <a:pPr algn="just"/>
            <a:r>
              <a:rPr lang="ru-RU" altLang="ru-RU" sz="2000" dirty="0">
                <a:latin typeface="Palatino Linotype" panose="02040502050505030304" pitchFamily="18" charset="0"/>
                <a:cs typeface="Times New Roman" pitchFamily="18" charset="0"/>
              </a:rPr>
              <a:t>Симметричная шкала – это шкала, у которой ноль располагается в центре.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108" y="2680166"/>
            <a:ext cx="3139451" cy="8502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295" endPos="92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378</TotalTime>
  <Words>442</Words>
  <Application>Microsoft Office PowerPoint</Application>
  <PresentationFormat>Произвольный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Ретро</vt:lpstr>
      <vt:lpstr>Дисциплина «основы средств измерений»</vt:lpstr>
      <vt:lpstr>Порядок перевода средств измерений в индикаторы</vt:lpstr>
      <vt:lpstr>Порядок перевода средств измерений в индикаторы</vt:lpstr>
      <vt:lpstr>Презентация PowerPoint</vt:lpstr>
      <vt:lpstr>Порядок перевода средств измерений в индикаторы</vt:lpstr>
      <vt:lpstr>Порядок перевода средств измерений в индикаторы</vt:lpstr>
      <vt:lpstr>Презентация PowerPoint</vt:lpstr>
      <vt:lpstr>Порядок перевода средств измерений в индикаторы</vt:lpstr>
      <vt:lpstr>Порядок отнесения технических средств к средствам измерений</vt:lpstr>
      <vt:lpstr>Порядок отнесения технических средств к средствам измерений</vt:lpstr>
      <vt:lpstr>СПАСИБО ЗА ВНИМАНИЕ! 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Usario</cp:lastModifiedBy>
  <cp:revision>33</cp:revision>
  <dcterms:created xsi:type="dcterms:W3CDTF">2023-10-17T14:13:00Z</dcterms:created>
  <dcterms:modified xsi:type="dcterms:W3CDTF">2023-10-29T11:08:08Z</dcterms:modified>
</cp:coreProperties>
</file>