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jp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3400" y="1429511"/>
            <a:ext cx="7848600" cy="45140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0200" y="-39890"/>
            <a:ext cx="8483600" cy="1115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066800"/>
            <a:ext cx="9144000" cy="499110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981200" y="3124199"/>
            <a:ext cx="4814570" cy="2068195"/>
          </a:xfrm>
          <a:custGeom>
            <a:avLst/>
            <a:gdLst/>
            <a:ahLst/>
            <a:cxnLst/>
            <a:rect l="l" t="t" r="r" b="b"/>
            <a:pathLst>
              <a:path w="4814570" h="2068195">
                <a:moveTo>
                  <a:pt x="2851404" y="0"/>
                </a:moveTo>
                <a:lnTo>
                  <a:pt x="0" y="0"/>
                </a:lnTo>
                <a:lnTo>
                  <a:pt x="0" y="868654"/>
                </a:lnTo>
                <a:lnTo>
                  <a:pt x="2851404" y="868654"/>
                </a:lnTo>
                <a:lnTo>
                  <a:pt x="2851404" y="0"/>
                </a:lnTo>
                <a:close/>
              </a:path>
              <a:path w="4814570" h="2068195">
                <a:moveTo>
                  <a:pt x="4814290" y="1787677"/>
                </a:moveTo>
                <a:lnTo>
                  <a:pt x="3899890" y="1787677"/>
                </a:lnTo>
                <a:lnTo>
                  <a:pt x="3899890" y="2068068"/>
                </a:lnTo>
                <a:lnTo>
                  <a:pt x="4814290" y="2068068"/>
                </a:lnTo>
                <a:lnTo>
                  <a:pt x="4814290" y="17876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2538" y="287782"/>
            <a:ext cx="8698923" cy="1112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29" y="1216764"/>
            <a:ext cx="8072140" cy="3988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100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64960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94763" y="6556176"/>
            <a:ext cx="23240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1" Type="http://schemas.openxmlformats.org/officeDocument/2006/relationships/image" Target="../media/image58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1.png"/><Relationship Id="rId15" Type="http://schemas.openxmlformats.org/officeDocument/2006/relationships/image" Target="../media/image62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79.png"/><Relationship Id="rId9" Type="http://schemas.openxmlformats.org/officeDocument/2006/relationships/image" Target="../media/image80.png"/><Relationship Id="rId10" Type="http://schemas.openxmlformats.org/officeDocument/2006/relationships/image" Target="../media/image81.png"/><Relationship Id="rId11" Type="http://schemas.openxmlformats.org/officeDocument/2006/relationships/image" Target="../media/image82.png"/><Relationship Id="rId12" Type="http://schemas.openxmlformats.org/officeDocument/2006/relationships/image" Target="../media/image83.png"/><Relationship Id="rId13" Type="http://schemas.openxmlformats.org/officeDocument/2006/relationships/image" Target="../media/image84.png"/><Relationship Id="rId14" Type="http://schemas.openxmlformats.org/officeDocument/2006/relationships/image" Target="../media/image85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Relationship Id="rId3" Type="http://schemas.openxmlformats.org/officeDocument/2006/relationships/image" Target="../media/image87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61160" y="1920239"/>
            <a:ext cx="5704840" cy="1615440"/>
            <a:chOff x="1661160" y="1920239"/>
            <a:chExt cx="5704840" cy="1615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1160" y="1921763"/>
              <a:ext cx="5704332" cy="16139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1452" y="1920239"/>
              <a:ext cx="5606034" cy="1517141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636" y="4980432"/>
            <a:ext cx="8069580" cy="9327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9662" y="5040833"/>
            <a:ext cx="768858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19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dirty="0" sz="2000" spc="-12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60" b="1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ль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z="2000" spc="-240" b="1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dirty="0" sz="2000" spc="-1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54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сс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35" b="1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7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ль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190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dirty="0" sz="2000" spc="-1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ех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чес</a:t>
            </a:r>
            <a:r>
              <a:rPr dirty="0" sz="2000" spc="-19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dirty="0" sz="2000" spc="-1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7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100" b="1">
                <a:solidFill>
                  <a:srgbClr val="001F5F"/>
                </a:solidFill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  <a:p>
            <a:pPr algn="ctr" marL="2540">
              <a:lnSpc>
                <a:spcPts val="2370"/>
              </a:lnSpc>
            </a:pP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315" b="1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200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2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“</a:t>
            </a:r>
            <a:r>
              <a:rPr dirty="0" sz="2000" spc="-155" b="1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310" b="1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5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0" b="1">
                <a:latin typeface="Arial"/>
                <a:cs typeface="Arial"/>
              </a:rPr>
              <a:t>”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792" y="484390"/>
            <a:ext cx="3740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5">
                <a:solidFill>
                  <a:srgbClr val="0032CC"/>
                </a:solidFill>
              </a:rPr>
              <a:t>П</a:t>
            </a:r>
            <a:r>
              <a:rPr dirty="0" sz="2400" spc="-265">
                <a:solidFill>
                  <a:srgbClr val="0032CC"/>
                </a:solidFill>
              </a:rPr>
              <a:t>о</a:t>
            </a:r>
            <a:r>
              <a:rPr dirty="0" sz="2400" spc="-320">
                <a:solidFill>
                  <a:srgbClr val="0032CC"/>
                </a:solidFill>
              </a:rPr>
              <a:t>ж</a:t>
            </a:r>
            <a:r>
              <a:rPr dirty="0" sz="2400" spc="-254">
                <a:solidFill>
                  <a:srgbClr val="0032CC"/>
                </a:solidFill>
              </a:rPr>
              <a:t>алу</a:t>
            </a:r>
            <a:r>
              <a:rPr dirty="0" sz="2400" spc="-290">
                <a:solidFill>
                  <a:srgbClr val="0032CC"/>
                </a:solidFill>
              </a:rPr>
              <a:t>й</a:t>
            </a:r>
            <a:r>
              <a:rPr dirty="0" sz="2400" spc="-245">
                <a:solidFill>
                  <a:srgbClr val="0032CC"/>
                </a:solidFill>
              </a:rPr>
              <a:t>с</a:t>
            </a:r>
            <a:r>
              <a:rPr dirty="0" sz="2400" spc="-225">
                <a:solidFill>
                  <a:srgbClr val="0032CC"/>
                </a:solidFill>
              </a:rPr>
              <a:t>т</a:t>
            </a:r>
            <a:r>
              <a:rPr dirty="0" sz="2400" spc="-245">
                <a:solidFill>
                  <a:srgbClr val="0032CC"/>
                </a:solidFill>
              </a:rPr>
              <a:t>а</a:t>
            </a:r>
            <a:r>
              <a:rPr dirty="0" sz="2400" spc="-120">
                <a:solidFill>
                  <a:srgbClr val="0032CC"/>
                </a:solidFill>
              </a:rPr>
              <a:t>,</a:t>
            </a:r>
            <a:r>
              <a:rPr dirty="0" sz="2400" spc="-65">
                <a:solidFill>
                  <a:srgbClr val="0032CC"/>
                </a:solidFill>
              </a:rPr>
              <a:t> </a:t>
            </a:r>
            <a:r>
              <a:rPr dirty="0" sz="2400" spc="-270">
                <a:solidFill>
                  <a:srgbClr val="0032CC"/>
                </a:solidFill>
              </a:rPr>
              <a:t>п</a:t>
            </a:r>
            <a:r>
              <a:rPr dirty="0" sz="2400" spc="-265">
                <a:solidFill>
                  <a:srgbClr val="0032CC"/>
                </a:solidFill>
              </a:rPr>
              <a:t>р</a:t>
            </a:r>
            <a:r>
              <a:rPr dirty="0" sz="2400" spc="-245">
                <a:solidFill>
                  <a:srgbClr val="0032CC"/>
                </a:solidFill>
              </a:rPr>
              <a:t>е</a:t>
            </a:r>
            <a:r>
              <a:rPr dirty="0" sz="2400" spc="-285">
                <a:solidFill>
                  <a:srgbClr val="0032CC"/>
                </a:solidFill>
              </a:rPr>
              <a:t>д</a:t>
            </a:r>
            <a:r>
              <a:rPr dirty="0" sz="2400" spc="-245">
                <a:solidFill>
                  <a:srgbClr val="0032CC"/>
                </a:solidFill>
              </a:rPr>
              <a:t>с</a:t>
            </a:r>
            <a:r>
              <a:rPr dirty="0" sz="2400" spc="-225">
                <a:solidFill>
                  <a:srgbClr val="0032CC"/>
                </a:solidFill>
              </a:rPr>
              <a:t>т</a:t>
            </a:r>
            <a:r>
              <a:rPr dirty="0" sz="2400" spc="-245">
                <a:solidFill>
                  <a:srgbClr val="0032CC"/>
                </a:solidFill>
              </a:rPr>
              <a:t>а</a:t>
            </a:r>
            <a:r>
              <a:rPr dirty="0" sz="2400" spc="-270">
                <a:solidFill>
                  <a:srgbClr val="0032CC"/>
                </a:solidFill>
              </a:rPr>
              <a:t>вь</a:t>
            </a:r>
            <a:r>
              <a:rPr dirty="0" sz="2400" spc="-229">
                <a:solidFill>
                  <a:srgbClr val="0032CC"/>
                </a:solidFill>
              </a:rPr>
              <a:t>те</a:t>
            </a:r>
            <a:r>
              <a:rPr dirty="0" sz="2400" spc="-254">
                <a:solidFill>
                  <a:srgbClr val="0032CC"/>
                </a:solidFill>
              </a:rPr>
              <a:t>с</a:t>
            </a:r>
            <a:r>
              <a:rPr dirty="0" sz="2400" spc="-270">
                <a:solidFill>
                  <a:srgbClr val="0032CC"/>
                </a:solidFill>
              </a:rPr>
              <a:t>ь</a:t>
            </a:r>
            <a:r>
              <a:rPr dirty="0" sz="2400" spc="-120">
                <a:solidFill>
                  <a:srgbClr val="0032CC"/>
                </a:solidFill>
              </a:rPr>
              <a:t>...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70" y="1257300"/>
            <a:ext cx="7633690" cy="35402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99170" y="1257300"/>
            <a:ext cx="7633970" cy="354076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731520" indent="-247015">
              <a:lnSpc>
                <a:spcPct val="100000"/>
              </a:lnSpc>
              <a:spcBef>
                <a:spcPts val="1755"/>
              </a:spcBef>
              <a:buClr>
                <a:srgbClr val="619CD1"/>
              </a:buClr>
              <a:buSzPct val="84210"/>
              <a:buFont typeface="Segoe UI Symbol"/>
              <a:buChar char="⚫"/>
              <a:tabLst>
                <a:tab pos="731520" algn="l"/>
                <a:tab pos="732155" algn="l"/>
              </a:tabLst>
            </a:pPr>
            <a:r>
              <a:rPr dirty="0" sz="1900" spc="-260">
                <a:latin typeface="Microsoft Sans Serif"/>
                <a:cs typeface="Microsoft Sans Serif"/>
              </a:rPr>
              <a:t>И</a:t>
            </a:r>
            <a:r>
              <a:rPr dirty="0" sz="1900" spc="-290">
                <a:latin typeface="Microsoft Sans Serif"/>
                <a:cs typeface="Microsoft Sans Serif"/>
              </a:rPr>
              <a:t>м</a:t>
            </a:r>
            <a:r>
              <a:rPr dirty="0" sz="1900" spc="-200">
                <a:latin typeface="Microsoft Sans Serif"/>
                <a:cs typeface="Microsoft Sans Serif"/>
              </a:rPr>
              <a:t>ее</a:t>
            </a:r>
            <a:r>
              <a:rPr dirty="0" sz="1900" spc="-170">
                <a:latin typeface="Microsoft Sans Serif"/>
                <a:cs typeface="Microsoft Sans Serif"/>
              </a:rPr>
              <a:t>т</a:t>
            </a:r>
            <a:r>
              <a:rPr dirty="0" sz="1900" spc="-180">
                <a:latin typeface="Microsoft Sans Serif"/>
                <a:cs typeface="Microsoft Sans Serif"/>
              </a:rPr>
              <a:t>с</a:t>
            </a:r>
            <a:r>
              <a:rPr dirty="0" sz="1900" spc="-190">
                <a:latin typeface="Microsoft Sans Serif"/>
                <a:cs typeface="Microsoft Sans Serif"/>
              </a:rPr>
              <a:t>я</a:t>
            </a:r>
            <a:r>
              <a:rPr dirty="0" sz="1900" spc="-55">
                <a:latin typeface="Microsoft Sans Serif"/>
                <a:cs typeface="Microsoft Sans Serif"/>
              </a:rPr>
              <a:t> </a:t>
            </a:r>
            <a:r>
              <a:rPr dirty="0" sz="1900" spc="-180">
                <a:latin typeface="Microsoft Sans Serif"/>
                <a:cs typeface="Microsoft Sans Serif"/>
              </a:rPr>
              <a:t>л</a:t>
            </a:r>
            <a:r>
              <a:rPr dirty="0" sz="1900" spc="-195">
                <a:latin typeface="Microsoft Sans Serif"/>
                <a:cs typeface="Microsoft Sans Serif"/>
              </a:rPr>
              <a:t>и</a:t>
            </a:r>
            <a:r>
              <a:rPr dirty="0" sz="1900" spc="-60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90">
                <a:latin typeface="Microsoft Sans Serif"/>
                <a:cs typeface="Microsoft Sans Serif"/>
              </a:rPr>
              <a:t>п</a:t>
            </a:r>
            <a:r>
              <a:rPr dirty="0" sz="1900" spc="-250">
                <a:latin typeface="Microsoft Sans Serif"/>
                <a:cs typeface="Microsoft Sans Serif"/>
              </a:rPr>
              <a:t>ы</a:t>
            </a:r>
            <a:r>
              <a:rPr dirty="0" sz="1900" spc="-160">
                <a:latin typeface="Microsoft Sans Serif"/>
                <a:cs typeface="Microsoft Sans Serif"/>
              </a:rPr>
              <a:t>т</a:t>
            </a:r>
            <a:r>
              <a:rPr dirty="0" sz="1900" spc="-5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ра</a:t>
            </a:r>
            <a:r>
              <a:rPr dirty="0" sz="1900" spc="-200">
                <a:latin typeface="Microsoft Sans Serif"/>
                <a:cs typeface="Microsoft Sans Serif"/>
              </a:rPr>
              <a:t>б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70">
                <a:latin typeface="Microsoft Sans Serif"/>
                <a:cs typeface="Microsoft Sans Serif"/>
              </a:rPr>
              <a:t>т</a:t>
            </a:r>
            <a:r>
              <a:rPr dirty="0" sz="1900" spc="-210">
                <a:latin typeface="Microsoft Sans Serif"/>
                <a:cs typeface="Microsoft Sans Serif"/>
              </a:rPr>
              <a:t>ы</a:t>
            </a:r>
            <a:r>
              <a:rPr dirty="0" sz="1900" spc="-195">
                <a:latin typeface="Microsoft Sans Serif"/>
                <a:cs typeface="Microsoft Sans Serif"/>
              </a:rPr>
              <a:t>?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19CD1"/>
              </a:buClr>
              <a:buFont typeface="Segoe UI Symbol"/>
              <a:buChar char="⚫"/>
            </a:pPr>
            <a:endParaRPr sz="2200">
              <a:latin typeface="Microsoft Sans Serif"/>
              <a:cs typeface="Microsoft Sans Serif"/>
            </a:endParaRPr>
          </a:p>
          <a:p>
            <a:pPr marL="731520" indent="-247015">
              <a:lnSpc>
                <a:spcPct val="100000"/>
              </a:lnSpc>
              <a:buClr>
                <a:srgbClr val="619CD1"/>
              </a:buClr>
              <a:buSzPct val="84210"/>
              <a:buFont typeface="Segoe UI Symbol"/>
              <a:buChar char="⚫"/>
              <a:tabLst>
                <a:tab pos="731520" algn="l"/>
                <a:tab pos="732155" algn="l"/>
              </a:tabLst>
            </a:pPr>
            <a:r>
              <a:rPr dirty="0" sz="1900" spc="-250">
                <a:latin typeface="Microsoft Sans Serif"/>
                <a:cs typeface="Microsoft Sans Serif"/>
              </a:rPr>
              <a:t>Какое</a:t>
            </a:r>
            <a:r>
              <a:rPr dirty="0" sz="1900" spc="-70">
                <a:latin typeface="Microsoft Sans Serif"/>
                <a:cs typeface="Microsoft Sans Serif"/>
              </a:rPr>
              <a:t> </a:t>
            </a:r>
            <a:r>
              <a:rPr dirty="0" sz="1900" spc="-175">
                <a:latin typeface="Microsoft Sans Serif"/>
                <a:cs typeface="Microsoft Sans Serif"/>
              </a:rPr>
              <a:t>у</a:t>
            </a:r>
            <a:r>
              <a:rPr dirty="0" sz="1900" spc="-65">
                <a:latin typeface="Microsoft Sans Serif"/>
                <a:cs typeface="Microsoft Sans Serif"/>
              </a:rPr>
              <a:t> </a:t>
            </a:r>
            <a:r>
              <a:rPr dirty="0" sz="1900" spc="-185">
                <a:latin typeface="Microsoft Sans Serif"/>
                <a:cs typeface="Microsoft Sans Serif"/>
              </a:rPr>
              <a:t>вас</a:t>
            </a:r>
            <a:r>
              <a:rPr dirty="0" sz="1900" spc="-70">
                <a:latin typeface="Microsoft Sans Serif"/>
                <a:cs typeface="Microsoft Sans Serif"/>
              </a:rPr>
              <a:t> </a:t>
            </a:r>
            <a:r>
              <a:rPr dirty="0" sz="1900" spc="-204">
                <a:latin typeface="Microsoft Sans Serif"/>
                <a:cs typeface="Microsoft Sans Serif"/>
              </a:rPr>
              <a:t>базовое</a:t>
            </a:r>
            <a:r>
              <a:rPr dirty="0" sz="1900" spc="-65">
                <a:latin typeface="Microsoft Sans Serif"/>
                <a:cs typeface="Microsoft Sans Serif"/>
              </a:rPr>
              <a:t> </a:t>
            </a:r>
            <a:r>
              <a:rPr dirty="0" sz="1900" spc="-204">
                <a:latin typeface="Microsoft Sans Serif"/>
                <a:cs typeface="Microsoft Sans Serif"/>
              </a:rPr>
              <a:t>образование</a:t>
            </a:r>
            <a:r>
              <a:rPr dirty="0" sz="1900" spc="-65">
                <a:latin typeface="Microsoft Sans Serif"/>
                <a:cs typeface="Microsoft Sans Serif"/>
              </a:rPr>
              <a:t> </a:t>
            </a:r>
            <a:r>
              <a:rPr dirty="0" sz="1900" spc="-175">
                <a:latin typeface="Microsoft Sans Serif"/>
                <a:cs typeface="Microsoft Sans Serif"/>
              </a:rPr>
              <a:t>(по</a:t>
            </a:r>
            <a:r>
              <a:rPr dirty="0" sz="1900" spc="-60">
                <a:latin typeface="Microsoft Sans Serif"/>
                <a:cs typeface="Microsoft Sans Serif"/>
              </a:rPr>
              <a:t> </a:t>
            </a:r>
            <a:r>
              <a:rPr dirty="0" sz="1900" spc="-195">
                <a:latin typeface="Microsoft Sans Serif"/>
                <a:cs typeface="Microsoft Sans Serif"/>
              </a:rPr>
              <a:t>бакалавриату)?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19CD1"/>
              </a:buClr>
              <a:buFont typeface="Segoe UI Symbol"/>
              <a:buChar char="⚫"/>
            </a:pPr>
            <a:endParaRPr sz="2200">
              <a:latin typeface="Microsoft Sans Serif"/>
              <a:cs typeface="Microsoft Sans Serif"/>
            </a:endParaRPr>
          </a:p>
          <a:p>
            <a:pPr marL="731520" indent="-247015">
              <a:lnSpc>
                <a:spcPct val="100000"/>
              </a:lnSpc>
              <a:buClr>
                <a:srgbClr val="619CD1"/>
              </a:buClr>
              <a:buSzPct val="84210"/>
              <a:buFont typeface="Segoe UI Symbol"/>
              <a:buChar char="⚫"/>
              <a:tabLst>
                <a:tab pos="731520" algn="l"/>
                <a:tab pos="732155" algn="l"/>
              </a:tabLst>
            </a:pPr>
            <a:r>
              <a:rPr dirty="0" sz="1900" spc="-235">
                <a:latin typeface="Microsoft Sans Serif"/>
                <a:cs typeface="Microsoft Sans Serif"/>
              </a:rPr>
              <a:t>Сп</a:t>
            </a:r>
            <a:r>
              <a:rPr dirty="0" sz="1900" spc="-204">
                <a:latin typeface="Microsoft Sans Serif"/>
                <a:cs typeface="Microsoft Sans Serif"/>
              </a:rPr>
              <a:t>ец</a:t>
            </a:r>
            <a:r>
              <a:rPr dirty="0" sz="1900" spc="-210">
                <a:latin typeface="Microsoft Sans Serif"/>
                <a:cs typeface="Microsoft Sans Serif"/>
              </a:rPr>
              <a:t>и</a:t>
            </a:r>
            <a:r>
              <a:rPr dirty="0" sz="1900" spc="-285">
                <a:latin typeface="Microsoft Sans Serif"/>
                <a:cs typeface="Microsoft Sans Serif"/>
              </a:rPr>
              <a:t>ф</a:t>
            </a:r>
            <a:r>
              <a:rPr dirty="0" sz="1900" spc="-200">
                <a:latin typeface="Microsoft Sans Serif"/>
                <a:cs typeface="Microsoft Sans Serif"/>
              </a:rPr>
              <a:t>и</a:t>
            </a:r>
            <a:r>
              <a:rPr dirty="0" sz="1900" spc="-275">
                <a:latin typeface="Microsoft Sans Serif"/>
                <a:cs typeface="Microsoft Sans Serif"/>
              </a:rPr>
              <a:t>к</a:t>
            </a:r>
            <a:r>
              <a:rPr dirty="0" sz="1900" spc="-204">
                <a:latin typeface="Microsoft Sans Serif"/>
                <a:cs typeface="Microsoft Sans Serif"/>
              </a:rPr>
              <a:t>ац</a:t>
            </a:r>
            <a:r>
              <a:rPr dirty="0" sz="1900" spc="-210">
                <a:latin typeface="Microsoft Sans Serif"/>
                <a:cs typeface="Microsoft Sans Serif"/>
              </a:rPr>
              <a:t>и</a:t>
            </a:r>
            <a:r>
              <a:rPr dirty="0" sz="1900" spc="-190">
                <a:latin typeface="Microsoft Sans Serif"/>
                <a:cs typeface="Microsoft Sans Serif"/>
              </a:rPr>
              <a:t>я</a:t>
            </a:r>
            <a:r>
              <a:rPr dirty="0" sz="1900" spc="-3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ра</a:t>
            </a:r>
            <a:r>
              <a:rPr dirty="0" sz="1900" spc="-210">
                <a:latin typeface="Microsoft Sans Serif"/>
                <a:cs typeface="Microsoft Sans Serif"/>
              </a:rPr>
              <a:t>б</a:t>
            </a:r>
            <a:r>
              <a:rPr dirty="0" sz="1900" spc="-180">
                <a:latin typeface="Microsoft Sans Serif"/>
                <a:cs typeface="Microsoft Sans Serif"/>
              </a:rPr>
              <a:t>от</a:t>
            </a:r>
            <a:r>
              <a:rPr dirty="0" sz="1900" spc="-220">
                <a:latin typeface="Microsoft Sans Serif"/>
                <a:cs typeface="Microsoft Sans Serif"/>
              </a:rPr>
              <a:t>ы</a:t>
            </a:r>
            <a:r>
              <a:rPr dirty="0" sz="1900" spc="-195">
                <a:latin typeface="Microsoft Sans Serif"/>
                <a:cs typeface="Microsoft Sans Serif"/>
              </a:rPr>
              <a:t>?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19CD1"/>
              </a:buClr>
              <a:buFont typeface="Segoe UI Symbol"/>
              <a:buChar char="⚫"/>
            </a:pPr>
            <a:endParaRPr sz="2200">
              <a:latin typeface="Microsoft Sans Serif"/>
              <a:cs typeface="Microsoft Sans Serif"/>
            </a:endParaRPr>
          </a:p>
          <a:p>
            <a:pPr marL="731520" indent="-247015">
              <a:lnSpc>
                <a:spcPct val="100000"/>
              </a:lnSpc>
              <a:buClr>
                <a:srgbClr val="619CD1"/>
              </a:buClr>
              <a:buSzPct val="84210"/>
              <a:buFont typeface="Segoe UI Symbol"/>
              <a:buChar char="⚫"/>
              <a:tabLst>
                <a:tab pos="731520" algn="l"/>
                <a:tab pos="732155" algn="l"/>
              </a:tabLst>
            </a:pPr>
            <a:r>
              <a:rPr dirty="0" sz="1900" spc="-370">
                <a:latin typeface="Microsoft Sans Serif"/>
                <a:cs typeface="Microsoft Sans Serif"/>
              </a:rPr>
              <a:t>К</a:t>
            </a:r>
            <a:r>
              <a:rPr dirty="0" sz="1900" spc="-200">
                <a:latin typeface="Microsoft Sans Serif"/>
                <a:cs typeface="Microsoft Sans Serif"/>
              </a:rPr>
              <a:t>а</a:t>
            </a:r>
            <a:r>
              <a:rPr dirty="0" sz="1900" spc="-280">
                <a:latin typeface="Microsoft Sans Serif"/>
                <a:cs typeface="Microsoft Sans Serif"/>
              </a:rPr>
              <a:t>к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85">
                <a:latin typeface="Microsoft Sans Serif"/>
                <a:cs typeface="Microsoft Sans Serif"/>
              </a:rPr>
              <a:t>в</a:t>
            </a:r>
            <a:r>
              <a:rPr dirty="0" sz="1900" spc="-210">
                <a:latin typeface="Microsoft Sans Serif"/>
                <a:cs typeface="Microsoft Sans Serif"/>
              </a:rPr>
              <a:t>ы</a:t>
            </a:r>
            <a:r>
              <a:rPr dirty="0" sz="1900" spc="-70">
                <a:latin typeface="Microsoft Sans Serif"/>
                <a:cs typeface="Microsoft Sans Serif"/>
              </a:rPr>
              <a:t> </a:t>
            </a:r>
            <a:r>
              <a:rPr dirty="0" sz="1900" spc="-185">
                <a:latin typeface="Microsoft Sans Serif"/>
                <a:cs typeface="Microsoft Sans Serif"/>
              </a:rPr>
              <a:t>в</a:t>
            </a:r>
            <a:r>
              <a:rPr dirty="0" sz="1900" spc="-200">
                <a:latin typeface="Microsoft Sans Serif"/>
                <a:cs typeface="Microsoft Sans Serif"/>
              </a:rPr>
              <a:t>а</a:t>
            </a:r>
            <a:r>
              <a:rPr dirty="0" sz="1900" spc="-280">
                <a:latin typeface="Microsoft Sans Serif"/>
                <a:cs typeface="Microsoft Sans Serif"/>
              </a:rPr>
              <a:t>ш</a:t>
            </a:r>
            <a:r>
              <a:rPr dirty="0" sz="1900" spc="-195">
                <a:latin typeface="Microsoft Sans Serif"/>
                <a:cs typeface="Microsoft Sans Serif"/>
              </a:rPr>
              <a:t>и</a:t>
            </a:r>
            <a:r>
              <a:rPr dirty="0" sz="1900" spc="-70">
                <a:latin typeface="Microsoft Sans Serif"/>
                <a:cs typeface="Microsoft Sans Serif"/>
              </a:rPr>
              <a:t> </a:t>
            </a:r>
            <a:r>
              <a:rPr dirty="0" sz="1900" spc="-165">
                <a:latin typeface="Microsoft Sans Serif"/>
                <a:cs typeface="Microsoft Sans Serif"/>
              </a:rPr>
              <a:t>т</a:t>
            </a:r>
            <a:r>
              <a:rPr dirty="0" sz="1900" spc="-200">
                <a:latin typeface="Microsoft Sans Serif"/>
                <a:cs typeface="Microsoft Sans Serif"/>
              </a:rPr>
              <a:t>е</a:t>
            </a:r>
            <a:r>
              <a:rPr dirty="0" sz="1900" spc="-280">
                <a:latin typeface="Microsoft Sans Serif"/>
                <a:cs typeface="Microsoft Sans Serif"/>
              </a:rPr>
              <a:t>к</a:t>
            </a:r>
            <a:r>
              <a:rPr dirty="0" sz="1900" spc="-180">
                <a:latin typeface="Microsoft Sans Serif"/>
                <a:cs typeface="Microsoft Sans Serif"/>
              </a:rPr>
              <a:t>у</a:t>
            </a:r>
            <a:r>
              <a:rPr dirty="0" sz="1900" spc="-275">
                <a:latin typeface="Microsoft Sans Serif"/>
                <a:cs typeface="Microsoft Sans Serif"/>
              </a:rPr>
              <a:t>щ</a:t>
            </a:r>
            <a:r>
              <a:rPr dirty="0" sz="1900" spc="-200">
                <a:latin typeface="Microsoft Sans Serif"/>
                <a:cs typeface="Microsoft Sans Serif"/>
              </a:rPr>
              <a:t>и</a:t>
            </a:r>
            <a:r>
              <a:rPr dirty="0" sz="1900" spc="-195">
                <a:latin typeface="Microsoft Sans Serif"/>
                <a:cs typeface="Microsoft Sans Serif"/>
              </a:rPr>
              <a:t>е</a:t>
            </a:r>
            <a:r>
              <a:rPr dirty="0" sz="1900" spc="-70">
                <a:latin typeface="Microsoft Sans Serif"/>
                <a:cs typeface="Microsoft Sans Serif"/>
              </a:rPr>
              <a:t> </a:t>
            </a:r>
            <a:r>
              <a:rPr dirty="0" sz="1900" spc="-204">
                <a:latin typeface="Microsoft Sans Serif"/>
                <a:cs typeface="Microsoft Sans Serif"/>
              </a:rPr>
              <a:t>ц</a:t>
            </a:r>
            <a:r>
              <a:rPr dirty="0" sz="1900" spc="-200">
                <a:latin typeface="Microsoft Sans Serif"/>
                <a:cs typeface="Microsoft Sans Serif"/>
              </a:rPr>
              <a:t>е</a:t>
            </a:r>
            <a:r>
              <a:rPr dirty="0" sz="1900" spc="-195">
                <a:latin typeface="Microsoft Sans Serif"/>
                <a:cs typeface="Microsoft Sans Serif"/>
              </a:rPr>
              <a:t>л</a:t>
            </a:r>
            <a:r>
              <a:rPr dirty="0" sz="1900" spc="-185">
                <a:latin typeface="Microsoft Sans Serif"/>
                <a:cs typeface="Microsoft Sans Serif"/>
              </a:rPr>
              <a:t>и</a:t>
            </a:r>
            <a:r>
              <a:rPr dirty="0" sz="1900" spc="-65">
                <a:latin typeface="Microsoft Sans Serif"/>
                <a:cs typeface="Microsoft Sans Serif"/>
              </a:rPr>
              <a:t> </a:t>
            </a:r>
            <a:r>
              <a:rPr dirty="0" sz="1900" spc="-195">
                <a:latin typeface="Microsoft Sans Serif"/>
                <a:cs typeface="Microsoft Sans Serif"/>
              </a:rPr>
              <a:t>и</a:t>
            </a:r>
            <a:r>
              <a:rPr dirty="0" sz="1900" spc="-60">
                <a:latin typeface="Microsoft Sans Serif"/>
                <a:cs typeface="Microsoft Sans Serif"/>
              </a:rPr>
              <a:t> </a:t>
            </a:r>
            <a:r>
              <a:rPr dirty="0" sz="1900" spc="-245">
                <a:latin typeface="Microsoft Sans Serif"/>
                <a:cs typeface="Microsoft Sans Serif"/>
              </a:rPr>
              <a:t>з</a:t>
            </a:r>
            <a:r>
              <a:rPr dirty="0" sz="1900" spc="-204">
                <a:latin typeface="Microsoft Sans Serif"/>
                <a:cs typeface="Microsoft Sans Serif"/>
              </a:rPr>
              <a:t>ада</a:t>
            </a:r>
            <a:r>
              <a:rPr dirty="0" sz="1900" spc="-200">
                <a:latin typeface="Microsoft Sans Serif"/>
                <a:cs typeface="Microsoft Sans Serif"/>
              </a:rPr>
              <a:t>ч</a:t>
            </a:r>
            <a:r>
              <a:rPr dirty="0" sz="1900" spc="-180">
                <a:latin typeface="Microsoft Sans Serif"/>
                <a:cs typeface="Microsoft Sans Serif"/>
              </a:rPr>
              <a:t>и</a:t>
            </a:r>
            <a:r>
              <a:rPr dirty="0" sz="1900" spc="-195">
                <a:latin typeface="Microsoft Sans Serif"/>
                <a:cs typeface="Microsoft Sans Serif"/>
              </a:rPr>
              <a:t>?</a:t>
            </a:r>
            <a:endParaRPr sz="1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19CD1"/>
              </a:buClr>
              <a:buFont typeface="Segoe UI Symbol"/>
              <a:buChar char="⚫"/>
            </a:pPr>
            <a:endParaRPr sz="2200">
              <a:latin typeface="Microsoft Sans Serif"/>
              <a:cs typeface="Microsoft Sans Serif"/>
            </a:endParaRPr>
          </a:p>
          <a:p>
            <a:pPr marL="731520" indent="-247015">
              <a:lnSpc>
                <a:spcPct val="100000"/>
              </a:lnSpc>
              <a:spcBef>
                <a:spcPts val="5"/>
              </a:spcBef>
              <a:buClr>
                <a:srgbClr val="619CD1"/>
              </a:buClr>
              <a:buSzPct val="84210"/>
              <a:buFont typeface="Segoe UI Symbol"/>
              <a:buChar char="⚫"/>
              <a:tabLst>
                <a:tab pos="731520" algn="l"/>
                <a:tab pos="732155" algn="l"/>
              </a:tabLst>
            </a:pPr>
            <a:r>
              <a:rPr dirty="0" sz="1900" spc="-275">
                <a:latin typeface="Microsoft Sans Serif"/>
                <a:cs typeface="Microsoft Sans Serif"/>
              </a:rPr>
              <a:t>Ч</a:t>
            </a:r>
            <a:r>
              <a:rPr dirty="0" sz="1900" spc="-165">
                <a:latin typeface="Microsoft Sans Serif"/>
                <a:cs typeface="Microsoft Sans Serif"/>
              </a:rPr>
              <a:t>т</a:t>
            </a:r>
            <a:r>
              <a:rPr dirty="0" sz="1900" spc="-195">
                <a:latin typeface="Microsoft Sans Serif"/>
                <a:cs typeface="Microsoft Sans Serif"/>
              </a:rPr>
              <a:t>о</a:t>
            </a:r>
            <a:r>
              <a:rPr dirty="0" sz="1900" spc="-75">
                <a:latin typeface="Microsoft Sans Serif"/>
                <a:cs typeface="Microsoft Sans Serif"/>
              </a:rPr>
              <a:t> </a:t>
            </a:r>
            <a:r>
              <a:rPr dirty="0" sz="1900" spc="-185">
                <a:latin typeface="Microsoft Sans Serif"/>
                <a:cs typeface="Microsoft Sans Serif"/>
              </a:rPr>
              <a:t>в</a:t>
            </a:r>
            <a:r>
              <a:rPr dirty="0" sz="1900" spc="-204">
                <a:latin typeface="Microsoft Sans Serif"/>
                <a:cs typeface="Microsoft Sans Serif"/>
              </a:rPr>
              <a:t>ы</a:t>
            </a:r>
            <a:r>
              <a:rPr dirty="0" sz="1900" spc="-70">
                <a:latin typeface="Microsoft Sans Serif"/>
                <a:cs typeface="Microsoft Sans Serif"/>
              </a:rPr>
              <a:t> </a:t>
            </a:r>
            <a:r>
              <a:rPr dirty="0" sz="1900" spc="-180">
                <a:latin typeface="Microsoft Sans Serif"/>
                <a:cs typeface="Microsoft Sans Serif"/>
              </a:rPr>
              <a:t>х</a:t>
            </a:r>
            <a:r>
              <a:rPr dirty="0" sz="1900" spc="-180">
                <a:latin typeface="Microsoft Sans Serif"/>
                <a:cs typeface="Microsoft Sans Serif"/>
              </a:rPr>
              <a:t>от</a:t>
            </a:r>
            <a:r>
              <a:rPr dirty="0" sz="1900" spc="-210">
                <a:latin typeface="Microsoft Sans Serif"/>
                <a:cs typeface="Microsoft Sans Serif"/>
              </a:rPr>
              <a:t>и</a:t>
            </a:r>
            <a:r>
              <a:rPr dirty="0" sz="1900" spc="-165">
                <a:latin typeface="Microsoft Sans Serif"/>
                <a:cs typeface="Microsoft Sans Serif"/>
              </a:rPr>
              <a:t>т</a:t>
            </a:r>
            <a:r>
              <a:rPr dirty="0" sz="1900" spc="-195">
                <a:latin typeface="Microsoft Sans Serif"/>
                <a:cs typeface="Microsoft Sans Serif"/>
              </a:rPr>
              <a:t>е</a:t>
            </a:r>
            <a:r>
              <a:rPr dirty="0" sz="1900" spc="-60">
                <a:latin typeface="Microsoft Sans Serif"/>
                <a:cs typeface="Microsoft Sans Serif"/>
              </a:rPr>
              <a:t> </a:t>
            </a:r>
            <a:r>
              <a:rPr dirty="0" sz="1900" spc="-220">
                <a:latin typeface="Microsoft Sans Serif"/>
                <a:cs typeface="Microsoft Sans Serif"/>
              </a:rPr>
              <a:t>п</a:t>
            </a:r>
            <a:r>
              <a:rPr dirty="0" sz="1900" spc="-195">
                <a:latin typeface="Microsoft Sans Serif"/>
                <a:cs typeface="Microsoft Sans Serif"/>
              </a:rPr>
              <a:t>ол</a:t>
            </a:r>
            <a:r>
              <a:rPr dirty="0" sz="1900" spc="-170">
                <a:latin typeface="Microsoft Sans Serif"/>
                <a:cs typeface="Microsoft Sans Serif"/>
              </a:rPr>
              <a:t>у</a:t>
            </a:r>
            <a:r>
              <a:rPr dirty="0" sz="1900" spc="-200">
                <a:latin typeface="Microsoft Sans Serif"/>
                <a:cs typeface="Microsoft Sans Serif"/>
              </a:rPr>
              <a:t>ч</a:t>
            </a:r>
            <a:r>
              <a:rPr dirty="0" sz="1900" spc="-200">
                <a:latin typeface="Microsoft Sans Serif"/>
                <a:cs typeface="Microsoft Sans Serif"/>
              </a:rPr>
              <a:t>и</a:t>
            </a:r>
            <a:r>
              <a:rPr dirty="0" sz="1900" spc="-175">
                <a:latin typeface="Microsoft Sans Serif"/>
                <a:cs typeface="Microsoft Sans Serif"/>
              </a:rPr>
              <a:t>т</a:t>
            </a:r>
            <a:r>
              <a:rPr dirty="0" sz="1900" spc="-185">
                <a:latin typeface="Microsoft Sans Serif"/>
                <a:cs typeface="Microsoft Sans Serif"/>
              </a:rPr>
              <a:t>ь</a:t>
            </a:r>
            <a:r>
              <a:rPr dirty="0" sz="1900" spc="-60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60">
                <a:latin typeface="Microsoft Sans Serif"/>
                <a:cs typeface="Microsoft Sans Serif"/>
              </a:rPr>
              <a:t>т</a:t>
            </a:r>
            <a:r>
              <a:rPr dirty="0" sz="1900" spc="-7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д</a:t>
            </a:r>
            <a:r>
              <a:rPr dirty="0" sz="1900" spc="-200">
                <a:latin typeface="Microsoft Sans Serif"/>
                <a:cs typeface="Microsoft Sans Serif"/>
              </a:rPr>
              <a:t>а</a:t>
            </a:r>
            <a:r>
              <a:rPr dirty="0" sz="1900" spc="-195">
                <a:latin typeface="Microsoft Sans Serif"/>
                <a:cs typeface="Microsoft Sans Serif"/>
              </a:rPr>
              <a:t>н</a:t>
            </a:r>
            <a:r>
              <a:rPr dirty="0" sz="1900" spc="-200">
                <a:latin typeface="Microsoft Sans Serif"/>
                <a:cs typeface="Microsoft Sans Serif"/>
              </a:rPr>
              <a:t>н</a:t>
            </a:r>
            <a:r>
              <a:rPr dirty="0" sz="1900" spc="-175">
                <a:latin typeface="Microsoft Sans Serif"/>
                <a:cs typeface="Microsoft Sans Serif"/>
              </a:rPr>
              <a:t>ог</a:t>
            </a:r>
            <a:r>
              <a:rPr dirty="0" sz="1900" spc="-204">
                <a:latin typeface="Microsoft Sans Serif"/>
                <a:cs typeface="Microsoft Sans Serif"/>
              </a:rPr>
              <a:t>о</a:t>
            </a:r>
            <a:r>
              <a:rPr dirty="0" sz="1900" spc="-80">
                <a:latin typeface="Microsoft Sans Serif"/>
                <a:cs typeface="Microsoft Sans Serif"/>
              </a:rPr>
              <a:t> </a:t>
            </a:r>
            <a:r>
              <a:rPr dirty="0" sz="1900" spc="-275">
                <a:latin typeface="Microsoft Sans Serif"/>
                <a:cs typeface="Microsoft Sans Serif"/>
              </a:rPr>
              <a:t>к</a:t>
            </a:r>
            <a:r>
              <a:rPr dirty="0" sz="1900" spc="-180">
                <a:latin typeface="Microsoft Sans Serif"/>
                <a:cs typeface="Microsoft Sans Serif"/>
              </a:rPr>
              <a:t>у</a:t>
            </a:r>
            <a:r>
              <a:rPr dirty="0" sz="1900" spc="-200">
                <a:latin typeface="Microsoft Sans Serif"/>
                <a:cs typeface="Microsoft Sans Serif"/>
              </a:rPr>
              <a:t>р</a:t>
            </a:r>
            <a:r>
              <a:rPr dirty="0" sz="1900" spc="-175">
                <a:latin typeface="Microsoft Sans Serif"/>
                <a:cs typeface="Microsoft Sans Serif"/>
              </a:rPr>
              <a:t>с</a:t>
            </a:r>
            <a:r>
              <a:rPr dirty="0" sz="1900" spc="-200">
                <a:latin typeface="Microsoft Sans Serif"/>
                <a:cs typeface="Microsoft Sans Serif"/>
              </a:rPr>
              <a:t>а?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500" y="6518225"/>
            <a:ext cx="649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21.01.2023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2471" y="6518225"/>
            <a:ext cx="99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6213" y="714819"/>
            <a:ext cx="558990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Ваши </a:t>
            </a:r>
            <a:r>
              <a:rPr dirty="0" sz="2400" spc="-10">
                <a:solidFill>
                  <a:srgbClr val="C00000"/>
                </a:solidFill>
                <a:latin typeface="Times New Roman"/>
                <a:cs typeface="Times New Roman"/>
              </a:rPr>
              <a:t>ответы</a:t>
            </a:r>
            <a:r>
              <a:rPr dirty="0" sz="2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2400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C00000"/>
                </a:solidFill>
                <a:latin typeface="Times New Roman"/>
                <a:cs typeface="Times New Roman"/>
              </a:rPr>
              <a:t>вопросы</a:t>
            </a:r>
            <a:r>
              <a:rPr dirty="0" sz="2400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C00000"/>
                </a:solidFill>
                <a:latin typeface="Times New Roman"/>
                <a:cs typeface="Times New Roman"/>
              </a:rPr>
              <a:t>очень</a:t>
            </a:r>
            <a:r>
              <a:rPr dirty="0" sz="2400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C00000"/>
                </a:solidFill>
                <a:latin typeface="Times New Roman"/>
                <a:cs typeface="Times New Roman"/>
              </a:rPr>
              <a:t>важны…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4328" y="1674126"/>
            <a:ext cx="7338059" cy="2951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241935" marR="10160" indent="-241935">
              <a:lnSpc>
                <a:spcPct val="100000"/>
              </a:lnSpc>
              <a:spcBef>
                <a:spcPts val="95"/>
              </a:spcBef>
              <a:buSzPct val="93181"/>
              <a:buFont typeface="Arial MT"/>
              <a:buChar char="•"/>
              <a:tabLst>
                <a:tab pos="241935" algn="l"/>
                <a:tab pos="242570" algn="l"/>
              </a:tabLst>
            </a:pPr>
            <a:r>
              <a:rPr dirty="0" sz="2200" spc="-40" b="1">
                <a:solidFill>
                  <a:srgbClr val="0032CC"/>
                </a:solidFill>
                <a:latin typeface="Times New Roman"/>
                <a:cs typeface="Times New Roman"/>
              </a:rPr>
              <a:t>Говорите</a:t>
            </a:r>
            <a:r>
              <a:rPr dirty="0" sz="2200" spc="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мне, </a:t>
            </a:r>
            <a:r>
              <a:rPr dirty="0" sz="2200" b="1">
                <a:solidFill>
                  <a:srgbClr val="0032CC"/>
                </a:solidFill>
                <a:latin typeface="Times New Roman"/>
                <a:cs typeface="Times New Roman"/>
              </a:rPr>
              <a:t>если</a:t>
            </a:r>
            <a:r>
              <a:rPr dirty="0" sz="2200" spc="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я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веду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занятие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5" b="1">
                <a:solidFill>
                  <a:srgbClr val="0032CC"/>
                </a:solidFill>
                <a:latin typeface="Times New Roman"/>
                <a:cs typeface="Times New Roman"/>
              </a:rPr>
              <a:t>слишком</a:t>
            </a:r>
            <a:r>
              <a:rPr dirty="0" sz="220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быстро</a:t>
            </a:r>
            <a:r>
              <a:rPr dirty="0" sz="2200" spc="4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или</a:t>
            </a:r>
            <a:endParaRPr sz="2200">
              <a:latin typeface="Times New Roman"/>
              <a:cs typeface="Times New Roman"/>
            </a:endParaRPr>
          </a:p>
          <a:p>
            <a:pPr algn="r" marR="12700">
              <a:lnSpc>
                <a:spcPct val="100000"/>
              </a:lnSpc>
            </a:pPr>
            <a:r>
              <a:rPr dirty="0" sz="2200" spc="-15" b="1">
                <a:solidFill>
                  <a:srgbClr val="0032CC"/>
                </a:solidFill>
                <a:latin typeface="Times New Roman"/>
                <a:cs typeface="Times New Roman"/>
              </a:rPr>
              <a:t>слишком</a:t>
            </a:r>
            <a:r>
              <a:rPr dirty="0" sz="2200" spc="-6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медленно.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algn="r" lvl="1" marL="172720" marR="9525" indent="-172720">
              <a:lnSpc>
                <a:spcPct val="100000"/>
              </a:lnSpc>
              <a:buSzPct val="93181"/>
              <a:buFont typeface="Arial MT"/>
              <a:buChar char="•"/>
              <a:tabLst>
                <a:tab pos="172720" algn="l"/>
              </a:tabLst>
            </a:pP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Останавливайте,</a:t>
            </a:r>
            <a:r>
              <a:rPr dirty="0" sz="2200" spc="2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b="1">
                <a:solidFill>
                  <a:srgbClr val="0032CC"/>
                </a:solidFill>
                <a:latin typeface="Times New Roman"/>
                <a:cs typeface="Times New Roman"/>
              </a:rPr>
              <a:t>если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вам</a:t>
            </a:r>
            <a:r>
              <a:rPr dirty="0" sz="2200" spc="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5" b="1">
                <a:solidFill>
                  <a:srgbClr val="0032CC"/>
                </a:solidFill>
                <a:latin typeface="Times New Roman"/>
                <a:cs typeface="Times New Roman"/>
              </a:rPr>
              <a:t>что-то</a:t>
            </a:r>
            <a:r>
              <a:rPr dirty="0" sz="2200" spc="1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непонятно.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algn="r" marL="163195" marR="13335" indent="-163195">
              <a:lnSpc>
                <a:spcPct val="100000"/>
              </a:lnSpc>
              <a:buSzPct val="95454"/>
              <a:buFont typeface="Arial MT"/>
              <a:buChar char="•"/>
              <a:tabLst>
                <a:tab pos="163195" algn="l"/>
              </a:tabLst>
            </a:pPr>
            <a:r>
              <a:rPr dirty="0" sz="2200" spc="-25" b="1">
                <a:solidFill>
                  <a:srgbClr val="0032CC"/>
                </a:solidFill>
                <a:latin typeface="Times New Roman"/>
                <a:cs typeface="Times New Roman"/>
              </a:rPr>
              <a:t>Требуйте, </a:t>
            </a:r>
            <a:r>
              <a:rPr dirty="0" sz="2200" b="1">
                <a:solidFill>
                  <a:srgbClr val="0032CC"/>
                </a:solidFill>
                <a:latin typeface="Times New Roman"/>
                <a:cs typeface="Times New Roman"/>
              </a:rPr>
              <a:t>если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нужно,</a:t>
            </a:r>
            <a:r>
              <a:rPr dirty="0" sz="2200" spc="-2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более</a:t>
            </a:r>
            <a:r>
              <a:rPr dirty="0" sz="2200" spc="-3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подробных</a:t>
            </a:r>
            <a:r>
              <a:rPr dirty="0" sz="2200" spc="-3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объяснений.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32CC"/>
              </a:buClr>
              <a:buFont typeface="Arial MT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algn="r" lvl="1" marL="3650615" marR="5080" indent="-1425575">
              <a:lnSpc>
                <a:spcPct val="100000"/>
              </a:lnSpc>
              <a:buSzPct val="88636"/>
              <a:buFont typeface="Arial MT"/>
              <a:buChar char="•"/>
              <a:tabLst>
                <a:tab pos="2319655" algn="l"/>
              </a:tabLst>
            </a:pP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Предлагайте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 интересующие</a:t>
            </a:r>
            <a:r>
              <a:rPr dirty="0" sz="2200" spc="-2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вас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 темы</a:t>
            </a:r>
            <a:r>
              <a:rPr dirty="0" sz="2200" spc="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и </a:t>
            </a:r>
            <a:r>
              <a:rPr dirty="0" sz="2200" spc="-53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10" b="1">
                <a:solidFill>
                  <a:srgbClr val="0032CC"/>
                </a:solidFill>
                <a:latin typeface="Times New Roman"/>
                <a:cs typeface="Times New Roman"/>
              </a:rPr>
              <a:t>направления</a:t>
            </a:r>
            <a:r>
              <a:rPr dirty="0" sz="2200" spc="-30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по</a:t>
            </a:r>
            <a:r>
              <a:rPr dirty="0" sz="2200" spc="-35" b="1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32CC"/>
                </a:solidFill>
                <a:latin typeface="Times New Roman"/>
                <a:cs typeface="Times New Roman"/>
              </a:rPr>
              <a:t>дисциплине.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375" y="878573"/>
            <a:ext cx="357568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0032CC"/>
                </a:solidFill>
                <a:latin typeface="Times New Roman"/>
                <a:cs typeface="Times New Roman"/>
              </a:rPr>
              <a:t>Задавайте</a:t>
            </a:r>
            <a:r>
              <a:rPr dirty="0" sz="3200" spc="-80">
                <a:solidFill>
                  <a:srgbClr val="0032CC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0032CC"/>
                </a:solidFill>
                <a:latin typeface="Times New Roman"/>
                <a:cs typeface="Times New Roman"/>
              </a:rPr>
              <a:t>вопросы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67940" y="6556176"/>
            <a:ext cx="15875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7928" y="1535683"/>
            <a:ext cx="8225155" cy="3336290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259079" indent="-247015">
              <a:lnSpc>
                <a:spcPct val="100000"/>
              </a:lnSpc>
              <a:spcBef>
                <a:spcPts val="1305"/>
              </a:spcBef>
              <a:buClr>
                <a:srgbClr val="7F8EA8"/>
              </a:buClr>
              <a:buSzPct val="94230"/>
              <a:buFont typeface="Segoe UI Symbol"/>
              <a:buChar char="⚫"/>
              <a:tabLst>
                <a:tab pos="287655" algn="l"/>
              </a:tabLst>
            </a:pPr>
            <a:r>
              <a:rPr dirty="0" sz="2600" spc="-10">
                <a:latin typeface="Times New Roman"/>
                <a:cs typeface="Times New Roman"/>
              </a:rPr>
              <a:t>Практика</a:t>
            </a:r>
            <a:r>
              <a:rPr dirty="0" sz="2600" spc="-40">
                <a:latin typeface="Times New Roman"/>
                <a:cs typeface="Times New Roman"/>
              </a:rPr>
              <a:t> </a:t>
            </a:r>
            <a:r>
              <a:rPr dirty="0" sz="2600" spc="-10">
                <a:latin typeface="Times New Roman"/>
                <a:cs typeface="Times New Roman"/>
              </a:rPr>
              <a:t>проведения</a:t>
            </a:r>
            <a:r>
              <a:rPr dirty="0" sz="2600" spc="-3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аналогичных</a:t>
            </a:r>
            <a:r>
              <a:rPr dirty="0" sz="2600" spc="-35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курсов</a:t>
            </a:r>
            <a:r>
              <a:rPr dirty="0" sz="2600" spc="-6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показала</a:t>
            </a:r>
            <a:endParaRPr sz="2600">
              <a:latin typeface="Times New Roman"/>
              <a:cs typeface="Times New Roman"/>
            </a:endParaRPr>
          </a:p>
          <a:p>
            <a:pPr marL="278765" marR="606425" indent="-20320">
              <a:lnSpc>
                <a:spcPct val="100000"/>
              </a:lnSpc>
              <a:spcBef>
                <a:spcPts val="1200"/>
              </a:spcBef>
            </a:pPr>
            <a:r>
              <a:rPr dirty="0" sz="2600" spc="-5">
                <a:latin typeface="Times New Roman"/>
                <a:cs typeface="Times New Roman"/>
              </a:rPr>
              <a:t>высокую эффективность </a:t>
            </a:r>
            <a:r>
              <a:rPr dirty="0" sz="2600" spc="-40">
                <a:latin typeface="Times New Roman"/>
                <a:cs typeface="Times New Roman"/>
              </a:rPr>
              <a:t>только </a:t>
            </a:r>
            <a:r>
              <a:rPr dirty="0" sz="2600">
                <a:latin typeface="Times New Roman"/>
                <a:cs typeface="Times New Roman"/>
              </a:rPr>
              <a:t>в </a:t>
            </a:r>
            <a:r>
              <a:rPr dirty="0" sz="2600" spc="-15">
                <a:latin typeface="Times New Roman"/>
                <a:cs typeface="Times New Roman"/>
              </a:rPr>
              <a:t>тех </a:t>
            </a:r>
            <a:r>
              <a:rPr dirty="0" sz="2600">
                <a:latin typeface="Times New Roman"/>
                <a:cs typeface="Times New Roman"/>
              </a:rPr>
              <a:t>случаях, </a:t>
            </a:r>
            <a:r>
              <a:rPr dirty="0" sz="2600" spc="-55">
                <a:latin typeface="Times New Roman"/>
                <a:cs typeface="Times New Roman"/>
              </a:rPr>
              <a:t>когда </a:t>
            </a:r>
            <a:r>
              <a:rPr dirty="0" sz="2600" spc="-635">
                <a:latin typeface="Times New Roman"/>
                <a:cs typeface="Times New Roman"/>
              </a:rPr>
              <a:t> </a:t>
            </a:r>
            <a:r>
              <a:rPr dirty="0" sz="2600" spc="-15">
                <a:latin typeface="Times New Roman"/>
                <a:cs typeface="Times New Roman"/>
              </a:rPr>
              <a:t>регулярно </a:t>
            </a:r>
            <a:r>
              <a:rPr dirty="0" sz="2600">
                <a:latin typeface="Times New Roman"/>
                <a:cs typeface="Times New Roman"/>
              </a:rPr>
              <a:t>и </a:t>
            </a:r>
            <a:r>
              <a:rPr dirty="0" sz="2600" spc="-5">
                <a:latin typeface="Times New Roman"/>
                <a:cs typeface="Times New Roman"/>
              </a:rPr>
              <a:t>на интерактивной </a:t>
            </a:r>
            <a:r>
              <a:rPr dirty="0" sz="2600" spc="5">
                <a:latin typeface="Times New Roman"/>
                <a:cs typeface="Times New Roman"/>
              </a:rPr>
              <a:t>основе </a:t>
            </a:r>
            <a:r>
              <a:rPr dirty="0" sz="2600" spc="-25">
                <a:latin typeface="Times New Roman"/>
                <a:cs typeface="Times New Roman"/>
              </a:rPr>
              <a:t>происходит 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общение</a:t>
            </a:r>
            <a:r>
              <a:rPr dirty="0" sz="2600" spc="-4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между </a:t>
            </a:r>
            <a:r>
              <a:rPr dirty="0" sz="2600" spc="-15">
                <a:latin typeface="Times New Roman"/>
                <a:cs typeface="Times New Roman"/>
              </a:rPr>
              <a:t>преподавателем</a:t>
            </a:r>
            <a:r>
              <a:rPr dirty="0" sz="2600" spc="-4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и </a:t>
            </a:r>
            <a:r>
              <a:rPr dirty="0" sz="2600" spc="-15">
                <a:latin typeface="Times New Roman"/>
                <a:cs typeface="Times New Roman"/>
              </a:rPr>
              <a:t>студентами.</a:t>
            </a:r>
            <a:endParaRPr sz="2600">
              <a:latin typeface="Times New Roman"/>
              <a:cs typeface="Times New Roman"/>
            </a:endParaRPr>
          </a:p>
          <a:p>
            <a:pPr marL="287020" indent="-274955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4230"/>
              <a:buFont typeface="Segoe UI Symbol"/>
              <a:buChar char="⚫"/>
              <a:tabLst>
                <a:tab pos="287655" algn="l"/>
              </a:tabLst>
            </a:pPr>
            <a:r>
              <a:rPr dirty="0" sz="2600">
                <a:latin typeface="Times New Roman"/>
                <a:cs typeface="Times New Roman"/>
              </a:rPr>
              <a:t>Если</a:t>
            </a:r>
            <a:r>
              <a:rPr dirty="0" sz="2600" spc="-3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для </a:t>
            </a:r>
            <a:r>
              <a:rPr dirty="0" sz="2600">
                <a:latin typeface="Times New Roman"/>
                <a:cs typeface="Times New Roman"/>
              </a:rPr>
              <a:t>Вас</a:t>
            </a:r>
            <a:r>
              <a:rPr dirty="0" sz="2600" spc="-20">
                <a:latin typeface="Times New Roman"/>
                <a:cs typeface="Times New Roman"/>
              </a:rPr>
              <a:t> </a:t>
            </a:r>
            <a:r>
              <a:rPr dirty="0" sz="2600" spc="-30">
                <a:latin typeface="Times New Roman"/>
                <a:cs typeface="Times New Roman"/>
              </a:rPr>
              <a:t>что-нибудь</a:t>
            </a:r>
            <a:r>
              <a:rPr dirty="0" sz="2600" spc="-4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Times New Roman"/>
                <a:cs typeface="Times New Roman"/>
              </a:rPr>
              <a:t>не</a:t>
            </a:r>
            <a:r>
              <a:rPr dirty="0" sz="2600" spc="-15">
                <a:latin typeface="Times New Roman"/>
                <a:cs typeface="Times New Roman"/>
              </a:rPr>
              <a:t> </a:t>
            </a:r>
            <a:r>
              <a:rPr dirty="0" sz="2600">
                <a:latin typeface="Times New Roman"/>
                <a:cs typeface="Times New Roman"/>
              </a:rPr>
              <a:t>понятно:</a:t>
            </a:r>
            <a:endParaRPr sz="2600">
              <a:latin typeface="Times New Roman"/>
              <a:cs typeface="Times New Roman"/>
            </a:endParaRPr>
          </a:p>
          <a:p>
            <a:pPr marL="3068320">
              <a:lnSpc>
                <a:spcPct val="100000"/>
              </a:lnSpc>
              <a:spcBef>
                <a:spcPts val="1105"/>
              </a:spcBef>
            </a:pPr>
            <a:r>
              <a:rPr dirty="0" sz="4800" spc="-10">
                <a:solidFill>
                  <a:srgbClr val="CC3200"/>
                </a:solidFill>
                <a:latin typeface="Times New Roman"/>
                <a:cs typeface="Times New Roman"/>
              </a:rPr>
              <a:t>Задавайте</a:t>
            </a:r>
            <a:r>
              <a:rPr dirty="0" sz="4800" spc="-105">
                <a:solidFill>
                  <a:srgbClr val="CC3200"/>
                </a:solidFill>
                <a:latin typeface="Times New Roman"/>
                <a:cs typeface="Times New Roman"/>
              </a:rPr>
              <a:t> </a:t>
            </a:r>
            <a:r>
              <a:rPr dirty="0" sz="4800" spc="10">
                <a:solidFill>
                  <a:srgbClr val="CC3200"/>
                </a:solidFill>
                <a:latin typeface="Times New Roman"/>
                <a:cs typeface="Times New Roman"/>
              </a:rPr>
              <a:t>вопросы!</a:t>
            </a:r>
            <a:endParaRPr sz="4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5652" y="579500"/>
            <a:ext cx="489077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>
                <a:solidFill>
                  <a:srgbClr val="232852"/>
                </a:solidFill>
                <a:latin typeface="Times New Roman"/>
                <a:cs typeface="Times New Roman"/>
              </a:rPr>
              <a:t>Методика</a:t>
            </a:r>
            <a:r>
              <a:rPr dirty="0" spc="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и способы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20">
                <a:solidFill>
                  <a:srgbClr val="232852"/>
                </a:solidFill>
                <a:latin typeface="Times New Roman"/>
                <a:cs typeface="Times New Roman"/>
              </a:rPr>
              <a:t>обучения</a:t>
            </a:r>
          </a:p>
        </p:txBody>
      </p:sp>
      <p:sp>
        <p:nvSpPr>
          <p:cNvPr id="3" name="object 3"/>
          <p:cNvSpPr/>
          <p:nvPr/>
        </p:nvSpPr>
        <p:spPr>
          <a:xfrm>
            <a:off x="582155" y="1384299"/>
            <a:ext cx="7830820" cy="4306570"/>
          </a:xfrm>
          <a:custGeom>
            <a:avLst/>
            <a:gdLst/>
            <a:ahLst/>
            <a:cxnLst/>
            <a:rect l="l" t="t" r="r" b="b"/>
            <a:pathLst>
              <a:path w="7830820" h="4306570">
                <a:moveTo>
                  <a:pt x="7807185" y="22860"/>
                </a:moveTo>
                <a:lnTo>
                  <a:pt x="23177" y="22860"/>
                </a:lnTo>
                <a:lnTo>
                  <a:pt x="23177" y="57150"/>
                </a:lnTo>
                <a:lnTo>
                  <a:pt x="23177" y="4248150"/>
                </a:lnTo>
                <a:lnTo>
                  <a:pt x="23177" y="4283710"/>
                </a:lnTo>
                <a:lnTo>
                  <a:pt x="7807185" y="4283710"/>
                </a:lnTo>
                <a:lnTo>
                  <a:pt x="7807185" y="4248404"/>
                </a:lnTo>
                <a:lnTo>
                  <a:pt x="7807185" y="4248150"/>
                </a:lnTo>
                <a:lnTo>
                  <a:pt x="7807185" y="57404"/>
                </a:lnTo>
                <a:lnTo>
                  <a:pt x="7772400" y="57404"/>
                </a:lnTo>
                <a:lnTo>
                  <a:pt x="7772400" y="4248150"/>
                </a:lnTo>
                <a:lnTo>
                  <a:pt x="57899" y="4248150"/>
                </a:lnTo>
                <a:lnTo>
                  <a:pt x="57899" y="57150"/>
                </a:lnTo>
                <a:lnTo>
                  <a:pt x="7807185" y="57150"/>
                </a:lnTo>
                <a:lnTo>
                  <a:pt x="7807185" y="22860"/>
                </a:lnTo>
                <a:close/>
              </a:path>
              <a:path w="7830820" h="4306570">
                <a:moveTo>
                  <a:pt x="7830299" y="0"/>
                </a:moveTo>
                <a:lnTo>
                  <a:pt x="0" y="0"/>
                </a:lnTo>
                <a:lnTo>
                  <a:pt x="0" y="11430"/>
                </a:lnTo>
                <a:lnTo>
                  <a:pt x="0" y="4295140"/>
                </a:lnTo>
                <a:lnTo>
                  <a:pt x="0" y="4306570"/>
                </a:lnTo>
                <a:lnTo>
                  <a:pt x="7830299" y="4306570"/>
                </a:lnTo>
                <a:lnTo>
                  <a:pt x="7830299" y="4295140"/>
                </a:lnTo>
                <a:lnTo>
                  <a:pt x="11607" y="4295140"/>
                </a:lnTo>
                <a:lnTo>
                  <a:pt x="11607" y="11430"/>
                </a:lnTo>
                <a:lnTo>
                  <a:pt x="7818729" y="11430"/>
                </a:lnTo>
                <a:lnTo>
                  <a:pt x="7818729" y="4294733"/>
                </a:lnTo>
                <a:lnTo>
                  <a:pt x="7830299" y="4294733"/>
                </a:lnTo>
                <a:lnTo>
                  <a:pt x="7830299" y="11430"/>
                </a:lnTo>
                <a:lnTo>
                  <a:pt x="7830299" y="11061"/>
                </a:lnTo>
                <a:lnTo>
                  <a:pt x="7830299" y="0"/>
                </a:lnTo>
                <a:close/>
              </a:path>
            </a:pathLst>
          </a:custGeom>
          <a:solidFill>
            <a:srgbClr val="007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90459" y="1314810"/>
            <a:ext cx="7616825" cy="2709545"/>
          </a:xfrm>
          <a:prstGeom prst="rect">
            <a:avLst/>
          </a:prstGeom>
        </p:spPr>
        <p:txBody>
          <a:bodyPr wrap="square" lIns="0" tIns="135255" rIns="0" bIns="0" rtlCol="0" vert="horz">
            <a:spAutoFit/>
          </a:bodyPr>
          <a:lstStyle/>
          <a:p>
            <a:pPr marL="472440" indent="-193675">
              <a:lnSpc>
                <a:spcPct val="100000"/>
              </a:lnSpc>
              <a:spcBef>
                <a:spcPts val="1065"/>
              </a:spcBef>
              <a:buChar char="♦"/>
              <a:tabLst>
                <a:tab pos="473075" algn="l"/>
              </a:tabLst>
            </a:pPr>
            <a:r>
              <a:rPr dirty="0" sz="2000" spc="10">
                <a:latin typeface="Times New Roman"/>
                <a:cs typeface="Times New Roman"/>
              </a:rPr>
              <a:t>Построение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курса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по </a:t>
            </a:r>
            <a:r>
              <a:rPr dirty="0" sz="2000" spc="-20">
                <a:latin typeface="Times New Roman"/>
                <a:cs typeface="Times New Roman"/>
              </a:rPr>
              <a:t>модулям.</a:t>
            </a:r>
            <a:endParaRPr sz="2000">
              <a:latin typeface="Times New Roman"/>
              <a:cs typeface="Times New Roman"/>
            </a:endParaRPr>
          </a:p>
          <a:p>
            <a:pPr marL="12700" marR="5080" indent="266700">
              <a:lnSpc>
                <a:spcPct val="100000"/>
              </a:lnSpc>
              <a:spcBef>
                <a:spcPts val="960"/>
              </a:spcBef>
              <a:buChar char="♦"/>
              <a:tabLst>
                <a:tab pos="719455" algn="l"/>
                <a:tab pos="720090" algn="l"/>
                <a:tab pos="2284730" algn="l"/>
                <a:tab pos="3448050" algn="l"/>
                <a:tab pos="4895850" algn="l"/>
                <a:tab pos="6432550" algn="l"/>
                <a:tab pos="6878955" algn="l"/>
              </a:tabLst>
            </a:pPr>
            <a:r>
              <a:rPr dirty="0" sz="2000" spc="-5">
                <a:latin typeface="Times New Roman"/>
                <a:cs typeface="Times New Roman"/>
              </a:rPr>
              <a:t>P</a:t>
            </a:r>
            <a:r>
              <a:rPr dirty="0" sz="2000" spc="5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w</a:t>
            </a:r>
            <a:r>
              <a:rPr dirty="0" sz="2000" spc="-10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rPo</a:t>
            </a:r>
            <a:r>
              <a:rPr dirty="0" sz="2000" spc="-20">
                <a:latin typeface="Times New Roman"/>
                <a:cs typeface="Times New Roman"/>
              </a:rPr>
              <a:t>i</a:t>
            </a:r>
            <a:r>
              <a:rPr dirty="0" sz="2000">
                <a:latin typeface="Times New Roman"/>
                <a:cs typeface="Times New Roman"/>
              </a:rPr>
              <a:t>n</a:t>
            </a:r>
            <a:r>
              <a:rPr dirty="0" sz="2000" spc="-10">
                <a:latin typeface="Times New Roman"/>
                <a:cs typeface="Times New Roman"/>
              </a:rPr>
              <a:t>t</a:t>
            </a:r>
            <a:r>
              <a:rPr dirty="0" sz="2000">
                <a:latin typeface="Times New Roman"/>
                <a:cs typeface="Times New Roman"/>
              </a:rPr>
              <a:t>: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сл</a:t>
            </a:r>
            <a:r>
              <a:rPr dirty="0" sz="2000" spc="-10">
                <a:latin typeface="Times New Roman"/>
                <a:cs typeface="Times New Roman"/>
              </a:rPr>
              <a:t>а</a:t>
            </a:r>
            <a:r>
              <a:rPr dirty="0" sz="2000" spc="-5">
                <a:latin typeface="Times New Roman"/>
                <a:cs typeface="Times New Roman"/>
              </a:rPr>
              <a:t>й</a:t>
            </a:r>
            <a:r>
              <a:rPr dirty="0" sz="2000">
                <a:latin typeface="Times New Roman"/>
                <a:cs typeface="Times New Roman"/>
              </a:rPr>
              <a:t>д</a:t>
            </a:r>
            <a:r>
              <a:rPr dirty="0" sz="2000" spc="-10">
                <a:latin typeface="Times New Roman"/>
                <a:cs typeface="Times New Roman"/>
              </a:rPr>
              <a:t>ы</a:t>
            </a:r>
            <a:r>
              <a:rPr dirty="0" sz="2000">
                <a:latin typeface="Times New Roman"/>
                <a:cs typeface="Times New Roman"/>
              </a:rPr>
              <a:t>,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20">
                <a:latin typeface="Times New Roman"/>
                <a:cs typeface="Times New Roman"/>
              </a:rPr>
              <a:t>с</a:t>
            </a:r>
            <a:r>
              <a:rPr dirty="0" sz="2000">
                <a:latin typeface="Times New Roman"/>
                <a:cs typeface="Times New Roman"/>
              </a:rPr>
              <a:t>ем</a:t>
            </a:r>
            <a:r>
              <a:rPr dirty="0" sz="2000" spc="-5">
                <a:latin typeface="Times New Roman"/>
                <a:cs typeface="Times New Roman"/>
              </a:rPr>
              <a:t>и</a:t>
            </a:r>
            <a:r>
              <a:rPr dirty="0" sz="2000" spc="-10">
                <a:latin typeface="Times New Roman"/>
                <a:cs typeface="Times New Roman"/>
              </a:rPr>
              <a:t>н</a:t>
            </a:r>
            <a:r>
              <a:rPr dirty="0" sz="2000">
                <a:latin typeface="Times New Roman"/>
                <a:cs typeface="Times New Roman"/>
              </a:rPr>
              <a:t>ары,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5">
                <a:latin typeface="Times New Roman"/>
                <a:cs typeface="Times New Roman"/>
              </a:rPr>
              <a:t>п</a:t>
            </a:r>
            <a:r>
              <a:rPr dirty="0" sz="2000" spc="45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с</a:t>
            </a:r>
            <a:r>
              <a:rPr dirty="0" sz="2000" spc="15">
                <a:latin typeface="Times New Roman"/>
                <a:cs typeface="Times New Roman"/>
              </a:rPr>
              <a:t>т</a:t>
            </a:r>
            <a:r>
              <a:rPr dirty="0" sz="2000">
                <a:latin typeface="Times New Roman"/>
                <a:cs typeface="Times New Roman"/>
              </a:rPr>
              <a:t>а</a:t>
            </a:r>
            <a:r>
              <a:rPr dirty="0" sz="2000" spc="-5">
                <a:latin typeface="Times New Roman"/>
                <a:cs typeface="Times New Roman"/>
              </a:rPr>
              <a:t>н</a:t>
            </a:r>
            <a:r>
              <a:rPr dirty="0" sz="2000">
                <a:latin typeface="Times New Roman"/>
                <a:cs typeface="Times New Roman"/>
              </a:rPr>
              <a:t>о</a:t>
            </a:r>
            <a:r>
              <a:rPr dirty="0" sz="2000" spc="-5">
                <a:latin typeface="Times New Roman"/>
                <a:cs typeface="Times New Roman"/>
              </a:rPr>
              <a:t>в</a:t>
            </a:r>
            <a:r>
              <a:rPr dirty="0" sz="2000" spc="-40">
                <a:latin typeface="Times New Roman"/>
                <a:cs typeface="Times New Roman"/>
              </a:rPr>
              <a:t>к</a:t>
            </a:r>
            <a:r>
              <a:rPr dirty="0" sz="2000">
                <a:latin typeface="Times New Roman"/>
                <a:cs typeface="Times New Roman"/>
              </a:rPr>
              <a:t>а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5">
                <a:latin typeface="Times New Roman"/>
                <a:cs typeface="Times New Roman"/>
              </a:rPr>
              <a:t>р</a:t>
            </a:r>
            <a:r>
              <a:rPr dirty="0" sz="2000">
                <a:latin typeface="Times New Roman"/>
                <a:cs typeface="Times New Roman"/>
              </a:rPr>
              <a:t>а</a:t>
            </a:r>
            <a:r>
              <a:rPr dirty="0" sz="2000" spc="-10">
                <a:latin typeface="Times New Roman"/>
                <a:cs typeface="Times New Roman"/>
              </a:rPr>
              <a:t>з</a:t>
            </a:r>
            <a:r>
              <a:rPr dirty="0" sz="2000">
                <a:latin typeface="Times New Roman"/>
                <a:cs typeface="Times New Roman"/>
              </a:rPr>
              <a:t>бор  </a:t>
            </a:r>
            <a:r>
              <a:rPr dirty="0" sz="2000" spc="-10">
                <a:latin typeface="Times New Roman"/>
                <a:cs typeface="Times New Roman"/>
              </a:rPr>
              <a:t>задач/проблем.</a:t>
            </a:r>
            <a:endParaRPr sz="2000">
              <a:latin typeface="Times New Roman"/>
              <a:cs typeface="Times New Roman"/>
            </a:endParaRPr>
          </a:p>
          <a:p>
            <a:pPr marL="472440" indent="-193675">
              <a:lnSpc>
                <a:spcPct val="100000"/>
              </a:lnSpc>
              <a:spcBef>
                <a:spcPts val="960"/>
              </a:spcBef>
              <a:buChar char="♦"/>
              <a:tabLst>
                <a:tab pos="473075" algn="l"/>
              </a:tabLst>
            </a:pPr>
            <a:r>
              <a:rPr dirty="0" sz="2000" spc="-5">
                <a:latin typeface="Times New Roman"/>
                <a:cs typeface="Times New Roman"/>
              </a:rPr>
              <a:t>Видиоролики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по </a:t>
            </a:r>
            <a:r>
              <a:rPr dirty="0" sz="2000" spc="-45">
                <a:latin typeface="Times New Roman"/>
                <a:cs typeface="Times New Roman"/>
              </a:rPr>
              <a:t>курсу.</a:t>
            </a:r>
            <a:endParaRPr sz="2000">
              <a:latin typeface="Times New Roman"/>
              <a:cs typeface="Times New Roman"/>
            </a:endParaRPr>
          </a:p>
          <a:p>
            <a:pPr marL="472440" indent="-194310">
              <a:lnSpc>
                <a:spcPct val="100000"/>
              </a:lnSpc>
              <a:spcBef>
                <a:spcPts val="725"/>
              </a:spcBef>
              <a:buChar char="♦"/>
              <a:tabLst>
                <a:tab pos="473075" algn="l"/>
              </a:tabLst>
            </a:pPr>
            <a:r>
              <a:rPr dirty="0" sz="2000" spc="-15">
                <a:latin typeface="Times New Roman"/>
                <a:cs typeface="Times New Roman"/>
              </a:rPr>
              <a:t>Гибкий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интерактивный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дизайн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курса.</a:t>
            </a:r>
            <a:endParaRPr sz="2000">
              <a:latin typeface="Times New Roman"/>
              <a:cs typeface="Times New Roman"/>
            </a:endParaRPr>
          </a:p>
          <a:p>
            <a:pPr marL="12700" marR="5715" indent="266700">
              <a:lnSpc>
                <a:spcPct val="100000"/>
              </a:lnSpc>
              <a:spcBef>
                <a:spcPts val="720"/>
              </a:spcBef>
              <a:buChar char="♦"/>
              <a:tabLst>
                <a:tab pos="560705" algn="l"/>
                <a:tab pos="561340" algn="l"/>
                <a:tab pos="1829435" algn="l"/>
                <a:tab pos="3158490" algn="l"/>
                <a:tab pos="3917315" algn="l"/>
                <a:tab pos="5511800" algn="l"/>
                <a:tab pos="6564630" algn="l"/>
                <a:tab pos="6964680" algn="l"/>
              </a:tabLst>
            </a:pPr>
            <a:r>
              <a:rPr dirty="0" sz="2000">
                <a:latin typeface="Times New Roman"/>
                <a:cs typeface="Times New Roman"/>
              </a:rPr>
              <a:t>Во</a:t>
            </a:r>
            <a:r>
              <a:rPr dirty="0" sz="2000" spc="-25">
                <a:latin typeface="Times New Roman"/>
                <a:cs typeface="Times New Roman"/>
              </a:rPr>
              <a:t>з</a:t>
            </a:r>
            <a:r>
              <a:rPr dirty="0" sz="2000" spc="-10">
                <a:latin typeface="Times New Roman"/>
                <a:cs typeface="Times New Roman"/>
              </a:rPr>
              <a:t>м</a:t>
            </a:r>
            <a:r>
              <a:rPr dirty="0" sz="2000" spc="-45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ж</a:t>
            </a:r>
            <a:r>
              <a:rPr dirty="0" sz="2000" spc="-10">
                <a:latin typeface="Times New Roman"/>
                <a:cs typeface="Times New Roman"/>
              </a:rPr>
              <a:t>н</a:t>
            </a:r>
            <a:r>
              <a:rPr dirty="0" sz="2000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5">
                <a:latin typeface="Times New Roman"/>
                <a:cs typeface="Times New Roman"/>
              </a:rPr>
              <a:t>в</a:t>
            </a:r>
            <a:r>
              <a:rPr dirty="0" sz="2000">
                <a:latin typeface="Times New Roman"/>
                <a:cs typeface="Times New Roman"/>
              </a:rPr>
              <a:t>кл</a:t>
            </a:r>
            <a:r>
              <a:rPr dirty="0" sz="2000" spc="-75">
                <a:latin typeface="Times New Roman"/>
                <a:cs typeface="Times New Roman"/>
              </a:rPr>
              <a:t>ю</a:t>
            </a:r>
            <a:r>
              <a:rPr dirty="0" sz="2000">
                <a:latin typeface="Times New Roman"/>
                <a:cs typeface="Times New Roman"/>
              </a:rPr>
              <a:t>че</a:t>
            </a:r>
            <a:r>
              <a:rPr dirty="0" sz="2000" spc="-5">
                <a:latin typeface="Times New Roman"/>
                <a:cs typeface="Times New Roman"/>
              </a:rPr>
              <a:t>н</a:t>
            </a:r>
            <a:r>
              <a:rPr dirty="0" sz="2000" spc="-15">
                <a:latin typeface="Times New Roman"/>
                <a:cs typeface="Times New Roman"/>
              </a:rPr>
              <a:t>и</a:t>
            </a:r>
            <a:r>
              <a:rPr dirty="0" sz="2000">
                <a:latin typeface="Times New Roman"/>
                <a:cs typeface="Times New Roman"/>
              </a:rPr>
              <a:t>е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б</a:t>
            </a:r>
            <a:r>
              <a:rPr dirty="0" sz="2000" spc="-20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лее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5">
                <a:latin typeface="Times New Roman"/>
                <a:cs typeface="Times New Roman"/>
              </a:rPr>
              <a:t>п</a:t>
            </a:r>
            <a:r>
              <a:rPr dirty="0" sz="2000">
                <a:latin typeface="Times New Roman"/>
                <a:cs typeface="Times New Roman"/>
              </a:rPr>
              <a:t>р</a:t>
            </a:r>
            <a:r>
              <a:rPr dirty="0" sz="2000" spc="-65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д</a:t>
            </a:r>
            <a:r>
              <a:rPr dirty="0" sz="2000" spc="-5">
                <a:latin typeface="Times New Roman"/>
                <a:cs typeface="Times New Roman"/>
              </a:rPr>
              <a:t>вин</a:t>
            </a:r>
            <a:r>
              <a:rPr dirty="0" sz="2000">
                <a:latin typeface="Times New Roman"/>
                <a:cs typeface="Times New Roman"/>
              </a:rPr>
              <a:t>утых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м</a:t>
            </a:r>
            <a:r>
              <a:rPr dirty="0" sz="2000" spc="-65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д</a:t>
            </a:r>
            <a:r>
              <a:rPr dirty="0" sz="2000" spc="-95">
                <a:latin typeface="Times New Roman"/>
                <a:cs typeface="Times New Roman"/>
              </a:rPr>
              <a:t>у</a:t>
            </a:r>
            <a:r>
              <a:rPr dirty="0" sz="2000">
                <a:latin typeface="Times New Roman"/>
                <a:cs typeface="Times New Roman"/>
              </a:rPr>
              <a:t>лей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15">
                <a:latin typeface="Times New Roman"/>
                <a:cs typeface="Times New Roman"/>
              </a:rPr>
              <a:t>в</a:t>
            </a:r>
            <a:r>
              <a:rPr dirty="0" sz="2000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5">
                <a:latin typeface="Times New Roman"/>
                <a:cs typeface="Times New Roman"/>
              </a:rPr>
              <a:t>в</a:t>
            </a:r>
            <a:r>
              <a:rPr dirty="0" sz="2000" spc="5">
                <a:latin typeface="Times New Roman"/>
                <a:cs typeface="Times New Roman"/>
              </a:rPr>
              <a:t>р</a:t>
            </a:r>
            <a:r>
              <a:rPr dirty="0" sz="2000">
                <a:latin typeface="Times New Roman"/>
                <a:cs typeface="Times New Roman"/>
              </a:rPr>
              <a:t>е</a:t>
            </a:r>
            <a:r>
              <a:rPr dirty="0" sz="2000" spc="-10">
                <a:latin typeface="Times New Roman"/>
                <a:cs typeface="Times New Roman"/>
              </a:rPr>
              <a:t>м</a:t>
            </a:r>
            <a:r>
              <a:rPr dirty="0" sz="2000">
                <a:latin typeface="Times New Roman"/>
                <a:cs typeface="Times New Roman"/>
              </a:rPr>
              <a:t>я  </a:t>
            </a:r>
            <a:r>
              <a:rPr dirty="0" sz="2000">
                <a:latin typeface="Times New Roman"/>
                <a:cs typeface="Times New Roman"/>
              </a:rPr>
              <a:t>курса.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67940" y="6556176"/>
            <a:ext cx="15875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3430" y="4088988"/>
            <a:ext cx="12827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зн</a:t>
            </a:r>
            <a:r>
              <a:rPr dirty="0" sz="2000" spc="-95">
                <a:latin typeface="Times New Roman"/>
                <a:cs typeface="Times New Roman"/>
              </a:rPr>
              <a:t>а</a:t>
            </a:r>
            <a:r>
              <a:rPr dirty="0" sz="2000">
                <a:latin typeface="Times New Roman"/>
                <a:cs typeface="Times New Roman"/>
              </a:rPr>
              <a:t>ч</a:t>
            </a:r>
            <a:r>
              <a:rPr dirty="0" sz="2000" spc="-10">
                <a:latin typeface="Times New Roman"/>
                <a:cs typeface="Times New Roman"/>
              </a:rPr>
              <a:t>им</a:t>
            </a:r>
            <a:r>
              <a:rPr dirty="0" sz="2000" spc="50">
                <a:latin typeface="Times New Roman"/>
                <a:cs typeface="Times New Roman"/>
              </a:rPr>
              <a:t>о</a:t>
            </a:r>
            <a:r>
              <a:rPr dirty="0" sz="2000">
                <a:latin typeface="Times New Roman"/>
                <a:cs typeface="Times New Roman"/>
              </a:rPr>
              <a:t>сти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459" y="4088988"/>
            <a:ext cx="6163310" cy="1459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03885" indent="-325120">
              <a:lnSpc>
                <a:spcPct val="100000"/>
              </a:lnSpc>
              <a:spcBef>
                <a:spcPts val="105"/>
              </a:spcBef>
              <a:buChar char="♦"/>
              <a:tabLst>
                <a:tab pos="603885" algn="l"/>
                <a:tab pos="604520" algn="l"/>
                <a:tab pos="2146300" algn="l"/>
                <a:tab pos="3486150" algn="l"/>
                <a:tab pos="4629150" algn="l"/>
              </a:tabLst>
            </a:pPr>
            <a:r>
              <a:rPr dirty="0" sz="2000" spc="-10">
                <a:latin typeface="Times New Roman"/>
                <a:cs typeface="Times New Roman"/>
              </a:rPr>
              <a:t>Обсуждение	</a:t>
            </a:r>
            <a:r>
              <a:rPr dirty="0" sz="2000" spc="-20">
                <a:latin typeface="Times New Roman"/>
                <a:cs typeface="Times New Roman"/>
              </a:rPr>
              <a:t>некоторых	</a:t>
            </a:r>
            <a:r>
              <a:rPr dirty="0" sz="2000" spc="-10">
                <a:latin typeface="Times New Roman"/>
                <a:cs typeface="Times New Roman"/>
              </a:rPr>
              <a:t>аспектов	</a:t>
            </a:r>
            <a:r>
              <a:rPr dirty="0" sz="2000" spc="-25">
                <a:latin typeface="Times New Roman"/>
                <a:cs typeface="Times New Roman"/>
              </a:rPr>
              <a:t>коммерческой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5">
                <a:latin typeface="Times New Roman"/>
                <a:cs typeface="Times New Roman"/>
              </a:rPr>
              <a:t>сейсмоcтратиграфии.</a:t>
            </a:r>
            <a:endParaRPr sz="2000">
              <a:latin typeface="Times New Roman"/>
              <a:cs typeface="Times New Roman"/>
            </a:endParaRPr>
          </a:p>
          <a:p>
            <a:pPr marL="472440" indent="-193675">
              <a:lnSpc>
                <a:spcPct val="100000"/>
              </a:lnSpc>
              <a:spcBef>
                <a:spcPts val="960"/>
              </a:spcBef>
              <a:buChar char="♦"/>
              <a:tabLst>
                <a:tab pos="473075" algn="l"/>
              </a:tabLst>
            </a:pPr>
            <a:r>
              <a:rPr dirty="0" sz="2000" spc="-10">
                <a:latin typeface="Times New Roman"/>
                <a:cs typeface="Times New Roman"/>
              </a:rPr>
              <a:t>Свободная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обратная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связь</a:t>
            </a:r>
            <a:r>
              <a:rPr dirty="0" sz="2000">
                <a:latin typeface="Times New Roman"/>
                <a:cs typeface="Times New Roman"/>
              </a:rPr>
              <a:t> с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преподавателем.</a:t>
            </a:r>
            <a:endParaRPr sz="2000">
              <a:latin typeface="Times New Roman"/>
              <a:cs typeface="Times New Roman"/>
            </a:endParaRPr>
          </a:p>
          <a:p>
            <a:pPr marL="472440" indent="-193675">
              <a:lnSpc>
                <a:spcPct val="100000"/>
              </a:lnSpc>
              <a:spcBef>
                <a:spcPts val="720"/>
              </a:spcBef>
              <a:buChar char="♦"/>
              <a:tabLst>
                <a:tab pos="473075" algn="l"/>
              </a:tabLst>
            </a:pPr>
            <a:r>
              <a:rPr dirty="0" sz="2000" spc="-20">
                <a:latin typeface="Times New Roman"/>
                <a:cs typeface="Times New Roman"/>
              </a:rPr>
              <a:t>Командная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работа,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получение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знаний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друг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от</a:t>
            </a:r>
            <a:r>
              <a:rPr dirty="0" sz="2000" spc="-5">
                <a:latin typeface="Times New Roman"/>
                <a:cs typeface="Times New Roman"/>
              </a:rPr>
              <a:t> друга.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1371" y="287782"/>
            <a:ext cx="8340090" cy="111252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algn="ctr" marL="12700" marR="5080" indent="635">
              <a:lnSpc>
                <a:spcPct val="98500"/>
              </a:lnSpc>
              <a:spcBef>
                <a:spcPts val="140"/>
              </a:spcBef>
              <a:tabLst>
                <a:tab pos="1823085" algn="l"/>
              </a:tabLst>
            </a:pPr>
            <a:r>
              <a:rPr dirty="0" sz="2400" spc="-270"/>
              <a:t>Применение</a:t>
            </a:r>
            <a:r>
              <a:rPr dirty="0" sz="2400" spc="-265"/>
              <a:t> </a:t>
            </a:r>
            <a:r>
              <a:rPr dirty="0" sz="2400" spc="-270"/>
              <a:t>современных</a:t>
            </a:r>
            <a:r>
              <a:rPr dirty="0" sz="2400" spc="-265"/>
              <a:t> </a:t>
            </a:r>
            <a:r>
              <a:rPr dirty="0" sz="2400" spc="-270"/>
              <a:t>методов</a:t>
            </a:r>
            <a:r>
              <a:rPr dirty="0" sz="2400" spc="-265"/>
              <a:t> </a:t>
            </a:r>
            <a:r>
              <a:rPr dirty="0" sz="2400" spc="-245"/>
              <a:t>геологоразведки </a:t>
            </a:r>
            <a:r>
              <a:rPr dirty="0" sz="2400" spc="-270"/>
              <a:t>при </a:t>
            </a:r>
            <a:r>
              <a:rPr dirty="0" sz="2400" spc="-254"/>
              <a:t>оценке </a:t>
            </a:r>
            <a:r>
              <a:rPr dirty="0" sz="2400" spc="-250"/>
              <a:t> </a:t>
            </a:r>
            <a:r>
              <a:rPr dirty="0" sz="2400" spc="-245"/>
              <a:t>резервуаров.	</a:t>
            </a:r>
            <a:r>
              <a:rPr dirty="0" sz="2400" spc="-250"/>
              <a:t>Получение,</a:t>
            </a:r>
            <a:r>
              <a:rPr dirty="0" sz="2400" spc="-90"/>
              <a:t> </a:t>
            </a:r>
            <a:r>
              <a:rPr dirty="0" sz="2400" spc="-250"/>
              <a:t>анализ</a:t>
            </a:r>
            <a:r>
              <a:rPr dirty="0" sz="2400" spc="-114"/>
              <a:t> </a:t>
            </a:r>
            <a:r>
              <a:rPr dirty="0" sz="2400" spc="-270"/>
              <a:t>и</a:t>
            </a:r>
            <a:r>
              <a:rPr dirty="0" sz="2400" spc="-114"/>
              <a:t> </a:t>
            </a:r>
            <a:r>
              <a:rPr dirty="0" sz="2400" spc="-254"/>
              <a:t>интерпретация</a:t>
            </a:r>
            <a:r>
              <a:rPr dirty="0" sz="2400" spc="-85"/>
              <a:t> </a:t>
            </a:r>
            <a:r>
              <a:rPr dirty="0" sz="2400" spc="-240"/>
              <a:t>геолого-геофи- </a:t>
            </a:r>
            <a:r>
              <a:rPr dirty="0" sz="2400" spc="-650"/>
              <a:t> </a:t>
            </a:r>
            <a:r>
              <a:rPr dirty="0" sz="2400" spc="-240"/>
              <a:t>зи</a:t>
            </a:r>
            <a:r>
              <a:rPr dirty="0" sz="2400" spc="-250"/>
              <a:t>че</a:t>
            </a:r>
            <a:r>
              <a:rPr dirty="0" sz="2400" spc="-254"/>
              <a:t>с</a:t>
            </a:r>
            <a:r>
              <a:rPr dirty="0" sz="2400" spc="-250"/>
              <a:t>ки</a:t>
            </a:r>
            <a:r>
              <a:rPr dirty="0" sz="2400" spc="-245"/>
              <a:t>х</a:t>
            </a:r>
            <a:r>
              <a:rPr dirty="0" sz="2400" spc="-105"/>
              <a:t> </a:t>
            </a:r>
            <a:r>
              <a:rPr dirty="0" sz="2400" spc="-260"/>
              <a:t>да</a:t>
            </a:r>
            <a:r>
              <a:rPr dirty="0" sz="2400" spc="-270"/>
              <a:t>нн</a:t>
            </a:r>
            <a:r>
              <a:rPr dirty="0" sz="2400" spc="-305"/>
              <a:t>ы</a:t>
            </a:r>
            <a:r>
              <a:rPr dirty="0" sz="2400" spc="-245"/>
              <a:t>х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436" y="3039998"/>
            <a:ext cx="140208" cy="152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436" y="3741039"/>
            <a:ext cx="140208" cy="152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436" y="4167759"/>
            <a:ext cx="140208" cy="152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436" y="4868798"/>
            <a:ext cx="140208" cy="152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02431" y="1656092"/>
            <a:ext cx="7750175" cy="3794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dirty="0" u="heavy" sz="2000" spc="-26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</a:t>
            </a:r>
            <a:r>
              <a:rPr dirty="0" u="heavy" sz="2000" spc="-22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dirty="0" u="heavy" sz="2000" spc="-22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</a:t>
            </a:r>
            <a:r>
              <a:rPr dirty="0" u="heavy" sz="2000" spc="-204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dirty="0" u="heavy" sz="2000" spc="-22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</a:t>
            </a:r>
            <a:r>
              <a:rPr dirty="0" u="heavy" sz="2000" spc="-26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ж</a:t>
            </a:r>
            <a:r>
              <a:rPr dirty="0" u="heavy" sz="2000" spc="-204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dirty="0" u="heavy" sz="2000" spc="-22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dirty="0" u="heavy" sz="2000" spc="-21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2000" spc="-2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dirty="0" u="heavy" sz="2000" spc="-14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22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</a:t>
            </a:r>
            <a:r>
              <a:rPr dirty="0" u="heavy" sz="2000" spc="-204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dirty="0" u="heavy" sz="2000" spc="-18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</a:t>
            </a:r>
            <a:r>
              <a:rPr dirty="0" u="heavy" sz="2000" spc="-24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ц</a:t>
            </a:r>
            <a:r>
              <a:rPr dirty="0" u="heavy" sz="2000" spc="-22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ии</a:t>
            </a:r>
            <a:r>
              <a:rPr dirty="0" u="heavy" sz="2000" spc="-95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204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dirty="0" u="heavy" sz="2000" spc="-12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388620">
              <a:lnSpc>
                <a:spcPct val="100000"/>
              </a:lnSpc>
              <a:spcBef>
                <a:spcPts val="1800"/>
              </a:spcBef>
            </a:pPr>
            <a:r>
              <a:rPr dirty="0" sz="2000" spc="-220" b="1">
                <a:latin typeface="Arial"/>
                <a:cs typeface="Arial"/>
              </a:rPr>
              <a:t>Сейсмостратиграфия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spc="-200" b="1">
                <a:latin typeface="Arial"/>
                <a:cs typeface="Arial"/>
              </a:rPr>
              <a:t>–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200" b="1">
                <a:latin typeface="Arial"/>
                <a:cs typeface="Arial"/>
              </a:rPr>
              <a:t>это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215" b="1">
                <a:latin typeface="Arial"/>
                <a:cs typeface="Arial"/>
              </a:rPr>
              <a:t>инструмент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spc="-225" b="1">
                <a:latin typeface="Arial"/>
                <a:cs typeface="Arial"/>
              </a:rPr>
              <a:t>для</a:t>
            </a:r>
            <a:r>
              <a:rPr dirty="0" sz="2000" spc="-114" b="1">
                <a:latin typeface="Arial"/>
                <a:cs typeface="Arial"/>
              </a:rPr>
              <a:t> </a:t>
            </a:r>
            <a:r>
              <a:rPr dirty="0" sz="2000" spc="-210" b="1">
                <a:latin typeface="Arial"/>
                <a:cs typeface="Arial"/>
              </a:rPr>
              <a:t>реконструкций</a:t>
            </a:r>
            <a:r>
              <a:rPr dirty="0" sz="2000" spc="-120" b="1">
                <a:latin typeface="Arial"/>
                <a:cs typeface="Arial"/>
              </a:rPr>
              <a:t> 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210" b="1">
                <a:latin typeface="Arial"/>
                <a:cs typeface="Arial"/>
              </a:rPr>
              <a:t>контроля</a:t>
            </a:r>
            <a:endParaRPr sz="2000">
              <a:latin typeface="Arial"/>
              <a:cs typeface="Arial"/>
            </a:endParaRPr>
          </a:p>
          <a:p>
            <a:pPr marL="2813685">
              <a:lnSpc>
                <a:spcPct val="100000"/>
              </a:lnSpc>
            </a:pPr>
            <a:r>
              <a:rPr dirty="0" sz="2000" spc="-225" b="1">
                <a:latin typeface="Arial"/>
                <a:cs typeface="Arial"/>
              </a:rPr>
              <a:t>п</a:t>
            </a:r>
            <a:r>
              <a:rPr dirty="0" sz="2000" spc="-215" b="1">
                <a:latin typeface="Arial"/>
                <a:cs typeface="Arial"/>
              </a:rPr>
              <a:t>р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20" b="1">
                <a:latin typeface="Arial"/>
                <a:cs typeface="Arial"/>
              </a:rPr>
              <a:t>ц</a:t>
            </a:r>
            <a:r>
              <a:rPr dirty="0" sz="2000" spc="-204" b="1">
                <a:latin typeface="Arial"/>
                <a:cs typeface="Arial"/>
              </a:rPr>
              <a:t>есс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20" b="1">
                <a:latin typeface="Arial"/>
                <a:cs typeface="Arial"/>
              </a:rPr>
              <a:t>в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04" b="1">
                <a:latin typeface="Arial"/>
                <a:cs typeface="Arial"/>
              </a:rPr>
              <a:t>са</a:t>
            </a:r>
            <a:r>
              <a:rPr dirty="0" sz="2000" spc="-229" b="1">
                <a:latin typeface="Arial"/>
                <a:cs typeface="Arial"/>
              </a:rPr>
              <a:t>д</a:t>
            </a:r>
            <a:r>
              <a:rPr dirty="0" sz="2000" spc="-185" b="1">
                <a:latin typeface="Arial"/>
                <a:cs typeface="Arial"/>
              </a:rPr>
              <a:t>к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25" b="1">
                <a:latin typeface="Arial"/>
                <a:cs typeface="Arial"/>
              </a:rPr>
              <a:t>н</a:t>
            </a:r>
            <a:r>
              <a:rPr dirty="0" sz="2000" spc="-204" b="1">
                <a:latin typeface="Arial"/>
                <a:cs typeface="Arial"/>
              </a:rPr>
              <a:t>а</a:t>
            </a:r>
            <a:r>
              <a:rPr dirty="0" sz="2000" spc="-185" b="1">
                <a:latin typeface="Arial"/>
                <a:cs typeface="Arial"/>
              </a:rPr>
              <a:t>к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25" b="1">
                <a:latin typeface="Arial"/>
                <a:cs typeface="Arial"/>
              </a:rPr>
              <a:t>п</a:t>
            </a:r>
            <a:r>
              <a:rPr dirty="0" sz="2000" spc="-229" b="1">
                <a:latin typeface="Arial"/>
                <a:cs typeface="Arial"/>
              </a:rPr>
              <a:t>л</a:t>
            </a:r>
            <a:r>
              <a:rPr dirty="0" sz="2000" spc="-204" b="1">
                <a:latin typeface="Arial"/>
                <a:cs typeface="Arial"/>
              </a:rPr>
              <a:t>е</a:t>
            </a:r>
            <a:r>
              <a:rPr dirty="0" sz="2000" spc="-229" b="1">
                <a:latin typeface="Arial"/>
                <a:cs typeface="Arial"/>
              </a:rPr>
              <a:t>н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215" b="1">
                <a:latin typeface="Arial"/>
                <a:cs typeface="Arial"/>
              </a:rPr>
              <a:t>я</a:t>
            </a:r>
            <a:r>
              <a:rPr dirty="0" sz="2000" spc="-120" b="1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205"/>
              </a:spcBef>
            </a:pPr>
            <a:r>
              <a:rPr dirty="0" sz="1800" spc="-195">
                <a:latin typeface="Microsoft Sans Serif"/>
                <a:cs typeface="Microsoft Sans Serif"/>
              </a:rPr>
              <a:t>Место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сейсмостратиграфического</a:t>
            </a:r>
            <a:r>
              <a:rPr dirty="0" sz="1800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анализа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в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«продвинутых»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методах</a:t>
            </a:r>
            <a:r>
              <a:rPr dirty="0" sz="1800" spc="-4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поисков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и</a:t>
            </a:r>
            <a:endParaRPr sz="1800">
              <a:latin typeface="Microsoft Sans Serif"/>
              <a:cs typeface="Microsoft Sans Serif"/>
            </a:endParaRPr>
          </a:p>
          <a:p>
            <a:pPr marL="469265">
              <a:lnSpc>
                <a:spcPct val="100000"/>
              </a:lnSpc>
            </a:pPr>
            <a:r>
              <a:rPr dirty="0" sz="1800" spc="-204">
                <a:latin typeface="Microsoft Sans Serif"/>
                <a:cs typeface="Microsoft Sans Serif"/>
              </a:rPr>
              <a:t>разведки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200">
                <a:latin typeface="Microsoft Sans Serif"/>
                <a:cs typeface="Microsoft Sans Serif"/>
              </a:rPr>
              <a:t>месторождений</a:t>
            </a:r>
            <a:r>
              <a:rPr dirty="0" sz="1800" spc="-35">
                <a:latin typeface="Microsoft Sans Serif"/>
                <a:cs typeface="Microsoft Sans Serif"/>
              </a:rPr>
              <a:t> </a:t>
            </a:r>
            <a:r>
              <a:rPr dirty="0" sz="1800" spc="-200">
                <a:latin typeface="Microsoft Sans Serif"/>
                <a:cs typeface="Microsoft Sans Serif"/>
              </a:rPr>
              <a:t>нефти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и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 spc="-170">
                <a:latin typeface="Microsoft Sans Serif"/>
                <a:cs typeface="Microsoft Sans Serif"/>
              </a:rPr>
              <a:t>газа.</a:t>
            </a:r>
            <a:endParaRPr sz="1800">
              <a:latin typeface="Microsoft Sans Serif"/>
              <a:cs typeface="Microsoft Sans Serif"/>
            </a:endParaRPr>
          </a:p>
          <a:p>
            <a:pPr marL="469265">
              <a:lnSpc>
                <a:spcPct val="100000"/>
              </a:lnSpc>
              <a:spcBef>
                <a:spcPts val="1205"/>
              </a:spcBef>
            </a:pPr>
            <a:r>
              <a:rPr dirty="0" sz="1800" spc="-190">
                <a:latin typeface="Microsoft Sans Serif"/>
                <a:cs typeface="Microsoft Sans Serif"/>
              </a:rPr>
              <a:t>Методология</a:t>
            </a:r>
            <a:r>
              <a:rPr dirty="0" sz="1800" spc="-20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и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базовые</a:t>
            </a:r>
            <a:r>
              <a:rPr dirty="0" sz="1800" spc="-1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принципы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сейсмостратиграфического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анализа.</a:t>
            </a:r>
            <a:endParaRPr sz="1800">
              <a:latin typeface="Microsoft Sans Serif"/>
              <a:cs typeface="Microsoft Sans Serif"/>
            </a:endParaRPr>
          </a:p>
          <a:p>
            <a:pPr marL="469265" marR="233679">
              <a:lnSpc>
                <a:spcPct val="100000"/>
              </a:lnSpc>
              <a:spcBef>
                <a:spcPts val="1200"/>
              </a:spcBef>
            </a:pPr>
            <a:r>
              <a:rPr dirty="0" sz="1800" spc="-190">
                <a:latin typeface="Microsoft Sans Serif"/>
                <a:cs typeface="Microsoft Sans Serif"/>
              </a:rPr>
              <a:t>Особенности</a:t>
            </a:r>
            <a:r>
              <a:rPr dirty="0" sz="1800" spc="-30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сейсмостратиграфического</a:t>
            </a:r>
            <a:r>
              <a:rPr dirty="0" sz="1800" spc="5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анализа</a:t>
            </a:r>
            <a:r>
              <a:rPr dirty="0" sz="1800" spc="-45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в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терригенных</a:t>
            </a:r>
            <a:r>
              <a:rPr dirty="0" sz="1800" spc="-25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и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карбонатных </a:t>
            </a:r>
            <a:r>
              <a:rPr dirty="0" sz="1800" spc="-465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отложениях.</a:t>
            </a:r>
            <a:endParaRPr sz="1800">
              <a:latin typeface="Microsoft Sans Serif"/>
              <a:cs typeface="Microsoft Sans Serif"/>
            </a:endParaRPr>
          </a:p>
          <a:p>
            <a:pPr marL="469265">
              <a:lnSpc>
                <a:spcPct val="100000"/>
              </a:lnSpc>
              <a:spcBef>
                <a:spcPts val="1200"/>
              </a:spcBef>
            </a:pPr>
            <a:r>
              <a:rPr dirty="0" sz="1800" spc="-210">
                <a:latin typeface="Microsoft Sans Serif"/>
                <a:cs typeface="Microsoft Sans Serif"/>
              </a:rPr>
              <a:t>Не</a:t>
            </a:r>
            <a:r>
              <a:rPr dirty="0" sz="1800" spc="-260">
                <a:latin typeface="Microsoft Sans Serif"/>
                <a:cs typeface="Microsoft Sans Serif"/>
              </a:rPr>
              <a:t>к</a:t>
            </a:r>
            <a:r>
              <a:rPr dirty="0" sz="1800" spc="-190">
                <a:latin typeface="Microsoft Sans Serif"/>
                <a:cs typeface="Microsoft Sans Serif"/>
              </a:rPr>
              <a:t>о</a:t>
            </a:r>
            <a:r>
              <a:rPr dirty="0" sz="1800" spc="-160">
                <a:latin typeface="Microsoft Sans Serif"/>
                <a:cs typeface="Microsoft Sans Serif"/>
              </a:rPr>
              <a:t>т</a:t>
            </a:r>
            <a:r>
              <a:rPr dirty="0" sz="1800" spc="-190">
                <a:latin typeface="Microsoft Sans Serif"/>
                <a:cs typeface="Microsoft Sans Serif"/>
              </a:rPr>
              <a:t>о</a:t>
            </a:r>
            <a:r>
              <a:rPr dirty="0" sz="1800" spc="-195">
                <a:latin typeface="Microsoft Sans Serif"/>
                <a:cs typeface="Microsoft Sans Serif"/>
              </a:rPr>
              <a:t>р</a:t>
            </a:r>
            <a:r>
              <a:rPr dirty="0" sz="1800" spc="-204">
                <a:latin typeface="Microsoft Sans Serif"/>
                <a:cs typeface="Microsoft Sans Serif"/>
              </a:rPr>
              <a:t>ы</a:t>
            </a:r>
            <a:r>
              <a:rPr dirty="0" sz="1800" spc="-185">
                <a:latin typeface="Microsoft Sans Serif"/>
                <a:cs typeface="Microsoft Sans Serif"/>
              </a:rPr>
              <a:t>е</a:t>
            </a:r>
            <a:r>
              <a:rPr dirty="0" sz="1800" spc="-20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о</a:t>
            </a:r>
            <a:r>
              <a:rPr dirty="0" sz="1800" spc="-204">
                <a:latin typeface="Microsoft Sans Serif"/>
                <a:cs typeface="Microsoft Sans Serif"/>
              </a:rPr>
              <a:t>б</a:t>
            </a:r>
            <a:r>
              <a:rPr dirty="0" sz="1800" spc="-265">
                <a:latin typeface="Microsoft Sans Serif"/>
                <a:cs typeface="Microsoft Sans Serif"/>
              </a:rPr>
              <a:t>щ</a:t>
            </a:r>
            <a:r>
              <a:rPr dirty="0" sz="1800" spc="-190">
                <a:latin typeface="Microsoft Sans Serif"/>
                <a:cs typeface="Microsoft Sans Serif"/>
              </a:rPr>
              <a:t>и</a:t>
            </a:r>
            <a:r>
              <a:rPr dirty="0" sz="1800" spc="-185">
                <a:latin typeface="Microsoft Sans Serif"/>
                <a:cs typeface="Microsoft Sans Serif"/>
              </a:rPr>
              <a:t>е</a:t>
            </a:r>
            <a:r>
              <a:rPr dirty="0" sz="1800" spc="-55">
                <a:latin typeface="Microsoft Sans Serif"/>
                <a:cs typeface="Microsoft Sans Serif"/>
              </a:rPr>
              <a:t> </a:t>
            </a:r>
            <a:r>
              <a:rPr dirty="0" sz="1800" spc="-155">
                <a:latin typeface="Microsoft Sans Serif"/>
                <a:cs typeface="Microsoft Sans Serif"/>
              </a:rPr>
              <a:t>в</a:t>
            </a:r>
            <a:r>
              <a:rPr dirty="0" sz="1800" spc="-225">
                <a:latin typeface="Microsoft Sans Serif"/>
                <a:cs typeface="Microsoft Sans Serif"/>
              </a:rPr>
              <a:t>ы</a:t>
            </a:r>
            <a:r>
              <a:rPr dirty="0" sz="1800" spc="-175">
                <a:latin typeface="Microsoft Sans Serif"/>
                <a:cs typeface="Microsoft Sans Serif"/>
              </a:rPr>
              <a:t>в</a:t>
            </a:r>
            <a:r>
              <a:rPr dirty="0" sz="1800" spc="-190">
                <a:latin typeface="Microsoft Sans Serif"/>
                <a:cs typeface="Microsoft Sans Serif"/>
              </a:rPr>
              <a:t>о</a:t>
            </a:r>
            <a:r>
              <a:rPr dirty="0" sz="1800" spc="-190">
                <a:latin typeface="Microsoft Sans Serif"/>
                <a:cs typeface="Microsoft Sans Serif"/>
              </a:rPr>
              <a:t>д</a:t>
            </a:r>
            <a:r>
              <a:rPr dirty="0" sz="1800" spc="-145">
                <a:latin typeface="Microsoft Sans Serif"/>
                <a:cs typeface="Microsoft Sans Serif"/>
              </a:rPr>
              <a:t>ы.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1600" spc="-85">
                <a:latin typeface="Microsoft Sans Serif"/>
                <a:cs typeface="Microsoft Sans Serif"/>
              </a:rPr>
              <a:t>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567940" y="6556176"/>
            <a:ext cx="15875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6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3688" y="2551176"/>
            <a:ext cx="7137654" cy="287197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5110" cy="1384300"/>
            <a:chOff x="0" y="0"/>
            <a:chExt cx="9135110" cy="13843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600" y="0"/>
              <a:ext cx="4715256" cy="13837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0"/>
              <a:ext cx="1447800" cy="1371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28968"/>
              <a:ext cx="1600200" cy="13334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752600" cy="1371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40004"/>
            <a:ext cx="8255634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85"/>
              <a:t>Мес</a:t>
            </a:r>
            <a:r>
              <a:rPr dirty="0" sz="2400" spc="-220"/>
              <a:t>т</a:t>
            </a:r>
            <a:r>
              <a:rPr dirty="0" sz="2400" spc="-265"/>
              <a:t>о</a:t>
            </a:r>
            <a:r>
              <a:rPr dirty="0" sz="2400" spc="50"/>
              <a:t> </a:t>
            </a:r>
            <a:r>
              <a:rPr dirty="0" sz="2400" spc="-235"/>
              <a:t>с</a:t>
            </a:r>
            <a:r>
              <a:rPr dirty="0" sz="2400" spc="-245"/>
              <a:t>е</a:t>
            </a:r>
            <a:r>
              <a:rPr dirty="0" sz="2400" spc="-275"/>
              <a:t>й</a:t>
            </a:r>
            <a:r>
              <a:rPr dirty="0" sz="2400" spc="-229"/>
              <a:t>с</a:t>
            </a:r>
            <a:r>
              <a:rPr dirty="0" sz="2400" spc="-320"/>
              <a:t>м</a:t>
            </a:r>
            <a:r>
              <a:rPr dirty="0" sz="2400" spc="-265"/>
              <a:t>о</a:t>
            </a:r>
            <a:r>
              <a:rPr dirty="0" sz="2400" spc="-245"/>
              <a:t>с</a:t>
            </a:r>
            <a:r>
              <a:rPr dirty="0" sz="2400" spc="-210"/>
              <a:t>т</a:t>
            </a:r>
            <a:r>
              <a:rPr dirty="0" sz="2400" spc="-275"/>
              <a:t>р</a:t>
            </a:r>
            <a:r>
              <a:rPr dirty="0" sz="2400" spc="-235"/>
              <a:t>а</a:t>
            </a:r>
            <a:r>
              <a:rPr dirty="0" sz="2400" spc="-210"/>
              <a:t>т</a:t>
            </a:r>
            <a:r>
              <a:rPr dirty="0" sz="2400" spc="-265"/>
              <a:t>и</a:t>
            </a:r>
            <a:r>
              <a:rPr dirty="0" sz="2400" spc="-190"/>
              <a:t>г</a:t>
            </a:r>
            <a:r>
              <a:rPr dirty="0" sz="2400" spc="-260"/>
              <a:t>р</a:t>
            </a:r>
            <a:r>
              <a:rPr dirty="0" sz="2400" spc="-245"/>
              <a:t>а</a:t>
            </a:r>
            <a:r>
              <a:rPr dirty="0" sz="2400" spc="-390"/>
              <a:t>ф</a:t>
            </a:r>
            <a:r>
              <a:rPr dirty="0" sz="2400" spc="-265"/>
              <a:t>и</a:t>
            </a:r>
            <a:r>
              <a:rPr dirty="0" sz="2400" spc="-240"/>
              <a:t>че</a:t>
            </a:r>
            <a:r>
              <a:rPr dirty="0" sz="2400" spc="-245"/>
              <a:t>с</a:t>
            </a:r>
            <a:r>
              <a:rPr dirty="0" sz="2400" spc="-225"/>
              <a:t>к</a:t>
            </a:r>
            <a:r>
              <a:rPr dirty="0" sz="2400" spc="-265"/>
              <a:t>о</a:t>
            </a:r>
            <a:r>
              <a:rPr dirty="0" sz="2400" spc="-180"/>
              <a:t>г</a:t>
            </a:r>
            <a:r>
              <a:rPr dirty="0" sz="2400" spc="-265"/>
              <a:t>о</a:t>
            </a:r>
            <a:r>
              <a:rPr dirty="0" sz="2400" spc="70"/>
              <a:t> </a:t>
            </a:r>
            <a:r>
              <a:rPr dirty="0" sz="2400" spc="-245"/>
              <a:t>а</a:t>
            </a:r>
            <a:r>
              <a:rPr dirty="0" sz="2400" spc="-270"/>
              <a:t>н</a:t>
            </a:r>
            <a:r>
              <a:rPr dirty="0" sz="2400" spc="-250"/>
              <a:t>а</a:t>
            </a:r>
            <a:r>
              <a:rPr dirty="0" sz="2400" spc="-280"/>
              <a:t>л</a:t>
            </a:r>
            <a:r>
              <a:rPr dirty="0" sz="2400" spc="-265"/>
              <a:t>и</a:t>
            </a:r>
            <a:r>
              <a:rPr dirty="0" sz="2400" spc="-220"/>
              <a:t>з</a:t>
            </a:r>
            <a:r>
              <a:rPr dirty="0" sz="2400" spc="-240"/>
              <a:t>а</a:t>
            </a:r>
            <a:r>
              <a:rPr dirty="0" sz="2400" spc="50"/>
              <a:t> </a:t>
            </a:r>
            <a:r>
              <a:rPr dirty="0" sz="2400" spc="-265"/>
              <a:t>в</a:t>
            </a:r>
            <a:r>
              <a:rPr dirty="0" sz="2400" spc="50"/>
              <a:t> </a:t>
            </a:r>
            <a:r>
              <a:rPr dirty="0" sz="2400" spc="-215"/>
              <a:t>к</a:t>
            </a:r>
            <a:r>
              <a:rPr dirty="0" sz="2400" spc="-265"/>
              <a:t>о</a:t>
            </a:r>
            <a:r>
              <a:rPr dirty="0" sz="2400" spc="-330"/>
              <a:t>м</a:t>
            </a:r>
            <a:r>
              <a:rPr dirty="0" sz="2400" spc="-270"/>
              <a:t>п</a:t>
            </a:r>
            <a:r>
              <a:rPr dirty="0" sz="2400" spc="-280"/>
              <a:t>л</a:t>
            </a:r>
            <a:r>
              <a:rPr dirty="0" sz="2400" spc="-245"/>
              <a:t>е</a:t>
            </a:r>
            <a:r>
              <a:rPr dirty="0" sz="2400" spc="-210"/>
              <a:t>к</a:t>
            </a:r>
            <a:r>
              <a:rPr dirty="0" sz="2400" spc="-245"/>
              <a:t>с</a:t>
            </a:r>
            <a:r>
              <a:rPr dirty="0" sz="2400" spc="-240"/>
              <a:t>е</a:t>
            </a:r>
            <a:r>
              <a:rPr dirty="0" sz="2400" spc="65"/>
              <a:t> </a:t>
            </a:r>
            <a:r>
              <a:rPr dirty="0" sz="2400" spc="-320"/>
              <a:t>м</a:t>
            </a:r>
            <a:r>
              <a:rPr dirty="0" sz="2400" spc="-245"/>
              <a:t>е</a:t>
            </a:r>
            <a:r>
              <a:rPr dirty="0" sz="2400" spc="-210"/>
              <a:t>т</a:t>
            </a:r>
            <a:r>
              <a:rPr dirty="0" sz="2400" spc="-265"/>
              <a:t>о</a:t>
            </a:r>
            <a:r>
              <a:rPr dirty="0" sz="2400" spc="-285"/>
              <a:t>д</a:t>
            </a:r>
            <a:r>
              <a:rPr dirty="0" sz="2400" spc="-265"/>
              <a:t>о</a:t>
            </a:r>
            <a:r>
              <a:rPr dirty="0" sz="2400" spc="-265"/>
              <a:t>в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260"/>
              <a:t>поисков</a:t>
            </a:r>
            <a:r>
              <a:rPr dirty="0" sz="2400" spc="-105"/>
              <a:t> </a:t>
            </a:r>
            <a:r>
              <a:rPr dirty="0" sz="2400" spc="-270"/>
              <a:t>и</a:t>
            </a:r>
            <a:r>
              <a:rPr dirty="0" sz="2400" spc="-114"/>
              <a:t> </a:t>
            </a:r>
            <a:r>
              <a:rPr dirty="0" sz="2400" spc="-250"/>
              <a:t>разведки</a:t>
            </a:r>
            <a:r>
              <a:rPr dirty="0" sz="2400" spc="-100"/>
              <a:t> </a:t>
            </a:r>
            <a:r>
              <a:rPr dirty="0" sz="2400" spc="-270"/>
              <a:t>месторождений</a:t>
            </a:r>
            <a:r>
              <a:rPr dirty="0" sz="2400" spc="-90"/>
              <a:t> </a:t>
            </a:r>
            <a:r>
              <a:rPr dirty="0" sz="2400" spc="-275"/>
              <a:t>нефти</a:t>
            </a:r>
            <a:r>
              <a:rPr dirty="0" sz="2400" spc="-90"/>
              <a:t> </a:t>
            </a:r>
            <a:r>
              <a:rPr dirty="0" sz="2400" spc="-270"/>
              <a:t>и</a:t>
            </a:r>
            <a:r>
              <a:rPr dirty="0" sz="2400" spc="-114"/>
              <a:t> </a:t>
            </a:r>
            <a:r>
              <a:rPr dirty="0" sz="2400" spc="-220"/>
              <a:t>газа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300037" y="2662237"/>
            <a:ext cx="1533525" cy="639445"/>
            <a:chOff x="300037" y="2662237"/>
            <a:chExt cx="1533525" cy="639445"/>
          </a:xfrm>
        </p:grpSpPr>
        <p:sp>
          <p:nvSpPr>
            <p:cNvPr id="4" name="object 4"/>
            <p:cNvSpPr/>
            <p:nvPr/>
          </p:nvSpPr>
          <p:spPr>
            <a:xfrm>
              <a:off x="304800" y="2706395"/>
              <a:ext cx="1524000" cy="590550"/>
            </a:xfrm>
            <a:custGeom>
              <a:avLst/>
              <a:gdLst/>
              <a:ahLst/>
              <a:cxnLst/>
              <a:rect l="l" t="t" r="r" b="b"/>
              <a:pathLst>
                <a:path w="1524000" h="590550">
                  <a:moveTo>
                    <a:pt x="1524000" y="0"/>
                  </a:moveTo>
                  <a:lnTo>
                    <a:pt x="1520900" y="15291"/>
                  </a:lnTo>
                  <a:lnTo>
                    <a:pt x="1512450" y="27795"/>
                  </a:lnTo>
                  <a:lnTo>
                    <a:pt x="1499927" y="36234"/>
                  </a:lnTo>
                  <a:lnTo>
                    <a:pt x="1484604" y="39331"/>
                  </a:lnTo>
                  <a:lnTo>
                    <a:pt x="39340" y="39331"/>
                  </a:lnTo>
                  <a:lnTo>
                    <a:pt x="24026" y="42407"/>
                  </a:lnTo>
                  <a:lnTo>
                    <a:pt x="11521" y="50804"/>
                  </a:lnTo>
                  <a:lnTo>
                    <a:pt x="3091" y="63275"/>
                  </a:lnTo>
                  <a:lnTo>
                    <a:pt x="0" y="78574"/>
                  </a:lnTo>
                  <a:lnTo>
                    <a:pt x="0" y="550659"/>
                  </a:lnTo>
                  <a:lnTo>
                    <a:pt x="3091" y="565974"/>
                  </a:lnTo>
                  <a:lnTo>
                    <a:pt x="11521" y="578480"/>
                  </a:lnTo>
                  <a:lnTo>
                    <a:pt x="24026" y="586912"/>
                  </a:lnTo>
                  <a:lnTo>
                    <a:pt x="39340" y="590003"/>
                  </a:lnTo>
                  <a:lnTo>
                    <a:pt x="54654" y="586912"/>
                  </a:lnTo>
                  <a:lnTo>
                    <a:pt x="67158" y="578480"/>
                  </a:lnTo>
                  <a:lnTo>
                    <a:pt x="75589" y="565974"/>
                  </a:lnTo>
                  <a:lnTo>
                    <a:pt x="78680" y="550659"/>
                  </a:lnTo>
                  <a:lnTo>
                    <a:pt x="78680" y="511263"/>
                  </a:lnTo>
                  <a:lnTo>
                    <a:pt x="1484604" y="511263"/>
                  </a:lnTo>
                  <a:lnTo>
                    <a:pt x="1499927" y="508188"/>
                  </a:lnTo>
                  <a:lnTo>
                    <a:pt x="1512450" y="499792"/>
                  </a:lnTo>
                  <a:lnTo>
                    <a:pt x="1520900" y="487325"/>
                  </a:lnTo>
                  <a:lnTo>
                    <a:pt x="1524000" y="472033"/>
                  </a:lnTo>
                  <a:lnTo>
                    <a:pt x="1524000" y="117970"/>
                  </a:lnTo>
                  <a:lnTo>
                    <a:pt x="39340" y="117970"/>
                  </a:lnTo>
                  <a:lnTo>
                    <a:pt x="39340" y="78574"/>
                  </a:lnTo>
                  <a:lnTo>
                    <a:pt x="40882" y="70953"/>
                  </a:lnTo>
                  <a:lnTo>
                    <a:pt x="45089" y="64687"/>
                  </a:lnTo>
                  <a:lnTo>
                    <a:pt x="51332" y="60440"/>
                  </a:lnTo>
                  <a:lnTo>
                    <a:pt x="58985" y="58877"/>
                  </a:lnTo>
                  <a:lnTo>
                    <a:pt x="1524000" y="58877"/>
                  </a:lnTo>
                  <a:lnTo>
                    <a:pt x="1524000" y="0"/>
                  </a:lnTo>
                  <a:close/>
                </a:path>
                <a:path w="1524000" h="590550">
                  <a:moveTo>
                    <a:pt x="1524000" y="58877"/>
                  </a:moveTo>
                  <a:lnTo>
                    <a:pt x="58985" y="58877"/>
                  </a:lnTo>
                  <a:lnTo>
                    <a:pt x="66667" y="60440"/>
                  </a:lnTo>
                  <a:lnTo>
                    <a:pt x="72925" y="64687"/>
                  </a:lnTo>
                  <a:lnTo>
                    <a:pt x="77137" y="70953"/>
                  </a:lnTo>
                  <a:lnTo>
                    <a:pt x="78680" y="78574"/>
                  </a:lnTo>
                  <a:lnTo>
                    <a:pt x="75589" y="93897"/>
                  </a:lnTo>
                  <a:lnTo>
                    <a:pt x="67158" y="106421"/>
                  </a:lnTo>
                  <a:lnTo>
                    <a:pt x="54654" y="114870"/>
                  </a:lnTo>
                  <a:lnTo>
                    <a:pt x="39340" y="117970"/>
                  </a:lnTo>
                  <a:lnTo>
                    <a:pt x="1524000" y="117970"/>
                  </a:lnTo>
                  <a:lnTo>
                    <a:pt x="1524000" y="58877"/>
                  </a:lnTo>
                  <a:close/>
                </a:path>
                <a:path w="1524000" h="590550">
                  <a:moveTo>
                    <a:pt x="1445374" y="0"/>
                  </a:moveTo>
                  <a:lnTo>
                    <a:pt x="1445272" y="39331"/>
                  </a:lnTo>
                  <a:lnTo>
                    <a:pt x="1484604" y="39331"/>
                  </a:lnTo>
                  <a:lnTo>
                    <a:pt x="1484604" y="19634"/>
                  </a:lnTo>
                  <a:lnTo>
                    <a:pt x="1464970" y="19634"/>
                  </a:lnTo>
                  <a:lnTo>
                    <a:pt x="1457343" y="18079"/>
                  </a:lnTo>
                  <a:lnTo>
                    <a:pt x="1451114" y="13850"/>
                  </a:lnTo>
                  <a:lnTo>
                    <a:pt x="1446914" y="7605"/>
                  </a:lnTo>
                  <a:lnTo>
                    <a:pt x="1445374" y="0"/>
                  </a:lnTo>
                  <a:close/>
                </a:path>
                <a:path w="1524000" h="590550">
                  <a:moveTo>
                    <a:pt x="1484604" y="0"/>
                  </a:moveTo>
                  <a:lnTo>
                    <a:pt x="1483070" y="7605"/>
                  </a:lnTo>
                  <a:lnTo>
                    <a:pt x="1478878" y="13850"/>
                  </a:lnTo>
                  <a:lnTo>
                    <a:pt x="1472640" y="18079"/>
                  </a:lnTo>
                  <a:lnTo>
                    <a:pt x="1464970" y="19634"/>
                  </a:lnTo>
                  <a:lnTo>
                    <a:pt x="1484604" y="19634"/>
                  </a:lnTo>
                  <a:lnTo>
                    <a:pt x="1484604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44140" y="2667000"/>
              <a:ext cx="1485265" cy="157480"/>
            </a:xfrm>
            <a:custGeom>
              <a:avLst/>
              <a:gdLst/>
              <a:ahLst/>
              <a:cxnLst/>
              <a:rect l="l" t="t" r="r" b="b"/>
              <a:pathLst>
                <a:path w="1485264" h="157480">
                  <a:moveTo>
                    <a:pt x="19644" y="98272"/>
                  </a:moveTo>
                  <a:lnTo>
                    <a:pt x="11991" y="99835"/>
                  </a:lnTo>
                  <a:lnTo>
                    <a:pt x="5748" y="104082"/>
                  </a:lnTo>
                  <a:lnTo>
                    <a:pt x="1541" y="110349"/>
                  </a:lnTo>
                  <a:lnTo>
                    <a:pt x="0" y="117970"/>
                  </a:lnTo>
                  <a:lnTo>
                    <a:pt x="0" y="157365"/>
                  </a:lnTo>
                  <a:lnTo>
                    <a:pt x="15313" y="154265"/>
                  </a:lnTo>
                  <a:lnTo>
                    <a:pt x="27817" y="145816"/>
                  </a:lnTo>
                  <a:lnTo>
                    <a:pt x="36248" y="133293"/>
                  </a:lnTo>
                  <a:lnTo>
                    <a:pt x="39339" y="117970"/>
                  </a:lnTo>
                  <a:lnTo>
                    <a:pt x="37796" y="110349"/>
                  </a:lnTo>
                  <a:lnTo>
                    <a:pt x="33584" y="104082"/>
                  </a:lnTo>
                  <a:lnTo>
                    <a:pt x="27326" y="99835"/>
                  </a:lnTo>
                  <a:lnTo>
                    <a:pt x="19644" y="98272"/>
                  </a:lnTo>
                  <a:close/>
                </a:path>
                <a:path w="1485264" h="157480">
                  <a:moveTo>
                    <a:pt x="1484659" y="39395"/>
                  </a:moveTo>
                  <a:lnTo>
                    <a:pt x="1445263" y="39395"/>
                  </a:lnTo>
                  <a:lnTo>
                    <a:pt x="1445263" y="78727"/>
                  </a:lnTo>
                  <a:lnTo>
                    <a:pt x="1460586" y="75630"/>
                  </a:lnTo>
                  <a:lnTo>
                    <a:pt x="1473110" y="67190"/>
                  </a:lnTo>
                  <a:lnTo>
                    <a:pt x="1481559" y="54686"/>
                  </a:lnTo>
                  <a:lnTo>
                    <a:pt x="1484659" y="39395"/>
                  </a:lnTo>
                  <a:close/>
                </a:path>
                <a:path w="1485264" h="157480">
                  <a:moveTo>
                    <a:pt x="1445263" y="0"/>
                  </a:moveTo>
                  <a:lnTo>
                    <a:pt x="1429972" y="3099"/>
                  </a:lnTo>
                  <a:lnTo>
                    <a:pt x="1417468" y="11549"/>
                  </a:lnTo>
                  <a:lnTo>
                    <a:pt x="1409028" y="24072"/>
                  </a:lnTo>
                  <a:lnTo>
                    <a:pt x="1405931" y="39395"/>
                  </a:lnTo>
                  <a:lnTo>
                    <a:pt x="1407488" y="47001"/>
                  </a:lnTo>
                  <a:lnTo>
                    <a:pt x="1411723" y="53246"/>
                  </a:lnTo>
                  <a:lnTo>
                    <a:pt x="1417986" y="57474"/>
                  </a:lnTo>
                  <a:lnTo>
                    <a:pt x="1425629" y="59029"/>
                  </a:lnTo>
                  <a:lnTo>
                    <a:pt x="1433299" y="57474"/>
                  </a:lnTo>
                  <a:lnTo>
                    <a:pt x="1439537" y="53246"/>
                  </a:lnTo>
                  <a:lnTo>
                    <a:pt x="1443730" y="47001"/>
                  </a:lnTo>
                  <a:lnTo>
                    <a:pt x="1445263" y="39395"/>
                  </a:lnTo>
                  <a:lnTo>
                    <a:pt x="1484659" y="39395"/>
                  </a:lnTo>
                  <a:lnTo>
                    <a:pt x="1481559" y="24072"/>
                  </a:lnTo>
                  <a:lnTo>
                    <a:pt x="1473110" y="11549"/>
                  </a:lnTo>
                  <a:lnTo>
                    <a:pt x="1460586" y="3099"/>
                  </a:lnTo>
                  <a:lnTo>
                    <a:pt x="1445263" y="0"/>
                  </a:lnTo>
                  <a:close/>
                </a:path>
              </a:pathLst>
            </a:custGeom>
            <a:solidFill>
              <a:srgbClr val="A3CD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4800" y="2667000"/>
              <a:ext cx="1524000" cy="629920"/>
            </a:xfrm>
            <a:custGeom>
              <a:avLst/>
              <a:gdLst/>
              <a:ahLst/>
              <a:cxnLst/>
              <a:rect l="l" t="t" r="r" b="b"/>
              <a:pathLst>
                <a:path w="1524000" h="629920">
                  <a:moveTo>
                    <a:pt x="0" y="117970"/>
                  </a:moveTo>
                  <a:lnTo>
                    <a:pt x="3091" y="102671"/>
                  </a:lnTo>
                  <a:lnTo>
                    <a:pt x="11521" y="90200"/>
                  </a:lnTo>
                  <a:lnTo>
                    <a:pt x="24026" y="81803"/>
                  </a:lnTo>
                  <a:lnTo>
                    <a:pt x="39340" y="78727"/>
                  </a:lnTo>
                  <a:lnTo>
                    <a:pt x="1445272" y="78727"/>
                  </a:lnTo>
                  <a:lnTo>
                    <a:pt x="1445272" y="39395"/>
                  </a:lnTo>
                  <a:lnTo>
                    <a:pt x="1448369" y="24072"/>
                  </a:lnTo>
                  <a:lnTo>
                    <a:pt x="1456809" y="11549"/>
                  </a:lnTo>
                  <a:lnTo>
                    <a:pt x="1469313" y="3099"/>
                  </a:lnTo>
                  <a:lnTo>
                    <a:pt x="1484604" y="0"/>
                  </a:lnTo>
                  <a:lnTo>
                    <a:pt x="1499927" y="3099"/>
                  </a:lnTo>
                  <a:lnTo>
                    <a:pt x="1512450" y="11549"/>
                  </a:lnTo>
                  <a:lnTo>
                    <a:pt x="1520900" y="24072"/>
                  </a:lnTo>
                  <a:lnTo>
                    <a:pt x="1524000" y="39395"/>
                  </a:lnTo>
                  <a:lnTo>
                    <a:pt x="1524000" y="511428"/>
                  </a:lnTo>
                  <a:lnTo>
                    <a:pt x="1520900" y="526720"/>
                  </a:lnTo>
                  <a:lnTo>
                    <a:pt x="1512450" y="539188"/>
                  </a:lnTo>
                  <a:lnTo>
                    <a:pt x="1499927" y="547583"/>
                  </a:lnTo>
                  <a:lnTo>
                    <a:pt x="1484604" y="550659"/>
                  </a:lnTo>
                  <a:lnTo>
                    <a:pt x="78680" y="550659"/>
                  </a:lnTo>
                  <a:lnTo>
                    <a:pt x="78680" y="590054"/>
                  </a:lnTo>
                  <a:lnTo>
                    <a:pt x="75589" y="605369"/>
                  </a:lnTo>
                  <a:lnTo>
                    <a:pt x="67158" y="617875"/>
                  </a:lnTo>
                  <a:lnTo>
                    <a:pt x="54654" y="626307"/>
                  </a:lnTo>
                  <a:lnTo>
                    <a:pt x="39340" y="629399"/>
                  </a:lnTo>
                  <a:lnTo>
                    <a:pt x="24026" y="626307"/>
                  </a:lnTo>
                  <a:lnTo>
                    <a:pt x="11521" y="617875"/>
                  </a:lnTo>
                  <a:lnTo>
                    <a:pt x="3091" y="605369"/>
                  </a:lnTo>
                  <a:lnTo>
                    <a:pt x="0" y="590054"/>
                  </a:lnTo>
                  <a:lnTo>
                    <a:pt x="0" y="117970"/>
                  </a:lnTo>
                  <a:close/>
                </a:path>
                <a:path w="1524000" h="629920">
                  <a:moveTo>
                    <a:pt x="1445272" y="78727"/>
                  </a:moveTo>
                  <a:lnTo>
                    <a:pt x="1484604" y="78727"/>
                  </a:lnTo>
                  <a:lnTo>
                    <a:pt x="1499927" y="75630"/>
                  </a:lnTo>
                  <a:lnTo>
                    <a:pt x="1512450" y="67190"/>
                  </a:lnTo>
                  <a:lnTo>
                    <a:pt x="1520900" y="54686"/>
                  </a:lnTo>
                  <a:lnTo>
                    <a:pt x="1524000" y="39395"/>
                  </a:lnTo>
                </a:path>
                <a:path w="1524000" h="629920">
                  <a:moveTo>
                    <a:pt x="1484604" y="78727"/>
                  </a:moveTo>
                  <a:lnTo>
                    <a:pt x="1484604" y="39395"/>
                  </a:lnTo>
                  <a:lnTo>
                    <a:pt x="1483070" y="47001"/>
                  </a:lnTo>
                  <a:lnTo>
                    <a:pt x="1478878" y="53246"/>
                  </a:lnTo>
                  <a:lnTo>
                    <a:pt x="1472640" y="57474"/>
                  </a:lnTo>
                  <a:lnTo>
                    <a:pt x="1464970" y="59029"/>
                  </a:lnTo>
                  <a:lnTo>
                    <a:pt x="1457343" y="57474"/>
                  </a:lnTo>
                  <a:lnTo>
                    <a:pt x="1451114" y="53246"/>
                  </a:lnTo>
                  <a:lnTo>
                    <a:pt x="1446914" y="47001"/>
                  </a:lnTo>
                  <a:lnTo>
                    <a:pt x="1445374" y="3939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227" y="2760700"/>
              <a:ext cx="87824" cy="682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83480" y="2784970"/>
              <a:ext cx="0" cy="433070"/>
            </a:xfrm>
            <a:custGeom>
              <a:avLst/>
              <a:gdLst/>
              <a:ahLst/>
              <a:cxnLst/>
              <a:rect l="l" t="t" r="r" b="b"/>
              <a:pathLst>
                <a:path w="0" h="433069">
                  <a:moveTo>
                    <a:pt x="0" y="0"/>
                  </a:moveTo>
                  <a:lnTo>
                    <a:pt x="0" y="43268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67928" y="2774695"/>
            <a:ext cx="103695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5410" marR="5080" indent="-93345"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25" b="1">
                <a:latin typeface="Arial"/>
                <a:cs typeface="Arial"/>
              </a:rPr>
              <a:t>к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80" b="1">
                <a:latin typeface="Arial"/>
                <a:cs typeface="Arial"/>
              </a:rPr>
              <a:t>ы</a:t>
            </a:r>
            <a:r>
              <a:rPr dirty="0" sz="1400" spc="-100" b="1">
                <a:latin typeface="Arial"/>
                <a:cs typeface="Arial"/>
              </a:rPr>
              <a:t>й  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25" b="1">
                <a:latin typeface="Arial"/>
                <a:cs typeface="Arial"/>
              </a:rPr>
              <a:t>з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Г</a:t>
            </a:r>
            <a:r>
              <a:rPr dirty="0" sz="1400" spc="-100" b="1">
                <a:latin typeface="Arial"/>
                <a:cs typeface="Arial"/>
              </a:rPr>
              <a:t>Г</a:t>
            </a:r>
            <a:r>
              <a:rPr dirty="0" sz="1400" spc="-180" b="1">
                <a:latin typeface="Arial"/>
                <a:cs typeface="Arial"/>
              </a:rPr>
              <a:t>Д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57706" y="2605836"/>
            <a:ext cx="4667250" cy="1412240"/>
            <a:chOff x="1357706" y="2605836"/>
            <a:chExt cx="4667250" cy="1412240"/>
          </a:xfrm>
        </p:grpSpPr>
        <p:sp>
          <p:nvSpPr>
            <p:cNvPr id="11" name="object 11"/>
            <p:cNvSpPr/>
            <p:nvPr/>
          </p:nvSpPr>
          <p:spPr>
            <a:xfrm>
              <a:off x="1828800" y="2819400"/>
              <a:ext cx="1828800" cy="355600"/>
            </a:xfrm>
            <a:custGeom>
              <a:avLst/>
              <a:gdLst/>
              <a:ahLst/>
              <a:cxnLst/>
              <a:rect l="l" t="t" r="r" b="b"/>
              <a:pathLst>
                <a:path w="1828800" h="355600">
                  <a:moveTo>
                    <a:pt x="1372247" y="0"/>
                  </a:moveTo>
                  <a:lnTo>
                    <a:pt x="1372247" y="88747"/>
                  </a:lnTo>
                  <a:lnTo>
                    <a:pt x="0" y="88747"/>
                  </a:lnTo>
                  <a:lnTo>
                    <a:pt x="0" y="266306"/>
                  </a:lnTo>
                  <a:lnTo>
                    <a:pt x="1372247" y="266306"/>
                  </a:lnTo>
                  <a:lnTo>
                    <a:pt x="1372247" y="355104"/>
                  </a:lnTo>
                  <a:lnTo>
                    <a:pt x="1828800" y="177546"/>
                  </a:lnTo>
                  <a:lnTo>
                    <a:pt x="137224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28800" y="2819400"/>
              <a:ext cx="1828800" cy="355600"/>
            </a:xfrm>
            <a:custGeom>
              <a:avLst/>
              <a:gdLst/>
              <a:ahLst/>
              <a:cxnLst/>
              <a:rect l="l" t="t" r="r" b="b"/>
              <a:pathLst>
                <a:path w="1828800" h="355600">
                  <a:moveTo>
                    <a:pt x="1372247" y="0"/>
                  </a:moveTo>
                  <a:lnTo>
                    <a:pt x="1828800" y="177546"/>
                  </a:lnTo>
                  <a:lnTo>
                    <a:pt x="1372247" y="355104"/>
                  </a:lnTo>
                  <a:lnTo>
                    <a:pt x="1372247" y="266306"/>
                  </a:lnTo>
                  <a:lnTo>
                    <a:pt x="0" y="266306"/>
                  </a:lnTo>
                  <a:lnTo>
                    <a:pt x="0" y="88747"/>
                  </a:lnTo>
                  <a:lnTo>
                    <a:pt x="1372247" y="88747"/>
                  </a:lnTo>
                  <a:lnTo>
                    <a:pt x="1372247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62468" y="3220199"/>
              <a:ext cx="1022985" cy="793115"/>
            </a:xfrm>
            <a:custGeom>
              <a:avLst/>
              <a:gdLst/>
              <a:ahLst/>
              <a:cxnLst/>
              <a:rect l="l" t="t" r="r" b="b"/>
              <a:pathLst>
                <a:path w="1022985" h="793114">
                  <a:moveTo>
                    <a:pt x="340868" y="0"/>
                  </a:moveTo>
                  <a:lnTo>
                    <a:pt x="0" y="0"/>
                  </a:lnTo>
                  <a:lnTo>
                    <a:pt x="0" y="679195"/>
                  </a:lnTo>
                  <a:lnTo>
                    <a:pt x="681736" y="679195"/>
                  </a:lnTo>
                  <a:lnTo>
                    <a:pt x="681736" y="792505"/>
                  </a:lnTo>
                  <a:lnTo>
                    <a:pt x="1022603" y="566038"/>
                  </a:lnTo>
                  <a:lnTo>
                    <a:pt x="681736" y="339623"/>
                  </a:lnTo>
                  <a:lnTo>
                    <a:pt x="681736" y="452881"/>
                  </a:lnTo>
                  <a:lnTo>
                    <a:pt x="340868" y="452881"/>
                  </a:lnTo>
                  <a:lnTo>
                    <a:pt x="34086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362468" y="3220199"/>
              <a:ext cx="1022985" cy="793115"/>
            </a:xfrm>
            <a:custGeom>
              <a:avLst/>
              <a:gdLst/>
              <a:ahLst/>
              <a:cxnLst/>
              <a:rect l="l" t="t" r="r" b="b"/>
              <a:pathLst>
                <a:path w="1022985" h="793114">
                  <a:moveTo>
                    <a:pt x="1022603" y="566038"/>
                  </a:moveTo>
                  <a:lnTo>
                    <a:pt x="681736" y="339623"/>
                  </a:lnTo>
                  <a:lnTo>
                    <a:pt x="681736" y="452881"/>
                  </a:lnTo>
                  <a:lnTo>
                    <a:pt x="340868" y="452881"/>
                  </a:lnTo>
                  <a:lnTo>
                    <a:pt x="340868" y="0"/>
                  </a:lnTo>
                  <a:lnTo>
                    <a:pt x="0" y="0"/>
                  </a:lnTo>
                  <a:lnTo>
                    <a:pt x="0" y="679195"/>
                  </a:lnTo>
                  <a:lnTo>
                    <a:pt x="681736" y="679195"/>
                  </a:lnTo>
                  <a:lnTo>
                    <a:pt x="681736" y="792505"/>
                  </a:lnTo>
                  <a:lnTo>
                    <a:pt x="1022603" y="56603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624211" y="2610599"/>
              <a:ext cx="2395855" cy="685800"/>
            </a:xfrm>
            <a:custGeom>
              <a:avLst/>
              <a:gdLst/>
              <a:ahLst/>
              <a:cxnLst/>
              <a:rect l="l" t="t" r="r" b="b"/>
              <a:pathLst>
                <a:path w="2395854" h="685800">
                  <a:moveTo>
                    <a:pt x="2352776" y="0"/>
                  </a:moveTo>
                  <a:lnTo>
                    <a:pt x="85725" y="0"/>
                  </a:lnTo>
                  <a:lnTo>
                    <a:pt x="69075" y="3367"/>
                  </a:lnTo>
                  <a:lnTo>
                    <a:pt x="55465" y="12547"/>
                  </a:lnTo>
                  <a:lnTo>
                    <a:pt x="46282" y="26156"/>
                  </a:lnTo>
                  <a:lnTo>
                    <a:pt x="42913" y="42811"/>
                  </a:lnTo>
                  <a:lnTo>
                    <a:pt x="42913" y="600075"/>
                  </a:lnTo>
                  <a:lnTo>
                    <a:pt x="0" y="600075"/>
                  </a:lnTo>
                  <a:lnTo>
                    <a:pt x="8375" y="601769"/>
                  </a:lnTo>
                  <a:lnTo>
                    <a:pt x="15186" y="606383"/>
                  </a:lnTo>
                  <a:lnTo>
                    <a:pt x="19763" y="613212"/>
                  </a:lnTo>
                  <a:lnTo>
                    <a:pt x="21437" y="621550"/>
                  </a:lnTo>
                  <a:lnTo>
                    <a:pt x="19763" y="629889"/>
                  </a:lnTo>
                  <a:lnTo>
                    <a:pt x="15186" y="636717"/>
                  </a:lnTo>
                  <a:lnTo>
                    <a:pt x="8375" y="641331"/>
                  </a:lnTo>
                  <a:lnTo>
                    <a:pt x="0" y="643026"/>
                  </a:lnTo>
                  <a:lnTo>
                    <a:pt x="42913" y="643026"/>
                  </a:lnTo>
                  <a:lnTo>
                    <a:pt x="39542" y="659675"/>
                  </a:lnTo>
                  <a:lnTo>
                    <a:pt x="30348" y="673271"/>
                  </a:lnTo>
                  <a:lnTo>
                    <a:pt x="16708" y="682438"/>
                  </a:lnTo>
                  <a:lnTo>
                    <a:pt x="0" y="685800"/>
                  </a:lnTo>
                  <a:lnTo>
                    <a:pt x="2267051" y="685800"/>
                  </a:lnTo>
                  <a:lnTo>
                    <a:pt x="2283701" y="682438"/>
                  </a:lnTo>
                  <a:lnTo>
                    <a:pt x="2297310" y="673271"/>
                  </a:lnTo>
                  <a:lnTo>
                    <a:pt x="2306494" y="659675"/>
                  </a:lnTo>
                  <a:lnTo>
                    <a:pt x="2309863" y="643026"/>
                  </a:lnTo>
                  <a:lnTo>
                    <a:pt x="2309863" y="85725"/>
                  </a:lnTo>
                  <a:lnTo>
                    <a:pt x="85826" y="85725"/>
                  </a:lnTo>
                  <a:lnTo>
                    <a:pt x="77451" y="84036"/>
                  </a:lnTo>
                  <a:lnTo>
                    <a:pt x="70640" y="79435"/>
                  </a:lnTo>
                  <a:lnTo>
                    <a:pt x="66063" y="72619"/>
                  </a:lnTo>
                  <a:lnTo>
                    <a:pt x="64388" y="64287"/>
                  </a:lnTo>
                  <a:lnTo>
                    <a:pt x="66063" y="55949"/>
                  </a:lnTo>
                  <a:lnTo>
                    <a:pt x="70640" y="49120"/>
                  </a:lnTo>
                  <a:lnTo>
                    <a:pt x="77451" y="44506"/>
                  </a:lnTo>
                  <a:lnTo>
                    <a:pt x="85826" y="42811"/>
                  </a:lnTo>
                  <a:lnTo>
                    <a:pt x="2395588" y="42811"/>
                  </a:lnTo>
                  <a:lnTo>
                    <a:pt x="2392219" y="26156"/>
                  </a:lnTo>
                  <a:lnTo>
                    <a:pt x="2383035" y="12547"/>
                  </a:lnTo>
                  <a:lnTo>
                    <a:pt x="2369426" y="3367"/>
                  </a:lnTo>
                  <a:lnTo>
                    <a:pt x="2352776" y="0"/>
                  </a:lnTo>
                  <a:close/>
                </a:path>
                <a:path w="2395854" h="685800">
                  <a:moveTo>
                    <a:pt x="2395588" y="42811"/>
                  </a:moveTo>
                  <a:lnTo>
                    <a:pt x="128638" y="42811"/>
                  </a:lnTo>
                  <a:lnTo>
                    <a:pt x="125269" y="59541"/>
                  </a:lnTo>
                  <a:lnTo>
                    <a:pt x="116085" y="73178"/>
                  </a:lnTo>
                  <a:lnTo>
                    <a:pt x="102476" y="82361"/>
                  </a:lnTo>
                  <a:lnTo>
                    <a:pt x="85826" y="85725"/>
                  </a:lnTo>
                  <a:lnTo>
                    <a:pt x="2352776" y="85725"/>
                  </a:lnTo>
                  <a:lnTo>
                    <a:pt x="2369426" y="82361"/>
                  </a:lnTo>
                  <a:lnTo>
                    <a:pt x="2383035" y="73178"/>
                  </a:lnTo>
                  <a:lnTo>
                    <a:pt x="2392219" y="59541"/>
                  </a:lnTo>
                  <a:lnTo>
                    <a:pt x="2395588" y="42811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81399" y="2653411"/>
              <a:ext cx="171450" cy="643255"/>
            </a:xfrm>
            <a:custGeom>
              <a:avLst/>
              <a:gdLst/>
              <a:ahLst/>
              <a:cxnLst/>
              <a:rect l="l" t="t" r="r" b="b"/>
              <a:pathLst>
                <a:path w="171450" h="643254">
                  <a:moveTo>
                    <a:pt x="171450" y="0"/>
                  </a:moveTo>
                  <a:lnTo>
                    <a:pt x="128638" y="0"/>
                  </a:lnTo>
                  <a:lnTo>
                    <a:pt x="120263" y="1694"/>
                  </a:lnTo>
                  <a:lnTo>
                    <a:pt x="113452" y="6308"/>
                  </a:lnTo>
                  <a:lnTo>
                    <a:pt x="108875" y="13137"/>
                  </a:lnTo>
                  <a:lnTo>
                    <a:pt x="107200" y="21475"/>
                  </a:lnTo>
                  <a:lnTo>
                    <a:pt x="108875" y="29808"/>
                  </a:lnTo>
                  <a:lnTo>
                    <a:pt x="113452" y="36623"/>
                  </a:lnTo>
                  <a:lnTo>
                    <a:pt x="120263" y="41224"/>
                  </a:lnTo>
                  <a:lnTo>
                    <a:pt x="128638" y="42913"/>
                  </a:lnTo>
                  <a:lnTo>
                    <a:pt x="145287" y="39549"/>
                  </a:lnTo>
                  <a:lnTo>
                    <a:pt x="158897" y="30367"/>
                  </a:lnTo>
                  <a:lnTo>
                    <a:pt x="168080" y="16729"/>
                  </a:lnTo>
                  <a:lnTo>
                    <a:pt x="171450" y="0"/>
                  </a:lnTo>
                  <a:close/>
                </a:path>
                <a:path w="171450" h="643254">
                  <a:moveTo>
                    <a:pt x="42913" y="557263"/>
                  </a:moveTo>
                  <a:lnTo>
                    <a:pt x="26205" y="560632"/>
                  </a:lnTo>
                  <a:lnTo>
                    <a:pt x="12565" y="569828"/>
                  </a:lnTo>
                  <a:lnTo>
                    <a:pt x="3370" y="583479"/>
                  </a:lnTo>
                  <a:lnTo>
                    <a:pt x="0" y="600214"/>
                  </a:lnTo>
                  <a:lnTo>
                    <a:pt x="3370" y="616863"/>
                  </a:lnTo>
                  <a:lnTo>
                    <a:pt x="12565" y="630459"/>
                  </a:lnTo>
                  <a:lnTo>
                    <a:pt x="26205" y="639626"/>
                  </a:lnTo>
                  <a:lnTo>
                    <a:pt x="42913" y="642988"/>
                  </a:lnTo>
                  <a:lnTo>
                    <a:pt x="59562" y="639626"/>
                  </a:lnTo>
                  <a:lnTo>
                    <a:pt x="73172" y="630459"/>
                  </a:lnTo>
                  <a:lnTo>
                    <a:pt x="82355" y="616863"/>
                  </a:lnTo>
                  <a:lnTo>
                    <a:pt x="85725" y="600214"/>
                  </a:lnTo>
                  <a:lnTo>
                    <a:pt x="42913" y="600214"/>
                  </a:lnTo>
                  <a:lnTo>
                    <a:pt x="51229" y="598520"/>
                  </a:lnTo>
                  <a:lnTo>
                    <a:pt x="58010" y="593905"/>
                  </a:lnTo>
                  <a:lnTo>
                    <a:pt x="62576" y="587077"/>
                  </a:lnTo>
                  <a:lnTo>
                    <a:pt x="64249" y="578738"/>
                  </a:lnTo>
                  <a:lnTo>
                    <a:pt x="62576" y="570400"/>
                  </a:lnTo>
                  <a:lnTo>
                    <a:pt x="58010" y="563572"/>
                  </a:lnTo>
                  <a:lnTo>
                    <a:pt x="51229" y="558957"/>
                  </a:lnTo>
                  <a:lnTo>
                    <a:pt x="42913" y="557263"/>
                  </a:lnTo>
                  <a:close/>
                </a:path>
              </a:pathLst>
            </a:custGeom>
            <a:solidFill>
              <a:srgbClr val="CDCD7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81399" y="2610599"/>
              <a:ext cx="2438400" cy="685800"/>
            </a:xfrm>
            <a:custGeom>
              <a:avLst/>
              <a:gdLst/>
              <a:ahLst/>
              <a:cxnLst/>
              <a:rect l="l" t="t" r="r" b="b"/>
              <a:pathLst>
                <a:path w="2438400" h="685800">
                  <a:moveTo>
                    <a:pt x="85725" y="600075"/>
                  </a:moveTo>
                  <a:lnTo>
                    <a:pt x="85725" y="42811"/>
                  </a:lnTo>
                  <a:lnTo>
                    <a:pt x="89094" y="26156"/>
                  </a:lnTo>
                  <a:lnTo>
                    <a:pt x="98277" y="12547"/>
                  </a:lnTo>
                  <a:lnTo>
                    <a:pt x="111887" y="3367"/>
                  </a:lnTo>
                  <a:lnTo>
                    <a:pt x="128536" y="0"/>
                  </a:lnTo>
                  <a:lnTo>
                    <a:pt x="2395588" y="0"/>
                  </a:lnTo>
                  <a:lnTo>
                    <a:pt x="2412237" y="3367"/>
                  </a:lnTo>
                  <a:lnTo>
                    <a:pt x="2425847" y="12547"/>
                  </a:lnTo>
                  <a:lnTo>
                    <a:pt x="2435030" y="26156"/>
                  </a:lnTo>
                  <a:lnTo>
                    <a:pt x="2438400" y="42811"/>
                  </a:lnTo>
                  <a:lnTo>
                    <a:pt x="2435030" y="59541"/>
                  </a:lnTo>
                  <a:lnTo>
                    <a:pt x="2425847" y="73178"/>
                  </a:lnTo>
                  <a:lnTo>
                    <a:pt x="2412237" y="82361"/>
                  </a:lnTo>
                  <a:lnTo>
                    <a:pt x="2395588" y="85725"/>
                  </a:lnTo>
                  <a:lnTo>
                    <a:pt x="2352675" y="85725"/>
                  </a:lnTo>
                  <a:lnTo>
                    <a:pt x="2352675" y="643026"/>
                  </a:lnTo>
                  <a:lnTo>
                    <a:pt x="2349305" y="659675"/>
                  </a:lnTo>
                  <a:lnTo>
                    <a:pt x="2340122" y="673271"/>
                  </a:lnTo>
                  <a:lnTo>
                    <a:pt x="2326512" y="682438"/>
                  </a:lnTo>
                  <a:lnTo>
                    <a:pt x="2309863" y="685800"/>
                  </a:lnTo>
                  <a:lnTo>
                    <a:pt x="42811" y="685800"/>
                  </a:lnTo>
                  <a:lnTo>
                    <a:pt x="26162" y="682438"/>
                  </a:lnTo>
                  <a:lnTo>
                    <a:pt x="12552" y="673271"/>
                  </a:lnTo>
                  <a:lnTo>
                    <a:pt x="3369" y="659675"/>
                  </a:lnTo>
                  <a:lnTo>
                    <a:pt x="0" y="643026"/>
                  </a:lnTo>
                  <a:lnTo>
                    <a:pt x="3369" y="626290"/>
                  </a:lnTo>
                  <a:lnTo>
                    <a:pt x="12552" y="612640"/>
                  </a:lnTo>
                  <a:lnTo>
                    <a:pt x="26162" y="603444"/>
                  </a:lnTo>
                  <a:lnTo>
                    <a:pt x="42811" y="600075"/>
                  </a:lnTo>
                  <a:lnTo>
                    <a:pt x="85725" y="60007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4028" y="2606027"/>
              <a:ext cx="73393" cy="9486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24211" y="2696324"/>
              <a:ext cx="2310130" cy="600075"/>
            </a:xfrm>
            <a:custGeom>
              <a:avLst/>
              <a:gdLst/>
              <a:ahLst/>
              <a:cxnLst/>
              <a:rect l="l" t="t" r="r" b="b"/>
              <a:pathLst>
                <a:path w="2310129" h="600075">
                  <a:moveTo>
                    <a:pt x="2309863" y="0"/>
                  </a:moveTo>
                  <a:lnTo>
                    <a:pt x="85725" y="0"/>
                  </a:lnTo>
                </a:path>
                <a:path w="2310129" h="600075">
                  <a:moveTo>
                    <a:pt x="0" y="514350"/>
                  </a:moveTo>
                  <a:lnTo>
                    <a:pt x="8375" y="516044"/>
                  </a:lnTo>
                  <a:lnTo>
                    <a:pt x="15186" y="520658"/>
                  </a:lnTo>
                  <a:lnTo>
                    <a:pt x="19763" y="527487"/>
                  </a:lnTo>
                  <a:lnTo>
                    <a:pt x="21437" y="535825"/>
                  </a:lnTo>
                  <a:lnTo>
                    <a:pt x="19763" y="544164"/>
                  </a:lnTo>
                  <a:lnTo>
                    <a:pt x="15186" y="550992"/>
                  </a:lnTo>
                  <a:lnTo>
                    <a:pt x="8375" y="555606"/>
                  </a:lnTo>
                  <a:lnTo>
                    <a:pt x="0" y="557301"/>
                  </a:lnTo>
                  <a:lnTo>
                    <a:pt x="42913" y="557301"/>
                  </a:lnTo>
                </a:path>
                <a:path w="2310129" h="600075">
                  <a:moveTo>
                    <a:pt x="0" y="600075"/>
                  </a:moveTo>
                  <a:lnTo>
                    <a:pt x="16708" y="596713"/>
                  </a:lnTo>
                  <a:lnTo>
                    <a:pt x="30348" y="587546"/>
                  </a:lnTo>
                  <a:lnTo>
                    <a:pt x="39542" y="573950"/>
                  </a:lnTo>
                  <a:lnTo>
                    <a:pt x="42913" y="557301"/>
                  </a:lnTo>
                  <a:lnTo>
                    <a:pt x="42913" y="51435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677973" y="2724632"/>
            <a:ext cx="224536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0645" marR="200660">
              <a:lnSpc>
                <a:spcPct val="100000"/>
              </a:lnSpc>
              <a:spcBef>
                <a:spcPts val="105"/>
              </a:spcBef>
            </a:pPr>
            <a:r>
              <a:rPr dirty="0" sz="1400" spc="-195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ц</a:t>
            </a:r>
            <a:r>
              <a:rPr dirty="0" sz="1400" spc="-150" b="1">
                <a:latin typeface="Arial"/>
                <a:cs typeface="Arial"/>
              </a:rPr>
              <a:t>ен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40" b="1">
                <a:latin typeface="Arial"/>
                <a:cs typeface="Arial"/>
              </a:rPr>
              <a:t>а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60" b="1">
                <a:latin typeface="Arial"/>
                <a:cs typeface="Arial"/>
              </a:rPr>
              <a:t>нц</a:t>
            </a:r>
            <a:r>
              <a:rPr dirty="0" sz="1400" spc="-165" b="1">
                <a:latin typeface="Arial"/>
                <a:cs typeface="Arial"/>
              </a:rPr>
              <a:t>и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95" b="1">
                <a:latin typeface="Arial"/>
                <a:cs typeface="Arial"/>
              </a:rPr>
              <a:t>а  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65" b="1">
                <a:latin typeface="Arial"/>
                <a:cs typeface="Arial"/>
              </a:rPr>
              <a:t>ефт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30" b="1">
                <a:latin typeface="Arial"/>
                <a:cs typeface="Arial"/>
              </a:rPr>
              <a:t>з</a:t>
            </a:r>
            <a:r>
              <a:rPr dirty="0" sz="1400" spc="-150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й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35" b="1">
                <a:latin typeface="Arial"/>
                <a:cs typeface="Arial"/>
              </a:rPr>
              <a:t>ст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70" b="1">
                <a:latin typeface="Arial"/>
                <a:cs typeface="Arial"/>
              </a:rPr>
              <a:t>ы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10027" y="1671827"/>
            <a:ext cx="1762125" cy="847725"/>
            <a:chOff x="2510027" y="1671827"/>
            <a:chExt cx="1762125" cy="847725"/>
          </a:xfrm>
        </p:grpSpPr>
        <p:sp>
          <p:nvSpPr>
            <p:cNvPr id="22" name="object 22"/>
            <p:cNvSpPr/>
            <p:nvPr/>
          </p:nvSpPr>
          <p:spPr>
            <a:xfrm>
              <a:off x="2514599" y="1676399"/>
              <a:ext cx="1752600" cy="838200"/>
            </a:xfrm>
            <a:custGeom>
              <a:avLst/>
              <a:gdLst/>
              <a:ahLst/>
              <a:cxnLst/>
              <a:rect l="l" t="t" r="r" b="b"/>
              <a:pathLst>
                <a:path w="1752600" h="838200">
                  <a:moveTo>
                    <a:pt x="131445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1314450" y="838200"/>
                  </a:lnTo>
                  <a:lnTo>
                    <a:pt x="1752600" y="419100"/>
                  </a:lnTo>
                  <a:lnTo>
                    <a:pt x="1314450" y="0"/>
                  </a:lnTo>
                  <a:close/>
                </a:path>
              </a:pathLst>
            </a:custGeom>
            <a:solidFill>
              <a:srgbClr val="CC9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514599" y="1676399"/>
              <a:ext cx="1752600" cy="838200"/>
            </a:xfrm>
            <a:custGeom>
              <a:avLst/>
              <a:gdLst/>
              <a:ahLst/>
              <a:cxnLst/>
              <a:rect l="l" t="t" r="r" b="b"/>
              <a:pathLst>
                <a:path w="1752600" h="838200">
                  <a:moveTo>
                    <a:pt x="0" y="0"/>
                  </a:moveTo>
                  <a:lnTo>
                    <a:pt x="1314450" y="0"/>
                  </a:lnTo>
                  <a:lnTo>
                    <a:pt x="1752600" y="419100"/>
                  </a:lnTo>
                  <a:lnTo>
                    <a:pt x="1314450" y="838200"/>
                  </a:lnTo>
                  <a:lnTo>
                    <a:pt x="0" y="838200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2757690" y="1704809"/>
            <a:ext cx="1048385" cy="6673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65" b="1">
                <a:latin typeface="Arial"/>
                <a:cs typeface="Arial"/>
              </a:rPr>
              <a:t>Р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40" b="1">
                <a:latin typeface="Arial"/>
                <a:cs typeface="Arial"/>
              </a:rPr>
              <a:t>а</a:t>
            </a:r>
            <a:r>
              <a:rPr dirty="0" sz="1400" spc="-165" b="1">
                <a:latin typeface="Arial"/>
                <a:cs typeface="Arial"/>
              </a:rPr>
              <a:t>л</a:t>
            </a:r>
            <a:r>
              <a:rPr dirty="0" sz="1400" spc="-170" b="1">
                <a:latin typeface="Arial"/>
                <a:cs typeface="Arial"/>
              </a:rPr>
              <a:t>ьн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00" b="1">
                <a:latin typeface="Arial"/>
                <a:cs typeface="Arial"/>
              </a:rPr>
              <a:t>я  г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55" b="1">
                <a:latin typeface="Arial"/>
                <a:cs typeface="Arial"/>
              </a:rPr>
              <a:t>оло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я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00" b="1">
                <a:latin typeface="Arial"/>
                <a:cs typeface="Arial"/>
              </a:rPr>
              <a:t>и  </a:t>
            </a:r>
            <a:r>
              <a:rPr dirty="0" sz="1400" spc="-140" b="1">
                <a:latin typeface="Arial"/>
                <a:cs typeface="Arial"/>
              </a:rPr>
              <a:t>тектоника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478832" y="1717382"/>
            <a:ext cx="1851025" cy="756285"/>
            <a:chOff x="4478832" y="1717382"/>
            <a:chExt cx="1851025" cy="756285"/>
          </a:xfrm>
        </p:grpSpPr>
        <p:sp>
          <p:nvSpPr>
            <p:cNvPr id="26" name="object 26"/>
            <p:cNvSpPr/>
            <p:nvPr/>
          </p:nvSpPr>
          <p:spPr>
            <a:xfrm>
              <a:off x="4483595" y="1722145"/>
              <a:ext cx="1841500" cy="746760"/>
            </a:xfrm>
            <a:custGeom>
              <a:avLst/>
              <a:gdLst/>
              <a:ahLst/>
              <a:cxnLst/>
              <a:rect l="l" t="t" r="r" b="b"/>
              <a:pathLst>
                <a:path w="1841500" h="746760">
                  <a:moveTo>
                    <a:pt x="1339354" y="0"/>
                  </a:moveTo>
                  <a:lnTo>
                    <a:pt x="0" y="0"/>
                  </a:lnTo>
                  <a:lnTo>
                    <a:pt x="0" y="746709"/>
                  </a:lnTo>
                  <a:lnTo>
                    <a:pt x="1339354" y="746709"/>
                  </a:lnTo>
                  <a:lnTo>
                    <a:pt x="1841004" y="373354"/>
                  </a:lnTo>
                  <a:lnTo>
                    <a:pt x="1339354" y="0"/>
                  </a:lnTo>
                  <a:close/>
                </a:path>
              </a:pathLst>
            </a:custGeom>
            <a:solidFill>
              <a:srgbClr val="CC9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483595" y="1722145"/>
              <a:ext cx="1841500" cy="746760"/>
            </a:xfrm>
            <a:custGeom>
              <a:avLst/>
              <a:gdLst/>
              <a:ahLst/>
              <a:cxnLst/>
              <a:rect l="l" t="t" r="r" b="b"/>
              <a:pathLst>
                <a:path w="1841500" h="746760">
                  <a:moveTo>
                    <a:pt x="0" y="0"/>
                  </a:moveTo>
                  <a:lnTo>
                    <a:pt x="1339354" y="0"/>
                  </a:lnTo>
                  <a:lnTo>
                    <a:pt x="1841004" y="373354"/>
                  </a:lnTo>
                  <a:lnTo>
                    <a:pt x="1339354" y="746709"/>
                  </a:lnTo>
                  <a:lnTo>
                    <a:pt x="0" y="746709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4562627" y="1751444"/>
            <a:ext cx="1236980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50" b="1">
                <a:latin typeface="Arial"/>
                <a:cs typeface="Arial"/>
              </a:rPr>
              <a:t>Структурные </a:t>
            </a:r>
            <a:r>
              <a:rPr dirty="0" sz="1400" spc="-145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35" b="1">
                <a:latin typeface="Arial"/>
                <a:cs typeface="Arial"/>
              </a:rPr>
              <a:t>ст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5" b="1">
                <a:latin typeface="Arial"/>
                <a:cs typeface="Arial"/>
              </a:rPr>
              <a:t>у</a:t>
            </a:r>
            <a:r>
              <a:rPr dirty="0" sz="1400" spc="-125" b="1">
                <a:latin typeface="Arial"/>
                <a:cs typeface="Arial"/>
              </a:rPr>
              <a:t>к</a:t>
            </a:r>
            <a:r>
              <a:rPr dirty="0" sz="1400" spc="-160" b="1">
                <a:latin typeface="Arial"/>
                <a:cs typeface="Arial"/>
              </a:rPr>
              <a:t>ц</a:t>
            </a:r>
            <a:r>
              <a:rPr dirty="0" sz="1400" spc="-170" b="1">
                <a:latin typeface="Arial"/>
                <a:cs typeface="Arial"/>
              </a:rPr>
              <a:t>и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spc="-100" b="1">
                <a:latin typeface="Arial"/>
                <a:cs typeface="Arial"/>
              </a:rPr>
              <a:t>и  </a:t>
            </a:r>
            <a:r>
              <a:rPr dirty="0" sz="1400" spc="-160" b="1">
                <a:latin typeface="Arial"/>
                <a:cs typeface="Arial"/>
              </a:rPr>
              <a:t>моделирование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853237" y="3424237"/>
            <a:ext cx="1914525" cy="687070"/>
            <a:chOff x="6853237" y="3424237"/>
            <a:chExt cx="1914525" cy="687070"/>
          </a:xfrm>
        </p:grpSpPr>
        <p:sp>
          <p:nvSpPr>
            <p:cNvPr id="30" name="object 30"/>
            <p:cNvSpPr/>
            <p:nvPr/>
          </p:nvSpPr>
          <p:spPr>
            <a:xfrm>
              <a:off x="6858000" y="3429000"/>
              <a:ext cx="1905000" cy="677545"/>
            </a:xfrm>
            <a:custGeom>
              <a:avLst/>
              <a:gdLst/>
              <a:ahLst/>
              <a:cxnLst/>
              <a:rect l="l" t="t" r="r" b="b"/>
              <a:pathLst>
                <a:path w="1905000" h="677545">
                  <a:moveTo>
                    <a:pt x="1905000" y="0"/>
                  </a:moveTo>
                  <a:lnTo>
                    <a:pt x="0" y="0"/>
                  </a:lnTo>
                  <a:lnTo>
                    <a:pt x="0" y="640461"/>
                  </a:lnTo>
                  <a:lnTo>
                    <a:pt x="66441" y="648410"/>
                  </a:lnTo>
                  <a:lnTo>
                    <a:pt x="129797" y="655285"/>
                  </a:lnTo>
                  <a:lnTo>
                    <a:pt x="190222" y="661130"/>
                  </a:lnTo>
                  <a:lnTo>
                    <a:pt x="247870" y="665988"/>
                  </a:lnTo>
                  <a:lnTo>
                    <a:pt x="302895" y="669903"/>
                  </a:lnTo>
                  <a:lnTo>
                    <a:pt x="355451" y="672918"/>
                  </a:lnTo>
                  <a:lnTo>
                    <a:pt x="405694" y="675077"/>
                  </a:lnTo>
                  <a:lnTo>
                    <a:pt x="453777" y="676424"/>
                  </a:lnTo>
                  <a:lnTo>
                    <a:pt x="499854" y="677002"/>
                  </a:lnTo>
                  <a:lnTo>
                    <a:pt x="544080" y="676854"/>
                  </a:lnTo>
                  <a:lnTo>
                    <a:pt x="586608" y="676025"/>
                  </a:lnTo>
                  <a:lnTo>
                    <a:pt x="627594" y="674557"/>
                  </a:lnTo>
                  <a:lnTo>
                    <a:pt x="667192" y="672495"/>
                  </a:lnTo>
                  <a:lnTo>
                    <a:pt x="705555" y="669882"/>
                  </a:lnTo>
                  <a:lnTo>
                    <a:pt x="779196" y="663176"/>
                  </a:lnTo>
                  <a:lnTo>
                    <a:pt x="849752" y="654790"/>
                  </a:lnTo>
                  <a:lnTo>
                    <a:pt x="918456" y="645071"/>
                  </a:lnTo>
                  <a:lnTo>
                    <a:pt x="986543" y="634368"/>
                  </a:lnTo>
                  <a:lnTo>
                    <a:pt x="1125803" y="611405"/>
                  </a:lnTo>
                  <a:lnTo>
                    <a:pt x="1199444" y="599842"/>
                  </a:lnTo>
                  <a:lnTo>
                    <a:pt x="1237807" y="594193"/>
                  </a:lnTo>
                  <a:lnTo>
                    <a:pt x="1277405" y="588690"/>
                  </a:lnTo>
                  <a:lnTo>
                    <a:pt x="1318391" y="583377"/>
                  </a:lnTo>
                  <a:lnTo>
                    <a:pt x="1360919" y="578297"/>
                  </a:lnTo>
                  <a:lnTo>
                    <a:pt x="1405145" y="573494"/>
                  </a:lnTo>
                  <a:lnTo>
                    <a:pt x="1451222" y="569012"/>
                  </a:lnTo>
                  <a:lnTo>
                    <a:pt x="1499305" y="564893"/>
                  </a:lnTo>
                  <a:lnTo>
                    <a:pt x="1549548" y="561183"/>
                  </a:lnTo>
                  <a:lnTo>
                    <a:pt x="1602104" y="557924"/>
                  </a:lnTo>
                  <a:lnTo>
                    <a:pt x="1657129" y="555159"/>
                  </a:lnTo>
                  <a:lnTo>
                    <a:pt x="1714777" y="552933"/>
                  </a:lnTo>
                  <a:lnTo>
                    <a:pt x="1775202" y="551290"/>
                  </a:lnTo>
                  <a:lnTo>
                    <a:pt x="1838558" y="550271"/>
                  </a:lnTo>
                  <a:lnTo>
                    <a:pt x="1905000" y="549922"/>
                  </a:lnTo>
                  <a:lnTo>
                    <a:pt x="1905000" y="0"/>
                  </a:lnTo>
                  <a:close/>
                </a:path>
              </a:pathLst>
            </a:custGeom>
            <a:solidFill>
              <a:srgbClr val="FFCC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858000" y="3429000"/>
              <a:ext cx="1905000" cy="677545"/>
            </a:xfrm>
            <a:custGeom>
              <a:avLst/>
              <a:gdLst/>
              <a:ahLst/>
              <a:cxnLst/>
              <a:rect l="l" t="t" r="r" b="b"/>
              <a:pathLst>
                <a:path w="1905000" h="677545">
                  <a:moveTo>
                    <a:pt x="0" y="0"/>
                  </a:moveTo>
                  <a:lnTo>
                    <a:pt x="1905000" y="0"/>
                  </a:lnTo>
                  <a:lnTo>
                    <a:pt x="1905000" y="549922"/>
                  </a:lnTo>
                  <a:lnTo>
                    <a:pt x="1838558" y="550271"/>
                  </a:lnTo>
                  <a:lnTo>
                    <a:pt x="1775202" y="551290"/>
                  </a:lnTo>
                  <a:lnTo>
                    <a:pt x="1714777" y="552933"/>
                  </a:lnTo>
                  <a:lnTo>
                    <a:pt x="1657129" y="555159"/>
                  </a:lnTo>
                  <a:lnTo>
                    <a:pt x="1602104" y="557924"/>
                  </a:lnTo>
                  <a:lnTo>
                    <a:pt x="1549548" y="561183"/>
                  </a:lnTo>
                  <a:lnTo>
                    <a:pt x="1499305" y="564893"/>
                  </a:lnTo>
                  <a:lnTo>
                    <a:pt x="1451222" y="569012"/>
                  </a:lnTo>
                  <a:lnTo>
                    <a:pt x="1405145" y="573494"/>
                  </a:lnTo>
                  <a:lnTo>
                    <a:pt x="1360919" y="578297"/>
                  </a:lnTo>
                  <a:lnTo>
                    <a:pt x="1318391" y="583377"/>
                  </a:lnTo>
                  <a:lnTo>
                    <a:pt x="1277405" y="588690"/>
                  </a:lnTo>
                  <a:lnTo>
                    <a:pt x="1237807" y="594193"/>
                  </a:lnTo>
                  <a:lnTo>
                    <a:pt x="1199444" y="599842"/>
                  </a:lnTo>
                  <a:lnTo>
                    <a:pt x="1125803" y="611405"/>
                  </a:lnTo>
                  <a:lnTo>
                    <a:pt x="1055247" y="623030"/>
                  </a:lnTo>
                  <a:lnTo>
                    <a:pt x="1020741" y="628757"/>
                  </a:lnTo>
                  <a:lnTo>
                    <a:pt x="986543" y="634368"/>
                  </a:lnTo>
                  <a:lnTo>
                    <a:pt x="918456" y="645071"/>
                  </a:lnTo>
                  <a:lnTo>
                    <a:pt x="849752" y="654790"/>
                  </a:lnTo>
                  <a:lnTo>
                    <a:pt x="779196" y="663176"/>
                  </a:lnTo>
                  <a:lnTo>
                    <a:pt x="705555" y="669882"/>
                  </a:lnTo>
                  <a:lnTo>
                    <a:pt x="667192" y="672495"/>
                  </a:lnTo>
                  <a:lnTo>
                    <a:pt x="627594" y="674557"/>
                  </a:lnTo>
                  <a:lnTo>
                    <a:pt x="586608" y="676025"/>
                  </a:lnTo>
                  <a:lnTo>
                    <a:pt x="544080" y="676854"/>
                  </a:lnTo>
                  <a:lnTo>
                    <a:pt x="499854" y="677002"/>
                  </a:lnTo>
                  <a:lnTo>
                    <a:pt x="453777" y="676424"/>
                  </a:lnTo>
                  <a:lnTo>
                    <a:pt x="405694" y="675077"/>
                  </a:lnTo>
                  <a:lnTo>
                    <a:pt x="355451" y="672918"/>
                  </a:lnTo>
                  <a:lnTo>
                    <a:pt x="302895" y="669903"/>
                  </a:lnTo>
                  <a:lnTo>
                    <a:pt x="247870" y="665988"/>
                  </a:lnTo>
                  <a:lnTo>
                    <a:pt x="190222" y="661130"/>
                  </a:lnTo>
                  <a:lnTo>
                    <a:pt x="129797" y="655285"/>
                  </a:lnTo>
                  <a:lnTo>
                    <a:pt x="66441" y="648410"/>
                  </a:lnTo>
                  <a:lnTo>
                    <a:pt x="0" y="640461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6938023" y="3641216"/>
            <a:ext cx="15963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5" b="1">
                <a:latin typeface="Arial"/>
                <a:cs typeface="Arial"/>
              </a:rPr>
              <a:t>Сейсмостратиграфия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357437" y="3424237"/>
            <a:ext cx="3891279" cy="832485"/>
            <a:chOff x="2357437" y="3424237"/>
            <a:chExt cx="3891279" cy="832485"/>
          </a:xfrm>
        </p:grpSpPr>
        <p:sp>
          <p:nvSpPr>
            <p:cNvPr id="34" name="object 34"/>
            <p:cNvSpPr/>
            <p:nvPr/>
          </p:nvSpPr>
          <p:spPr>
            <a:xfrm>
              <a:off x="2362200" y="3429000"/>
              <a:ext cx="1676400" cy="752475"/>
            </a:xfrm>
            <a:custGeom>
              <a:avLst/>
              <a:gdLst/>
              <a:ahLst/>
              <a:cxnLst/>
              <a:rect l="l" t="t" r="r" b="b"/>
              <a:pathLst>
                <a:path w="1676400" h="752475">
                  <a:moveTo>
                    <a:pt x="1676400" y="0"/>
                  </a:moveTo>
                  <a:lnTo>
                    <a:pt x="0" y="0"/>
                  </a:lnTo>
                  <a:lnTo>
                    <a:pt x="0" y="711593"/>
                  </a:lnTo>
                  <a:lnTo>
                    <a:pt x="64462" y="721291"/>
                  </a:lnTo>
                  <a:lnTo>
                    <a:pt x="125626" y="729537"/>
                  </a:lnTo>
                  <a:lnTo>
                    <a:pt x="183673" y="736397"/>
                  </a:lnTo>
                  <a:lnTo>
                    <a:pt x="238787" y="741937"/>
                  </a:lnTo>
                  <a:lnTo>
                    <a:pt x="291151" y="746221"/>
                  </a:lnTo>
                  <a:lnTo>
                    <a:pt x="340950" y="749314"/>
                  </a:lnTo>
                  <a:lnTo>
                    <a:pt x="388365" y="751283"/>
                  </a:lnTo>
                  <a:lnTo>
                    <a:pt x="433581" y="752193"/>
                  </a:lnTo>
                  <a:lnTo>
                    <a:pt x="476780" y="752109"/>
                  </a:lnTo>
                  <a:lnTo>
                    <a:pt x="518146" y="751096"/>
                  </a:lnTo>
                  <a:lnTo>
                    <a:pt x="557863" y="749220"/>
                  </a:lnTo>
                  <a:lnTo>
                    <a:pt x="596113" y="746546"/>
                  </a:lnTo>
                  <a:lnTo>
                    <a:pt x="668946" y="739066"/>
                  </a:lnTo>
                  <a:lnTo>
                    <a:pt x="738114" y="729180"/>
                  </a:lnTo>
                  <a:lnTo>
                    <a:pt x="805082" y="717409"/>
                  </a:lnTo>
                  <a:lnTo>
                    <a:pt x="871317" y="704277"/>
                  </a:lnTo>
                  <a:lnTo>
                    <a:pt x="972502" y="683172"/>
                  </a:lnTo>
                  <a:lnTo>
                    <a:pt x="1043320" y="668925"/>
                  </a:lnTo>
                  <a:lnTo>
                    <a:pt x="1118536" y="655149"/>
                  </a:lnTo>
                  <a:lnTo>
                    <a:pt x="1158253" y="648600"/>
                  </a:lnTo>
                  <a:lnTo>
                    <a:pt x="1199619" y="642364"/>
                  </a:lnTo>
                  <a:lnTo>
                    <a:pt x="1242818" y="636507"/>
                  </a:lnTo>
                  <a:lnTo>
                    <a:pt x="1288034" y="631095"/>
                  </a:lnTo>
                  <a:lnTo>
                    <a:pt x="1335449" y="626192"/>
                  </a:lnTo>
                  <a:lnTo>
                    <a:pt x="1385248" y="621864"/>
                  </a:lnTo>
                  <a:lnTo>
                    <a:pt x="1437612" y="618176"/>
                  </a:lnTo>
                  <a:lnTo>
                    <a:pt x="1492726" y="615194"/>
                  </a:lnTo>
                  <a:lnTo>
                    <a:pt x="1550773" y="612983"/>
                  </a:lnTo>
                  <a:lnTo>
                    <a:pt x="1611937" y="611609"/>
                  </a:lnTo>
                  <a:lnTo>
                    <a:pt x="1676400" y="611136"/>
                  </a:lnTo>
                  <a:lnTo>
                    <a:pt x="1676400" y="0"/>
                  </a:lnTo>
                  <a:close/>
                </a:path>
              </a:pathLst>
            </a:custGeom>
            <a:solidFill>
              <a:srgbClr val="FFCC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362200" y="3429000"/>
              <a:ext cx="1676400" cy="752475"/>
            </a:xfrm>
            <a:custGeom>
              <a:avLst/>
              <a:gdLst/>
              <a:ahLst/>
              <a:cxnLst/>
              <a:rect l="l" t="t" r="r" b="b"/>
              <a:pathLst>
                <a:path w="1676400" h="752475">
                  <a:moveTo>
                    <a:pt x="0" y="0"/>
                  </a:moveTo>
                  <a:lnTo>
                    <a:pt x="1676400" y="0"/>
                  </a:lnTo>
                  <a:lnTo>
                    <a:pt x="1676400" y="611136"/>
                  </a:lnTo>
                  <a:lnTo>
                    <a:pt x="1611937" y="611609"/>
                  </a:lnTo>
                  <a:lnTo>
                    <a:pt x="1550773" y="612983"/>
                  </a:lnTo>
                  <a:lnTo>
                    <a:pt x="1492726" y="615194"/>
                  </a:lnTo>
                  <a:lnTo>
                    <a:pt x="1437612" y="618176"/>
                  </a:lnTo>
                  <a:lnTo>
                    <a:pt x="1385248" y="621864"/>
                  </a:lnTo>
                  <a:lnTo>
                    <a:pt x="1335449" y="626192"/>
                  </a:lnTo>
                  <a:lnTo>
                    <a:pt x="1288034" y="631095"/>
                  </a:lnTo>
                  <a:lnTo>
                    <a:pt x="1242818" y="636507"/>
                  </a:lnTo>
                  <a:lnTo>
                    <a:pt x="1199619" y="642364"/>
                  </a:lnTo>
                  <a:lnTo>
                    <a:pt x="1158253" y="648600"/>
                  </a:lnTo>
                  <a:lnTo>
                    <a:pt x="1118536" y="655149"/>
                  </a:lnTo>
                  <a:lnTo>
                    <a:pt x="1080286" y="661946"/>
                  </a:lnTo>
                  <a:lnTo>
                    <a:pt x="1007453" y="676023"/>
                  </a:lnTo>
                  <a:lnTo>
                    <a:pt x="938285" y="690307"/>
                  </a:lnTo>
                  <a:lnTo>
                    <a:pt x="904618" y="697364"/>
                  </a:lnTo>
                  <a:lnTo>
                    <a:pt x="871317" y="704277"/>
                  </a:lnTo>
                  <a:lnTo>
                    <a:pt x="805082" y="717409"/>
                  </a:lnTo>
                  <a:lnTo>
                    <a:pt x="738114" y="729180"/>
                  </a:lnTo>
                  <a:lnTo>
                    <a:pt x="668946" y="739066"/>
                  </a:lnTo>
                  <a:lnTo>
                    <a:pt x="596113" y="746546"/>
                  </a:lnTo>
                  <a:lnTo>
                    <a:pt x="557863" y="749220"/>
                  </a:lnTo>
                  <a:lnTo>
                    <a:pt x="518146" y="751096"/>
                  </a:lnTo>
                  <a:lnTo>
                    <a:pt x="476780" y="752109"/>
                  </a:lnTo>
                  <a:lnTo>
                    <a:pt x="433581" y="752193"/>
                  </a:lnTo>
                  <a:lnTo>
                    <a:pt x="388365" y="751283"/>
                  </a:lnTo>
                  <a:lnTo>
                    <a:pt x="340950" y="749314"/>
                  </a:lnTo>
                  <a:lnTo>
                    <a:pt x="291151" y="746221"/>
                  </a:lnTo>
                  <a:lnTo>
                    <a:pt x="238787" y="741937"/>
                  </a:lnTo>
                  <a:lnTo>
                    <a:pt x="183673" y="736397"/>
                  </a:lnTo>
                  <a:lnTo>
                    <a:pt x="125626" y="729537"/>
                  </a:lnTo>
                  <a:lnTo>
                    <a:pt x="64462" y="721291"/>
                  </a:lnTo>
                  <a:lnTo>
                    <a:pt x="0" y="711593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800600" y="3429000"/>
              <a:ext cx="1447800" cy="827405"/>
            </a:xfrm>
            <a:custGeom>
              <a:avLst/>
              <a:gdLst/>
              <a:ahLst/>
              <a:cxnLst/>
              <a:rect l="l" t="t" r="r" b="b"/>
              <a:pathLst>
                <a:path w="1447800" h="827404">
                  <a:moveTo>
                    <a:pt x="1447800" y="0"/>
                  </a:moveTo>
                  <a:lnTo>
                    <a:pt x="0" y="0"/>
                  </a:lnTo>
                  <a:lnTo>
                    <a:pt x="0" y="782840"/>
                  </a:lnTo>
                  <a:lnTo>
                    <a:pt x="62031" y="794645"/>
                  </a:lnTo>
                  <a:lnTo>
                    <a:pt x="120527" y="804466"/>
                  </a:lnTo>
                  <a:lnTo>
                    <a:pt x="175707" y="812405"/>
                  </a:lnTo>
                  <a:lnTo>
                    <a:pt x="227793" y="818561"/>
                  </a:lnTo>
                  <a:lnTo>
                    <a:pt x="277006" y="823035"/>
                  </a:lnTo>
                  <a:lnTo>
                    <a:pt x="323566" y="825927"/>
                  </a:lnTo>
                  <a:lnTo>
                    <a:pt x="367696" y="827338"/>
                  </a:lnTo>
                  <a:lnTo>
                    <a:pt x="409615" y="827368"/>
                  </a:lnTo>
                  <a:lnTo>
                    <a:pt x="449545" y="826117"/>
                  </a:lnTo>
                  <a:lnTo>
                    <a:pt x="487707" y="823686"/>
                  </a:lnTo>
                  <a:lnTo>
                    <a:pt x="559611" y="815684"/>
                  </a:lnTo>
                  <a:lnTo>
                    <a:pt x="627095" y="804166"/>
                  </a:lnTo>
                  <a:lnTo>
                    <a:pt x="691926" y="789934"/>
                  </a:lnTo>
                  <a:lnTo>
                    <a:pt x="755873" y="773791"/>
                  </a:lnTo>
                  <a:lnTo>
                    <a:pt x="820704" y="756540"/>
                  </a:lnTo>
                  <a:lnTo>
                    <a:pt x="888188" y="738985"/>
                  </a:lnTo>
                  <a:lnTo>
                    <a:pt x="960092" y="721927"/>
                  </a:lnTo>
                  <a:lnTo>
                    <a:pt x="998254" y="713836"/>
                  </a:lnTo>
                  <a:lnTo>
                    <a:pt x="1038184" y="706170"/>
                  </a:lnTo>
                  <a:lnTo>
                    <a:pt x="1080103" y="699031"/>
                  </a:lnTo>
                  <a:lnTo>
                    <a:pt x="1124233" y="692517"/>
                  </a:lnTo>
                  <a:lnTo>
                    <a:pt x="1170793" y="686731"/>
                  </a:lnTo>
                  <a:lnTo>
                    <a:pt x="1220006" y="681771"/>
                  </a:lnTo>
                  <a:lnTo>
                    <a:pt x="1272092" y="677739"/>
                  </a:lnTo>
                  <a:lnTo>
                    <a:pt x="1327272" y="674734"/>
                  </a:lnTo>
                  <a:lnTo>
                    <a:pt x="1385768" y="672858"/>
                  </a:lnTo>
                  <a:lnTo>
                    <a:pt x="1447800" y="672211"/>
                  </a:lnTo>
                  <a:lnTo>
                    <a:pt x="1447800" y="0"/>
                  </a:lnTo>
                  <a:close/>
                </a:path>
              </a:pathLst>
            </a:custGeom>
            <a:solidFill>
              <a:srgbClr val="FFCC9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2441181" y="3458362"/>
            <a:ext cx="138620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078865" algn="l"/>
                <a:tab pos="1347470" algn="l"/>
              </a:tabLst>
            </a:pPr>
            <a:r>
              <a:rPr dirty="0" sz="1400" spc="-150" b="1">
                <a:latin typeface="Arial"/>
                <a:cs typeface="Arial"/>
              </a:rPr>
              <a:t>История </a:t>
            </a:r>
            <a:r>
              <a:rPr dirty="0" sz="1400" spc="-145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45" b="1">
                <a:latin typeface="Arial"/>
                <a:cs typeface="Arial"/>
              </a:rPr>
              <a:t>са</a:t>
            </a:r>
            <a:r>
              <a:rPr dirty="0" sz="1400" spc="-160" b="1">
                <a:latin typeface="Arial"/>
                <a:cs typeface="Arial"/>
              </a:rPr>
              <a:t>д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0" b="1">
                <a:latin typeface="Arial"/>
                <a:cs typeface="Arial"/>
              </a:rPr>
              <a:t>на</a:t>
            </a:r>
            <a:r>
              <a:rPr dirty="0" sz="1400" spc="-125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65" b="1">
                <a:latin typeface="Arial"/>
                <a:cs typeface="Arial"/>
              </a:rPr>
              <a:t>п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70" b="1">
                <a:latin typeface="Arial"/>
                <a:cs typeface="Arial"/>
              </a:rPr>
              <a:t>н</a:t>
            </a:r>
            <a:r>
              <a:rPr dirty="0" sz="1400" spc="-170" b="1">
                <a:latin typeface="Arial"/>
                <a:cs typeface="Arial"/>
              </a:rPr>
              <a:t>и</a:t>
            </a:r>
            <a:r>
              <a:rPr dirty="0" sz="1400" spc="-95" b="1">
                <a:latin typeface="Arial"/>
                <a:cs typeface="Arial"/>
              </a:rPr>
              <a:t>я  </a:t>
            </a:r>
            <a:r>
              <a:rPr dirty="0" sz="1400" spc="-135" b="1">
                <a:latin typeface="Arial"/>
                <a:cs typeface="Arial"/>
              </a:rPr>
              <a:t>(коллектора)	</a:t>
            </a:r>
            <a:r>
              <a:rPr dirty="0" u="heavy" sz="1400" spc="-1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400" spc="-1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80228" y="3458362"/>
            <a:ext cx="1184910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40" b="1">
                <a:latin typeface="Arial"/>
                <a:cs typeface="Arial"/>
              </a:rPr>
              <a:t>Структурно- </a:t>
            </a:r>
            <a:r>
              <a:rPr dirty="0" sz="1400" spc="-135" b="1">
                <a:latin typeface="Arial"/>
                <a:cs typeface="Arial"/>
              </a:rPr>
              <a:t> </a:t>
            </a:r>
            <a:r>
              <a:rPr dirty="0" sz="1400" spc="-190" b="1">
                <a:latin typeface="Arial"/>
                <a:cs typeface="Arial"/>
              </a:rPr>
              <a:t>фо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ци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70" b="1">
                <a:latin typeface="Arial"/>
                <a:cs typeface="Arial"/>
              </a:rPr>
              <a:t>н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80" b="1">
                <a:latin typeface="Arial"/>
                <a:cs typeface="Arial"/>
              </a:rPr>
              <a:t>ы</a:t>
            </a:r>
            <a:r>
              <a:rPr dirty="0" sz="1400" spc="-100" b="1">
                <a:latin typeface="Arial"/>
                <a:cs typeface="Arial"/>
              </a:rPr>
              <a:t>й  </a:t>
            </a:r>
            <a:r>
              <a:rPr dirty="0" sz="1400" spc="-150" b="1">
                <a:latin typeface="Arial"/>
                <a:cs typeface="Arial"/>
              </a:rPr>
              <a:t>анализ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75968" y="1900237"/>
            <a:ext cx="5405120" cy="3112770"/>
            <a:chOff x="1375968" y="1900237"/>
            <a:chExt cx="5405120" cy="3112770"/>
          </a:xfrm>
        </p:grpSpPr>
        <p:sp>
          <p:nvSpPr>
            <p:cNvPr id="40" name="object 40"/>
            <p:cNvSpPr/>
            <p:nvPr/>
          </p:nvSpPr>
          <p:spPr>
            <a:xfrm>
              <a:off x="4038600" y="3581400"/>
              <a:ext cx="762000" cy="358140"/>
            </a:xfrm>
            <a:custGeom>
              <a:avLst/>
              <a:gdLst/>
              <a:ahLst/>
              <a:cxnLst/>
              <a:rect l="l" t="t" r="r" b="b"/>
              <a:pathLst>
                <a:path w="762000" h="358139">
                  <a:moveTo>
                    <a:pt x="571893" y="0"/>
                  </a:moveTo>
                  <a:lnTo>
                    <a:pt x="571893" y="89547"/>
                  </a:lnTo>
                  <a:lnTo>
                    <a:pt x="0" y="89547"/>
                  </a:lnTo>
                  <a:lnTo>
                    <a:pt x="0" y="268579"/>
                  </a:lnTo>
                  <a:lnTo>
                    <a:pt x="571893" y="268579"/>
                  </a:lnTo>
                  <a:lnTo>
                    <a:pt x="571893" y="358127"/>
                  </a:lnTo>
                  <a:lnTo>
                    <a:pt x="762000" y="179095"/>
                  </a:lnTo>
                  <a:lnTo>
                    <a:pt x="571893" y="0"/>
                  </a:lnTo>
                  <a:close/>
                </a:path>
              </a:pathLst>
            </a:custGeom>
            <a:solidFill>
              <a:srgbClr val="D0EA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038600" y="3581400"/>
              <a:ext cx="762000" cy="358140"/>
            </a:xfrm>
            <a:custGeom>
              <a:avLst/>
              <a:gdLst/>
              <a:ahLst/>
              <a:cxnLst/>
              <a:rect l="l" t="t" r="r" b="b"/>
              <a:pathLst>
                <a:path w="762000" h="358139">
                  <a:moveTo>
                    <a:pt x="0" y="89547"/>
                  </a:moveTo>
                  <a:lnTo>
                    <a:pt x="571893" y="89547"/>
                  </a:lnTo>
                  <a:lnTo>
                    <a:pt x="571893" y="0"/>
                  </a:lnTo>
                  <a:lnTo>
                    <a:pt x="762000" y="179095"/>
                  </a:lnTo>
                  <a:lnTo>
                    <a:pt x="571893" y="358127"/>
                  </a:lnTo>
                  <a:lnTo>
                    <a:pt x="571893" y="268579"/>
                  </a:lnTo>
                  <a:lnTo>
                    <a:pt x="0" y="268579"/>
                  </a:lnTo>
                  <a:lnTo>
                    <a:pt x="0" y="8954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242303" y="3657600"/>
              <a:ext cx="533400" cy="152400"/>
            </a:xfrm>
            <a:custGeom>
              <a:avLst/>
              <a:gdLst/>
              <a:ahLst/>
              <a:cxnLst/>
              <a:rect l="l" t="t" r="r" b="b"/>
              <a:pathLst>
                <a:path w="533400" h="152400">
                  <a:moveTo>
                    <a:pt x="476745" y="0"/>
                  </a:moveTo>
                  <a:lnTo>
                    <a:pt x="476745" y="38100"/>
                  </a:lnTo>
                  <a:lnTo>
                    <a:pt x="0" y="38100"/>
                  </a:lnTo>
                  <a:lnTo>
                    <a:pt x="0" y="114300"/>
                  </a:lnTo>
                  <a:lnTo>
                    <a:pt x="476745" y="114300"/>
                  </a:lnTo>
                  <a:lnTo>
                    <a:pt x="476745" y="152400"/>
                  </a:lnTo>
                  <a:lnTo>
                    <a:pt x="533400" y="76200"/>
                  </a:lnTo>
                  <a:lnTo>
                    <a:pt x="476745" y="0"/>
                  </a:lnTo>
                  <a:close/>
                </a:path>
              </a:pathLst>
            </a:custGeom>
            <a:solidFill>
              <a:srgbClr val="E6D7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242303" y="3657600"/>
              <a:ext cx="533400" cy="152400"/>
            </a:xfrm>
            <a:custGeom>
              <a:avLst/>
              <a:gdLst/>
              <a:ahLst/>
              <a:cxnLst/>
              <a:rect l="l" t="t" r="r" b="b"/>
              <a:pathLst>
                <a:path w="533400" h="152400">
                  <a:moveTo>
                    <a:pt x="0" y="38100"/>
                  </a:moveTo>
                  <a:lnTo>
                    <a:pt x="476745" y="38100"/>
                  </a:lnTo>
                  <a:lnTo>
                    <a:pt x="476745" y="0"/>
                  </a:lnTo>
                  <a:lnTo>
                    <a:pt x="533400" y="76200"/>
                  </a:lnTo>
                  <a:lnTo>
                    <a:pt x="476745" y="152400"/>
                  </a:lnTo>
                  <a:lnTo>
                    <a:pt x="476745" y="114300"/>
                  </a:lnTo>
                  <a:lnTo>
                    <a:pt x="0" y="114300"/>
                  </a:lnTo>
                  <a:lnTo>
                    <a:pt x="0" y="381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380731" y="1905000"/>
              <a:ext cx="925194" cy="838200"/>
            </a:xfrm>
            <a:custGeom>
              <a:avLst/>
              <a:gdLst/>
              <a:ahLst/>
              <a:cxnLst/>
              <a:rect l="l" t="t" r="r" b="b"/>
              <a:pathLst>
                <a:path w="925194" h="838200">
                  <a:moveTo>
                    <a:pt x="616737" y="0"/>
                  </a:moveTo>
                  <a:lnTo>
                    <a:pt x="616737" y="119761"/>
                  </a:lnTo>
                  <a:lnTo>
                    <a:pt x="0" y="119761"/>
                  </a:lnTo>
                  <a:lnTo>
                    <a:pt x="0" y="838200"/>
                  </a:lnTo>
                  <a:lnTo>
                    <a:pt x="308368" y="838200"/>
                  </a:lnTo>
                  <a:lnTo>
                    <a:pt x="308368" y="359270"/>
                  </a:lnTo>
                  <a:lnTo>
                    <a:pt x="616737" y="359270"/>
                  </a:lnTo>
                  <a:lnTo>
                    <a:pt x="616737" y="478929"/>
                  </a:lnTo>
                  <a:lnTo>
                    <a:pt x="925068" y="239509"/>
                  </a:lnTo>
                  <a:lnTo>
                    <a:pt x="61673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380731" y="1905000"/>
              <a:ext cx="925194" cy="838200"/>
            </a:xfrm>
            <a:custGeom>
              <a:avLst/>
              <a:gdLst/>
              <a:ahLst/>
              <a:cxnLst/>
              <a:rect l="l" t="t" r="r" b="b"/>
              <a:pathLst>
                <a:path w="925194" h="838200">
                  <a:moveTo>
                    <a:pt x="925068" y="239509"/>
                  </a:moveTo>
                  <a:lnTo>
                    <a:pt x="616737" y="478929"/>
                  </a:lnTo>
                  <a:lnTo>
                    <a:pt x="616737" y="359270"/>
                  </a:lnTo>
                  <a:lnTo>
                    <a:pt x="308368" y="359270"/>
                  </a:lnTo>
                  <a:lnTo>
                    <a:pt x="308368" y="838200"/>
                  </a:lnTo>
                  <a:lnTo>
                    <a:pt x="0" y="838200"/>
                  </a:lnTo>
                  <a:lnTo>
                    <a:pt x="0" y="119761"/>
                  </a:lnTo>
                  <a:lnTo>
                    <a:pt x="616737" y="119761"/>
                  </a:lnTo>
                  <a:lnTo>
                    <a:pt x="616737" y="0"/>
                  </a:lnTo>
                  <a:lnTo>
                    <a:pt x="925068" y="23950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245345" y="4693142"/>
              <a:ext cx="2806065" cy="269875"/>
            </a:xfrm>
            <a:custGeom>
              <a:avLst/>
              <a:gdLst/>
              <a:ahLst/>
              <a:cxnLst/>
              <a:rect l="l" t="t" r="r" b="b"/>
              <a:pathLst>
                <a:path w="2806065" h="269875">
                  <a:moveTo>
                    <a:pt x="2805709" y="0"/>
                  </a:moveTo>
                  <a:lnTo>
                    <a:pt x="0" y="0"/>
                  </a:lnTo>
                  <a:lnTo>
                    <a:pt x="0" y="269775"/>
                  </a:lnTo>
                  <a:lnTo>
                    <a:pt x="2805709" y="269775"/>
                  </a:lnTo>
                  <a:lnTo>
                    <a:pt x="2805709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200400" y="4648200"/>
              <a:ext cx="2895600" cy="45085"/>
            </a:xfrm>
            <a:custGeom>
              <a:avLst/>
              <a:gdLst/>
              <a:ahLst/>
              <a:cxnLst/>
              <a:rect l="l" t="t" r="r" b="b"/>
              <a:pathLst>
                <a:path w="2895600" h="45085">
                  <a:moveTo>
                    <a:pt x="2895600" y="0"/>
                  </a:moveTo>
                  <a:lnTo>
                    <a:pt x="0" y="0"/>
                  </a:lnTo>
                  <a:lnTo>
                    <a:pt x="44945" y="44945"/>
                  </a:lnTo>
                  <a:lnTo>
                    <a:pt x="2850654" y="44945"/>
                  </a:lnTo>
                  <a:lnTo>
                    <a:pt x="2895600" y="0"/>
                  </a:lnTo>
                  <a:close/>
                </a:path>
              </a:pathLst>
            </a:custGeom>
            <a:solidFill>
              <a:srgbClr val="D6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200400" y="4962918"/>
              <a:ext cx="2895600" cy="45085"/>
            </a:xfrm>
            <a:custGeom>
              <a:avLst/>
              <a:gdLst/>
              <a:ahLst/>
              <a:cxnLst/>
              <a:rect l="l" t="t" r="r" b="b"/>
              <a:pathLst>
                <a:path w="2895600" h="45085">
                  <a:moveTo>
                    <a:pt x="2850654" y="0"/>
                  </a:moveTo>
                  <a:lnTo>
                    <a:pt x="44945" y="0"/>
                  </a:lnTo>
                  <a:lnTo>
                    <a:pt x="0" y="44945"/>
                  </a:lnTo>
                  <a:lnTo>
                    <a:pt x="2895600" y="44945"/>
                  </a:lnTo>
                  <a:lnTo>
                    <a:pt x="2850654" y="0"/>
                  </a:lnTo>
                  <a:close/>
                </a:path>
              </a:pathLst>
            </a:custGeom>
            <a:solidFill>
              <a:srgbClr val="A3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200400" y="4648200"/>
              <a:ext cx="45085" cy="360045"/>
            </a:xfrm>
            <a:custGeom>
              <a:avLst/>
              <a:gdLst/>
              <a:ahLst/>
              <a:cxnLst/>
              <a:rect l="l" t="t" r="r" b="b"/>
              <a:pathLst>
                <a:path w="45085" h="360045">
                  <a:moveTo>
                    <a:pt x="0" y="0"/>
                  </a:moveTo>
                  <a:lnTo>
                    <a:pt x="0" y="359663"/>
                  </a:lnTo>
                  <a:lnTo>
                    <a:pt x="44945" y="314718"/>
                  </a:lnTo>
                  <a:lnTo>
                    <a:pt x="44945" y="449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051054" y="4648200"/>
              <a:ext cx="45085" cy="360045"/>
            </a:xfrm>
            <a:custGeom>
              <a:avLst/>
              <a:gdLst/>
              <a:ahLst/>
              <a:cxnLst/>
              <a:rect l="l" t="t" r="r" b="b"/>
              <a:pathLst>
                <a:path w="45085" h="360045">
                  <a:moveTo>
                    <a:pt x="44945" y="0"/>
                  </a:moveTo>
                  <a:lnTo>
                    <a:pt x="0" y="44945"/>
                  </a:lnTo>
                  <a:lnTo>
                    <a:pt x="0" y="314718"/>
                  </a:lnTo>
                  <a:lnTo>
                    <a:pt x="44945" y="359663"/>
                  </a:lnTo>
                  <a:lnTo>
                    <a:pt x="44945" y="0"/>
                  </a:lnTo>
                  <a:close/>
                </a:path>
              </a:pathLst>
            </a:custGeom>
            <a:solidFill>
              <a:srgbClr val="7998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3200400" y="4648200"/>
              <a:ext cx="2895600" cy="360045"/>
            </a:xfrm>
            <a:custGeom>
              <a:avLst/>
              <a:gdLst/>
              <a:ahLst/>
              <a:cxnLst/>
              <a:rect l="l" t="t" r="r" b="b"/>
              <a:pathLst>
                <a:path w="2895600" h="360045">
                  <a:moveTo>
                    <a:pt x="0" y="0"/>
                  </a:moveTo>
                  <a:lnTo>
                    <a:pt x="2895600" y="0"/>
                  </a:lnTo>
                  <a:lnTo>
                    <a:pt x="2895600" y="359667"/>
                  </a:lnTo>
                  <a:lnTo>
                    <a:pt x="0" y="359667"/>
                  </a:lnTo>
                  <a:lnTo>
                    <a:pt x="0" y="0"/>
                  </a:lnTo>
                  <a:close/>
                </a:path>
                <a:path w="2895600" h="360045">
                  <a:moveTo>
                    <a:pt x="44945" y="44945"/>
                  </a:moveTo>
                  <a:lnTo>
                    <a:pt x="2850654" y="44945"/>
                  </a:lnTo>
                  <a:lnTo>
                    <a:pt x="2850654" y="314721"/>
                  </a:lnTo>
                  <a:lnTo>
                    <a:pt x="44945" y="314721"/>
                  </a:lnTo>
                  <a:lnTo>
                    <a:pt x="44945" y="44945"/>
                  </a:lnTo>
                  <a:close/>
                </a:path>
                <a:path w="2895600" h="360045">
                  <a:moveTo>
                    <a:pt x="0" y="0"/>
                  </a:moveTo>
                  <a:lnTo>
                    <a:pt x="44945" y="44945"/>
                  </a:lnTo>
                </a:path>
                <a:path w="2895600" h="360045">
                  <a:moveTo>
                    <a:pt x="0" y="359663"/>
                  </a:moveTo>
                  <a:lnTo>
                    <a:pt x="44945" y="314718"/>
                  </a:lnTo>
                </a:path>
                <a:path w="2895600" h="360045">
                  <a:moveTo>
                    <a:pt x="2895600" y="0"/>
                  </a:moveTo>
                  <a:lnTo>
                    <a:pt x="2850654" y="44945"/>
                  </a:lnTo>
                </a:path>
                <a:path w="2895600" h="360045">
                  <a:moveTo>
                    <a:pt x="2895600" y="359663"/>
                  </a:moveTo>
                  <a:lnTo>
                    <a:pt x="2850654" y="31471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6059992" y="3885053"/>
            <a:ext cx="2425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923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227444" y="4722291"/>
            <a:ext cx="284162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3360">
              <a:lnSpc>
                <a:spcPct val="100000"/>
              </a:lnSpc>
              <a:spcBef>
                <a:spcPts val="105"/>
              </a:spcBef>
            </a:pPr>
            <a:r>
              <a:rPr dirty="0" sz="1400" spc="-180" b="1">
                <a:latin typeface="Arial"/>
                <a:cs typeface="Arial"/>
              </a:rPr>
              <a:t>И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0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45" b="1">
                <a:latin typeface="Arial"/>
                <a:cs typeface="Arial"/>
              </a:rPr>
              <a:t>я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0" b="1">
                <a:latin typeface="Arial"/>
                <a:cs typeface="Arial"/>
              </a:rPr>
              <a:t>е</a:t>
            </a:r>
            <a:r>
              <a:rPr dirty="0" sz="1400" spc="-130" b="1">
                <a:latin typeface="Arial"/>
                <a:cs typeface="Arial"/>
              </a:rPr>
              <a:t>з</a:t>
            </a:r>
            <a:r>
              <a:rPr dirty="0" sz="1400" spc="-150" b="1">
                <a:latin typeface="Arial"/>
                <a:cs typeface="Arial"/>
              </a:rPr>
              <a:t>у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55" b="1">
                <a:latin typeface="Arial"/>
                <a:cs typeface="Arial"/>
              </a:rPr>
              <a:t>ь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в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35" b="1"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805428" y="5481828"/>
            <a:ext cx="1304925" cy="725805"/>
            <a:chOff x="3805428" y="5481828"/>
            <a:chExt cx="1304925" cy="725805"/>
          </a:xfrm>
        </p:grpSpPr>
        <p:sp>
          <p:nvSpPr>
            <p:cNvPr id="55" name="object 55"/>
            <p:cNvSpPr/>
            <p:nvPr/>
          </p:nvSpPr>
          <p:spPr>
            <a:xfrm>
              <a:off x="3810000" y="5486400"/>
              <a:ext cx="1295400" cy="716280"/>
            </a:xfrm>
            <a:custGeom>
              <a:avLst/>
              <a:gdLst/>
              <a:ahLst/>
              <a:cxnLst/>
              <a:rect l="l" t="t" r="r" b="b"/>
              <a:pathLst>
                <a:path w="1295400" h="716279">
                  <a:moveTo>
                    <a:pt x="1115174" y="122138"/>
                  </a:moveTo>
                  <a:lnTo>
                    <a:pt x="0" y="122138"/>
                  </a:lnTo>
                  <a:lnTo>
                    <a:pt x="0" y="690612"/>
                  </a:lnTo>
                  <a:lnTo>
                    <a:pt x="61933" y="700000"/>
                  </a:lnTo>
                  <a:lnTo>
                    <a:pt x="119298" y="707103"/>
                  </a:lnTo>
                  <a:lnTo>
                    <a:pt x="172474" y="712077"/>
                  </a:lnTo>
                  <a:lnTo>
                    <a:pt x="221843" y="715078"/>
                  </a:lnTo>
                  <a:lnTo>
                    <a:pt x="267786" y="716263"/>
                  </a:lnTo>
                  <a:lnTo>
                    <a:pt x="310682" y="715788"/>
                  </a:lnTo>
                  <a:lnTo>
                    <a:pt x="350912" y="713810"/>
                  </a:lnTo>
                  <a:lnTo>
                    <a:pt x="424899" y="705971"/>
                  </a:lnTo>
                  <a:lnTo>
                    <a:pt x="492793" y="693999"/>
                  </a:lnTo>
                  <a:lnTo>
                    <a:pt x="557639" y="679145"/>
                  </a:lnTo>
                  <a:lnTo>
                    <a:pt x="655855" y="654204"/>
                  </a:lnTo>
                  <a:lnTo>
                    <a:pt x="690369" y="645807"/>
                  </a:lnTo>
                  <a:lnTo>
                    <a:pt x="764344" y="629826"/>
                  </a:lnTo>
                  <a:lnTo>
                    <a:pt x="804566" y="622556"/>
                  </a:lnTo>
                  <a:lnTo>
                    <a:pt x="847453" y="615975"/>
                  </a:lnTo>
                  <a:lnTo>
                    <a:pt x="893384" y="610240"/>
                  </a:lnTo>
                  <a:lnTo>
                    <a:pt x="942742" y="605506"/>
                  </a:lnTo>
                  <a:lnTo>
                    <a:pt x="995905" y="601931"/>
                  </a:lnTo>
                  <a:lnTo>
                    <a:pt x="1053256" y="599671"/>
                  </a:lnTo>
                  <a:lnTo>
                    <a:pt x="1115174" y="598883"/>
                  </a:lnTo>
                  <a:lnTo>
                    <a:pt x="1115174" y="122138"/>
                  </a:lnTo>
                  <a:close/>
                </a:path>
                <a:path w="1295400" h="716279">
                  <a:moveTo>
                    <a:pt x="1199400" y="60325"/>
                  </a:moveTo>
                  <a:lnTo>
                    <a:pt x="91821" y="60325"/>
                  </a:lnTo>
                  <a:lnTo>
                    <a:pt x="91821" y="122138"/>
                  </a:lnTo>
                  <a:lnTo>
                    <a:pt x="1115174" y="122138"/>
                  </a:lnTo>
                  <a:lnTo>
                    <a:pt x="1115174" y="543421"/>
                  </a:lnTo>
                  <a:lnTo>
                    <a:pt x="1122419" y="542902"/>
                  </a:lnTo>
                  <a:lnTo>
                    <a:pt x="1141514" y="541759"/>
                  </a:lnTo>
                  <a:lnTo>
                    <a:pt x="1168495" y="540616"/>
                  </a:lnTo>
                  <a:lnTo>
                    <a:pt x="1199400" y="540096"/>
                  </a:lnTo>
                  <a:lnTo>
                    <a:pt x="1199400" y="60325"/>
                  </a:lnTo>
                  <a:close/>
                </a:path>
                <a:path w="1295400" h="716279">
                  <a:moveTo>
                    <a:pt x="1295400" y="0"/>
                  </a:moveTo>
                  <a:lnTo>
                    <a:pt x="178193" y="0"/>
                  </a:lnTo>
                  <a:lnTo>
                    <a:pt x="178193" y="60325"/>
                  </a:lnTo>
                  <a:lnTo>
                    <a:pt x="1199400" y="60325"/>
                  </a:lnTo>
                  <a:lnTo>
                    <a:pt x="1199400" y="480764"/>
                  </a:lnTo>
                  <a:lnTo>
                    <a:pt x="1229393" y="479524"/>
                  </a:lnTo>
                  <a:lnTo>
                    <a:pt x="1260142" y="478672"/>
                  </a:lnTo>
                  <a:lnTo>
                    <a:pt x="1295400" y="47828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3810000" y="5486400"/>
              <a:ext cx="1295400" cy="716280"/>
            </a:xfrm>
            <a:custGeom>
              <a:avLst/>
              <a:gdLst/>
              <a:ahLst/>
              <a:cxnLst/>
              <a:rect l="l" t="t" r="r" b="b"/>
              <a:pathLst>
                <a:path w="1295400" h="716279">
                  <a:moveTo>
                    <a:pt x="0" y="122138"/>
                  </a:moveTo>
                  <a:lnTo>
                    <a:pt x="1115174" y="122138"/>
                  </a:lnTo>
                  <a:lnTo>
                    <a:pt x="1115174" y="598883"/>
                  </a:lnTo>
                  <a:lnTo>
                    <a:pt x="1053256" y="599671"/>
                  </a:lnTo>
                  <a:lnTo>
                    <a:pt x="995905" y="601931"/>
                  </a:lnTo>
                  <a:lnTo>
                    <a:pt x="942742" y="605506"/>
                  </a:lnTo>
                  <a:lnTo>
                    <a:pt x="893384" y="610240"/>
                  </a:lnTo>
                  <a:lnTo>
                    <a:pt x="847453" y="615975"/>
                  </a:lnTo>
                  <a:lnTo>
                    <a:pt x="804566" y="622556"/>
                  </a:lnTo>
                  <a:lnTo>
                    <a:pt x="764344" y="629826"/>
                  </a:lnTo>
                  <a:lnTo>
                    <a:pt x="726405" y="637629"/>
                  </a:lnTo>
                  <a:lnTo>
                    <a:pt x="655855" y="654204"/>
                  </a:lnTo>
                  <a:lnTo>
                    <a:pt x="589871" y="671030"/>
                  </a:lnTo>
                  <a:lnTo>
                    <a:pt x="557639" y="679145"/>
                  </a:lnTo>
                  <a:lnTo>
                    <a:pt x="492793" y="693999"/>
                  </a:lnTo>
                  <a:lnTo>
                    <a:pt x="424899" y="705971"/>
                  </a:lnTo>
                  <a:lnTo>
                    <a:pt x="350912" y="713810"/>
                  </a:lnTo>
                  <a:lnTo>
                    <a:pt x="310682" y="715788"/>
                  </a:lnTo>
                  <a:lnTo>
                    <a:pt x="267786" y="716263"/>
                  </a:lnTo>
                  <a:lnTo>
                    <a:pt x="221843" y="715078"/>
                  </a:lnTo>
                  <a:lnTo>
                    <a:pt x="172474" y="712077"/>
                  </a:lnTo>
                  <a:lnTo>
                    <a:pt x="119298" y="707103"/>
                  </a:lnTo>
                  <a:lnTo>
                    <a:pt x="61933" y="700000"/>
                  </a:lnTo>
                  <a:lnTo>
                    <a:pt x="0" y="690612"/>
                  </a:lnTo>
                  <a:lnTo>
                    <a:pt x="0" y="122138"/>
                  </a:lnTo>
                  <a:close/>
                </a:path>
                <a:path w="1295400" h="716279">
                  <a:moveTo>
                    <a:pt x="91821" y="122138"/>
                  </a:moveTo>
                  <a:lnTo>
                    <a:pt x="91821" y="60325"/>
                  </a:lnTo>
                  <a:lnTo>
                    <a:pt x="1199400" y="60325"/>
                  </a:lnTo>
                  <a:lnTo>
                    <a:pt x="1199400" y="540096"/>
                  </a:lnTo>
                  <a:lnTo>
                    <a:pt x="1168495" y="540616"/>
                  </a:lnTo>
                  <a:lnTo>
                    <a:pt x="1141514" y="541759"/>
                  </a:lnTo>
                  <a:lnTo>
                    <a:pt x="1122419" y="542902"/>
                  </a:lnTo>
                  <a:lnTo>
                    <a:pt x="1115174" y="543421"/>
                  </a:lnTo>
                </a:path>
                <a:path w="1295400" h="716279">
                  <a:moveTo>
                    <a:pt x="178193" y="60325"/>
                  </a:moveTo>
                  <a:lnTo>
                    <a:pt x="178193" y="0"/>
                  </a:lnTo>
                  <a:lnTo>
                    <a:pt x="1295400" y="0"/>
                  </a:lnTo>
                  <a:lnTo>
                    <a:pt x="1295400" y="478284"/>
                  </a:lnTo>
                  <a:lnTo>
                    <a:pt x="1260142" y="478672"/>
                  </a:lnTo>
                  <a:lnTo>
                    <a:pt x="1229393" y="479524"/>
                  </a:lnTo>
                  <a:lnTo>
                    <a:pt x="1207647" y="480377"/>
                  </a:lnTo>
                  <a:lnTo>
                    <a:pt x="1199400" y="48076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/>
          <p:cNvGrpSpPr/>
          <p:nvPr/>
        </p:nvGrpSpPr>
        <p:grpSpPr>
          <a:xfrm>
            <a:off x="4110228" y="2150364"/>
            <a:ext cx="3146425" cy="3228340"/>
            <a:chOff x="4110228" y="2150364"/>
            <a:chExt cx="3146425" cy="3228340"/>
          </a:xfrm>
        </p:grpSpPr>
        <p:sp>
          <p:nvSpPr>
            <p:cNvPr id="58" name="object 58"/>
            <p:cNvSpPr/>
            <p:nvPr/>
          </p:nvSpPr>
          <p:spPr>
            <a:xfrm>
              <a:off x="4143768" y="4239768"/>
              <a:ext cx="830580" cy="408940"/>
            </a:xfrm>
            <a:custGeom>
              <a:avLst/>
              <a:gdLst/>
              <a:ahLst/>
              <a:cxnLst/>
              <a:rect l="l" t="t" r="r" b="b"/>
              <a:pathLst>
                <a:path w="830579" h="408939">
                  <a:moveTo>
                    <a:pt x="622896" y="0"/>
                  </a:moveTo>
                  <a:lnTo>
                    <a:pt x="207619" y="0"/>
                  </a:lnTo>
                  <a:lnTo>
                    <a:pt x="207619" y="306336"/>
                  </a:lnTo>
                  <a:lnTo>
                    <a:pt x="0" y="306336"/>
                  </a:lnTo>
                  <a:lnTo>
                    <a:pt x="415277" y="408431"/>
                  </a:lnTo>
                  <a:lnTo>
                    <a:pt x="830567" y="306336"/>
                  </a:lnTo>
                  <a:lnTo>
                    <a:pt x="622896" y="306336"/>
                  </a:lnTo>
                  <a:lnTo>
                    <a:pt x="622896" y="0"/>
                  </a:lnTo>
                  <a:close/>
                </a:path>
              </a:pathLst>
            </a:custGeom>
            <a:solidFill>
              <a:srgbClr val="D0EA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143768" y="4239768"/>
              <a:ext cx="830580" cy="408940"/>
            </a:xfrm>
            <a:custGeom>
              <a:avLst/>
              <a:gdLst/>
              <a:ahLst/>
              <a:cxnLst/>
              <a:rect l="l" t="t" r="r" b="b"/>
              <a:pathLst>
                <a:path w="830579" h="408939">
                  <a:moveTo>
                    <a:pt x="0" y="306336"/>
                  </a:moveTo>
                  <a:lnTo>
                    <a:pt x="207619" y="306336"/>
                  </a:lnTo>
                  <a:lnTo>
                    <a:pt x="207619" y="0"/>
                  </a:lnTo>
                  <a:lnTo>
                    <a:pt x="622896" y="0"/>
                  </a:lnTo>
                  <a:lnTo>
                    <a:pt x="622896" y="306336"/>
                  </a:lnTo>
                  <a:lnTo>
                    <a:pt x="830567" y="306336"/>
                  </a:lnTo>
                  <a:lnTo>
                    <a:pt x="415277" y="408431"/>
                  </a:lnTo>
                  <a:lnTo>
                    <a:pt x="0" y="3063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114800" y="5029200"/>
              <a:ext cx="830580" cy="344805"/>
            </a:xfrm>
            <a:custGeom>
              <a:avLst/>
              <a:gdLst/>
              <a:ahLst/>
              <a:cxnLst/>
              <a:rect l="l" t="t" r="r" b="b"/>
              <a:pathLst>
                <a:path w="830579" h="344804">
                  <a:moveTo>
                    <a:pt x="622947" y="0"/>
                  </a:moveTo>
                  <a:lnTo>
                    <a:pt x="207670" y="0"/>
                  </a:lnTo>
                  <a:lnTo>
                    <a:pt x="207670" y="258318"/>
                  </a:lnTo>
                  <a:lnTo>
                    <a:pt x="0" y="258318"/>
                  </a:lnTo>
                  <a:lnTo>
                    <a:pt x="415277" y="344436"/>
                  </a:lnTo>
                  <a:lnTo>
                    <a:pt x="830554" y="258318"/>
                  </a:lnTo>
                  <a:lnTo>
                    <a:pt x="622947" y="258318"/>
                  </a:lnTo>
                  <a:lnTo>
                    <a:pt x="622947" y="0"/>
                  </a:lnTo>
                  <a:close/>
                </a:path>
              </a:pathLst>
            </a:custGeom>
            <a:solidFill>
              <a:srgbClr val="D0EA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4114800" y="5029200"/>
              <a:ext cx="830580" cy="344805"/>
            </a:xfrm>
            <a:custGeom>
              <a:avLst/>
              <a:gdLst/>
              <a:ahLst/>
              <a:cxnLst/>
              <a:rect l="l" t="t" r="r" b="b"/>
              <a:pathLst>
                <a:path w="830579" h="344804">
                  <a:moveTo>
                    <a:pt x="0" y="258318"/>
                  </a:moveTo>
                  <a:lnTo>
                    <a:pt x="207670" y="258318"/>
                  </a:lnTo>
                  <a:lnTo>
                    <a:pt x="207670" y="0"/>
                  </a:lnTo>
                  <a:lnTo>
                    <a:pt x="622947" y="0"/>
                  </a:lnTo>
                  <a:lnTo>
                    <a:pt x="622947" y="258318"/>
                  </a:lnTo>
                  <a:lnTo>
                    <a:pt x="830554" y="258318"/>
                  </a:lnTo>
                  <a:lnTo>
                    <a:pt x="415277" y="344436"/>
                  </a:lnTo>
                  <a:lnTo>
                    <a:pt x="0" y="25831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7064" y="4140695"/>
              <a:ext cx="802386" cy="70791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2012" y="2241791"/>
              <a:ext cx="919734" cy="105081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79464" y="4216895"/>
              <a:ext cx="802398" cy="70791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4788" y="2150364"/>
              <a:ext cx="951738" cy="107822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7356" y="3781044"/>
              <a:ext cx="550926" cy="186689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7316" y="3029699"/>
              <a:ext cx="874013" cy="53874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19216" y="2857487"/>
              <a:ext cx="998994" cy="621042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3920130" y="5638291"/>
            <a:ext cx="8959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540">
              <a:lnSpc>
                <a:spcPct val="100000"/>
              </a:lnSpc>
              <a:spcBef>
                <a:spcPts val="100"/>
              </a:spcBef>
            </a:pPr>
            <a:r>
              <a:rPr dirty="0" sz="1400" spc="-220" b="1">
                <a:latin typeface="Arial"/>
                <a:cs typeface="Arial"/>
              </a:rPr>
              <a:t>Ф</a:t>
            </a:r>
            <a:r>
              <a:rPr dirty="0" sz="1400" spc="-160" b="1">
                <a:latin typeface="Arial"/>
                <a:cs typeface="Arial"/>
              </a:rPr>
              <a:t>ин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60" b="1">
                <a:latin typeface="Arial"/>
                <a:cs typeface="Arial"/>
              </a:rPr>
              <a:t>ь</a:t>
            </a:r>
            <a:r>
              <a:rPr dirty="0" sz="1400" spc="-165" b="1">
                <a:latin typeface="Arial"/>
                <a:cs typeface="Arial"/>
              </a:rPr>
              <a:t>н</a:t>
            </a:r>
            <a:r>
              <a:rPr dirty="0" sz="1400" spc="-180" b="1">
                <a:latin typeface="Arial"/>
                <a:cs typeface="Arial"/>
              </a:rPr>
              <a:t>ы</a:t>
            </a:r>
            <a:r>
              <a:rPr dirty="0" sz="1400" spc="-95" b="1">
                <a:latin typeface="Arial"/>
                <a:cs typeface="Arial"/>
              </a:rPr>
              <a:t>е  </a:t>
            </a:r>
            <a:r>
              <a:rPr dirty="0" sz="1400" spc="-145" b="1">
                <a:latin typeface="Arial"/>
                <a:cs typeface="Arial"/>
              </a:rPr>
              <a:t>Рез</a:t>
            </a:r>
            <a:r>
              <a:rPr dirty="0" sz="1400" spc="-150" b="1">
                <a:latin typeface="Arial"/>
                <a:cs typeface="Arial"/>
              </a:rPr>
              <a:t>у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60" b="1">
                <a:latin typeface="Arial"/>
                <a:cs typeface="Arial"/>
              </a:rPr>
              <a:t>ь</a:t>
            </a:r>
            <a:r>
              <a:rPr dirty="0" sz="1400" spc="-140" b="1">
                <a:latin typeface="Arial"/>
                <a:cs typeface="Arial"/>
              </a:rPr>
              <a:t>таты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562822" y="6461880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MT"/>
                <a:cs typeface="Arial MT"/>
              </a:rPr>
              <a:t>8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44500" y="6518225"/>
            <a:ext cx="649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21.01.2023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542" rIns="0" bIns="0" rtlCol="0" vert="horz">
            <a:spAutoFit/>
          </a:bodyPr>
          <a:lstStyle/>
          <a:p>
            <a:pPr marL="3186430" marR="5080" indent="-2594610">
              <a:lnSpc>
                <a:spcPct val="100000"/>
              </a:lnSpc>
              <a:spcBef>
                <a:spcPts val="95"/>
              </a:spcBef>
            </a:pPr>
            <a:r>
              <a:rPr dirty="0" spc="-20">
                <a:solidFill>
                  <a:srgbClr val="232852"/>
                </a:solidFill>
                <a:latin typeface="Times New Roman"/>
                <a:cs typeface="Times New Roman"/>
              </a:rPr>
              <a:t>Ключевые</a:t>
            </a:r>
            <a:r>
              <a:rPr dirty="0" spc="1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факторы,</a:t>
            </a:r>
            <a:r>
              <a:rPr dirty="0" spc="2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определяющие</a:t>
            </a:r>
            <a:r>
              <a:rPr dirty="0" spc="3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5">
                <a:solidFill>
                  <a:srgbClr val="232852"/>
                </a:solidFill>
                <a:latin typeface="Times New Roman"/>
                <a:cs typeface="Times New Roman"/>
              </a:rPr>
              <a:t>структуру </a:t>
            </a:r>
            <a:r>
              <a:rPr dirty="0" spc="-68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осадочных тел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8038" y="1609338"/>
            <a:ext cx="8248015" cy="5095240"/>
            <a:chOff x="448038" y="1609338"/>
            <a:chExt cx="8248015" cy="5095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867" y="1629172"/>
              <a:ext cx="8208261" cy="50550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7944" y="1619244"/>
              <a:ext cx="8228330" cy="5075555"/>
            </a:xfrm>
            <a:custGeom>
              <a:avLst/>
              <a:gdLst/>
              <a:ahLst/>
              <a:cxnLst/>
              <a:rect l="l" t="t" r="r" b="b"/>
              <a:pathLst>
                <a:path w="8228330" h="5075555">
                  <a:moveTo>
                    <a:pt x="0" y="5074945"/>
                  </a:moveTo>
                  <a:lnTo>
                    <a:pt x="8228114" y="5074945"/>
                  </a:lnTo>
                  <a:lnTo>
                    <a:pt x="8228114" y="0"/>
                  </a:lnTo>
                  <a:lnTo>
                    <a:pt x="0" y="0"/>
                  </a:lnTo>
                  <a:lnTo>
                    <a:pt x="0" y="507494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962" y="653567"/>
            <a:ext cx="6607809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Введение 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в</a:t>
            </a:r>
            <a:r>
              <a:rPr dirty="0" spc="1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сейсмическую</a:t>
            </a:r>
            <a:r>
              <a:rPr dirty="0" spc="2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стратиграфию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79" y="1475234"/>
            <a:ext cx="5606775" cy="441959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26821" y="1585722"/>
            <a:ext cx="2470785" cy="3439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215">
                <a:latin typeface="Microsoft Sans Serif"/>
                <a:cs typeface="Microsoft Sans Serif"/>
              </a:rPr>
              <a:t>С</a:t>
            </a:r>
            <a:r>
              <a:rPr dirty="0" sz="1600" spc="-160">
                <a:latin typeface="Microsoft Sans Serif"/>
                <a:cs typeface="Microsoft Sans Serif"/>
              </a:rPr>
              <a:t>е</a:t>
            </a:r>
            <a:r>
              <a:rPr dirty="0" sz="1600" spc="-170">
                <a:latin typeface="Microsoft Sans Serif"/>
                <a:cs typeface="Microsoft Sans Serif"/>
              </a:rPr>
              <a:t>й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250">
                <a:latin typeface="Microsoft Sans Serif"/>
                <a:cs typeface="Microsoft Sans Serif"/>
              </a:rPr>
              <a:t>м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р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40">
                <a:latin typeface="Microsoft Sans Serif"/>
                <a:cs typeface="Microsoft Sans Serif"/>
              </a:rPr>
              <a:t>г</a:t>
            </a:r>
            <a:r>
              <a:rPr dirty="0" sz="1600" spc="-160">
                <a:latin typeface="Microsoft Sans Serif"/>
                <a:cs typeface="Microsoft Sans Serif"/>
              </a:rPr>
              <a:t>р</a:t>
            </a:r>
            <a:r>
              <a:rPr dirty="0" sz="1600" spc="-210">
                <a:latin typeface="Microsoft Sans Serif"/>
                <a:cs typeface="Microsoft Sans Serif"/>
              </a:rPr>
              <a:t>аф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 spc="-80">
                <a:latin typeface="Microsoft Sans Serif"/>
                <a:cs typeface="Microsoft Sans Serif"/>
              </a:rPr>
              <a:t> </a:t>
            </a:r>
            <a:r>
              <a:rPr dirty="0" sz="1600" spc="-105">
                <a:latin typeface="Microsoft Sans Serif"/>
                <a:cs typeface="Microsoft Sans Serif"/>
              </a:rPr>
              <a:t>(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229">
                <a:latin typeface="Microsoft Sans Serif"/>
                <a:cs typeface="Microsoft Sans Serif"/>
              </a:rPr>
              <a:t>к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90">
                <a:latin typeface="Microsoft Sans Serif"/>
                <a:cs typeface="Microsoft Sans Serif"/>
              </a:rPr>
              <a:t>- 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р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40">
                <a:latin typeface="Microsoft Sans Serif"/>
                <a:cs typeface="Microsoft Sans Serif"/>
              </a:rPr>
              <a:t>г</a:t>
            </a:r>
            <a:r>
              <a:rPr dirty="0" sz="1600" spc="-160">
                <a:latin typeface="Microsoft Sans Serif"/>
                <a:cs typeface="Microsoft Sans Serif"/>
              </a:rPr>
              <a:t>р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245">
                <a:latin typeface="Microsoft Sans Serif"/>
                <a:cs typeface="Microsoft Sans Serif"/>
              </a:rPr>
              <a:t>ф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5">
                <a:latin typeface="Microsoft Sans Serif"/>
                <a:cs typeface="Microsoft Sans Serif"/>
              </a:rPr>
              <a:t>я</a:t>
            </a:r>
            <a:r>
              <a:rPr dirty="0" sz="1600" spc="-95">
                <a:latin typeface="Microsoft Sans Serif"/>
                <a:cs typeface="Microsoft Sans Serif"/>
              </a:rPr>
              <a:t>)</a:t>
            </a:r>
            <a:r>
              <a:rPr dirty="0" sz="1600" spc="-100">
                <a:latin typeface="Microsoft Sans Serif"/>
                <a:cs typeface="Microsoft Sans Serif"/>
              </a:rPr>
              <a:t>-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35">
                <a:latin typeface="Microsoft Sans Serif"/>
                <a:cs typeface="Microsoft Sans Serif"/>
              </a:rPr>
              <a:t>э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60">
                <a:latin typeface="Microsoft Sans Serif"/>
                <a:cs typeface="Microsoft Sans Serif"/>
              </a:rPr>
              <a:t> </a:t>
            </a:r>
            <a:r>
              <a:rPr dirty="0" sz="1600" spc="-250">
                <a:latin typeface="Microsoft Sans Serif"/>
                <a:cs typeface="Microsoft Sans Serif"/>
              </a:rPr>
              <a:t>м</a:t>
            </a:r>
            <a:r>
              <a:rPr dirty="0" sz="1600" spc="-155">
                <a:latin typeface="Microsoft Sans Serif"/>
                <a:cs typeface="Microsoft Sans Serif"/>
              </a:rPr>
              <a:t>ет</a:t>
            </a:r>
            <a:r>
              <a:rPr dirty="0" sz="1600" spc="-125">
                <a:latin typeface="Microsoft Sans Serif"/>
                <a:cs typeface="Microsoft Sans Serif"/>
              </a:rPr>
              <a:t>од  </a:t>
            </a:r>
            <a:r>
              <a:rPr dirty="0" sz="1600" spc="-170">
                <a:latin typeface="Microsoft Sans Serif"/>
                <a:cs typeface="Microsoft Sans Serif"/>
              </a:rPr>
              <a:t>стратиграфической </a:t>
            </a:r>
            <a:r>
              <a:rPr dirty="0" sz="1600" spc="-165">
                <a:latin typeface="Microsoft Sans Serif"/>
                <a:cs typeface="Microsoft Sans Serif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0">
                <a:latin typeface="Microsoft Sans Serif"/>
                <a:cs typeface="Microsoft Sans Serif"/>
              </a:rPr>
              <a:t>р</a:t>
            </a:r>
            <a:r>
              <a:rPr dirty="0" sz="1600" spc="-175">
                <a:latin typeface="Microsoft Sans Serif"/>
                <a:cs typeface="Microsoft Sans Serif"/>
              </a:rPr>
              <a:t>пр</a:t>
            </a:r>
            <a:r>
              <a:rPr dirty="0" sz="1600" spc="-165">
                <a:latin typeface="Microsoft Sans Serif"/>
                <a:cs typeface="Microsoft Sans Serif"/>
              </a:rPr>
              <a:t>е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а</a:t>
            </a:r>
            <a:r>
              <a:rPr dirty="0" sz="1600" spc="-180">
                <a:latin typeface="Microsoft Sans Serif"/>
                <a:cs typeface="Microsoft Sans Serif"/>
              </a:rPr>
              <a:t>ц</a:t>
            </a:r>
            <a:r>
              <a:rPr dirty="0" sz="1600" spc="-170">
                <a:latin typeface="Microsoft Sans Serif"/>
                <a:cs typeface="Microsoft Sans Serif"/>
              </a:rPr>
              <a:t>ии</a:t>
            </a:r>
            <a:r>
              <a:rPr dirty="0" sz="1600" spc="-85">
                <a:latin typeface="Microsoft Sans Serif"/>
                <a:cs typeface="Microsoft Sans Serif"/>
              </a:rPr>
              <a:t>,</a:t>
            </a:r>
            <a:r>
              <a:rPr dirty="0" sz="1600" spc="-70">
                <a:latin typeface="Microsoft Sans Serif"/>
                <a:cs typeface="Microsoft Sans Serif"/>
              </a:rPr>
              <a:t> 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60">
                <a:latin typeface="Microsoft Sans Serif"/>
                <a:cs typeface="Microsoft Sans Serif"/>
              </a:rPr>
              <a:t>о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175">
                <a:latin typeface="Microsoft Sans Serif"/>
                <a:cs typeface="Microsoft Sans Serif"/>
              </a:rPr>
              <a:t>ры</a:t>
            </a:r>
            <a:r>
              <a:rPr dirty="0" sz="1600" spc="-110">
                <a:latin typeface="Microsoft Sans Serif"/>
                <a:cs typeface="Microsoft Sans Serif"/>
              </a:rPr>
              <a:t>й  </a:t>
            </a:r>
            <a:r>
              <a:rPr dirty="0" sz="1600" spc="-170">
                <a:latin typeface="Microsoft Sans Serif"/>
                <a:cs typeface="Microsoft Sans Serif"/>
              </a:rPr>
              <a:t>об</a:t>
            </a:r>
            <a:r>
              <a:rPr dirty="0" sz="1600" spc="-175">
                <a:latin typeface="Microsoft Sans Serif"/>
                <a:cs typeface="Microsoft Sans Serif"/>
              </a:rPr>
              <a:t>ъе</a:t>
            </a:r>
            <a:r>
              <a:rPr dirty="0" sz="1600" spc="-170">
                <a:latin typeface="Microsoft Sans Serif"/>
                <a:cs typeface="Microsoft Sans Serif"/>
              </a:rPr>
              <a:t>д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65">
                <a:latin typeface="Microsoft Sans Serif"/>
                <a:cs typeface="Microsoft Sans Serif"/>
              </a:rPr>
              <a:t>яе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65">
                <a:latin typeface="Microsoft Sans Serif"/>
                <a:cs typeface="Microsoft Sans Serif"/>
              </a:rPr>
              <a:t> </a:t>
            </a:r>
            <a:r>
              <a:rPr dirty="0" sz="1600" spc="-105">
                <a:latin typeface="Microsoft Sans Serif"/>
                <a:cs typeface="Microsoft Sans Serif"/>
              </a:rPr>
              <a:t>(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210">
                <a:latin typeface="Microsoft Sans Serif"/>
                <a:cs typeface="Microsoft Sans Serif"/>
              </a:rPr>
              <a:t>ом</a:t>
            </a:r>
            <a:r>
              <a:rPr dirty="0" sz="1600" spc="-170">
                <a:latin typeface="Microsoft Sans Serif"/>
                <a:cs typeface="Microsoft Sans Serif"/>
              </a:rPr>
              <a:t>б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ир</a:t>
            </a:r>
            <a:r>
              <a:rPr dirty="0" sz="1600" spc="-150">
                <a:latin typeface="Microsoft Sans Serif"/>
                <a:cs typeface="Microsoft Sans Serif"/>
              </a:rPr>
              <a:t>у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85">
                <a:latin typeface="Microsoft Sans Serif"/>
                <a:cs typeface="Microsoft Sans Serif"/>
              </a:rPr>
              <a:t>)  </a:t>
            </a:r>
            <a:r>
              <a:rPr dirty="0" sz="1600" spc="-170">
                <a:latin typeface="Microsoft Sans Serif"/>
                <a:cs typeface="Microsoft Sans Serif"/>
              </a:rPr>
              <a:t>хроностратиграфический </a:t>
            </a:r>
            <a:r>
              <a:rPr dirty="0" sz="1600" spc="-165">
                <a:latin typeface="Microsoft Sans Serif"/>
                <a:cs typeface="Microsoft Sans Serif"/>
              </a:rPr>
              <a:t> </a:t>
            </a:r>
            <a:r>
              <a:rPr dirty="0" sz="1600" spc="-175">
                <a:latin typeface="Microsoft Sans Serif"/>
                <a:cs typeface="Microsoft Sans Serif"/>
              </a:rPr>
              <a:t>по</a:t>
            </a:r>
            <a:r>
              <a:rPr dirty="0" sz="1600" spc="-165">
                <a:latin typeface="Microsoft Sans Serif"/>
                <a:cs typeface="Microsoft Sans Serif"/>
              </a:rPr>
              <a:t>р</a:t>
            </a:r>
            <a:r>
              <a:rPr dirty="0" sz="1600" spc="-170">
                <a:latin typeface="Microsoft Sans Serif"/>
                <a:cs typeface="Microsoft Sans Serif"/>
              </a:rPr>
              <a:t>яд</a:t>
            </a:r>
            <a:r>
              <a:rPr dirty="0" sz="1600" spc="-160">
                <a:latin typeface="Microsoft Sans Serif"/>
                <a:cs typeface="Microsoft Sans Serif"/>
              </a:rPr>
              <a:t>о</a:t>
            </a:r>
            <a:r>
              <a:rPr dirty="0" sz="1600" spc="-229">
                <a:latin typeface="Microsoft Sans Serif"/>
                <a:cs typeface="Microsoft Sans Serif"/>
              </a:rPr>
              <a:t>к</a:t>
            </a:r>
            <a:r>
              <a:rPr dirty="0" sz="1600" spc="-75">
                <a:latin typeface="Microsoft Sans Serif"/>
                <a:cs typeface="Microsoft Sans Serif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ап</a:t>
            </a:r>
            <a:r>
              <a:rPr dirty="0" sz="1600" spc="-170">
                <a:latin typeface="Microsoft Sans Serif"/>
                <a:cs typeface="Microsoft Sans Serif"/>
              </a:rPr>
              <a:t>л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10">
                <a:latin typeface="Microsoft Sans Serif"/>
                <a:cs typeface="Microsoft Sans Serif"/>
              </a:rPr>
              <a:t>й  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90">
                <a:latin typeface="Microsoft Sans Serif"/>
                <a:cs typeface="Microsoft Sans Serif"/>
              </a:rPr>
              <a:t>о</a:t>
            </a:r>
            <a:r>
              <a:rPr dirty="0" sz="1600" spc="-235">
                <a:latin typeface="Microsoft Sans Serif"/>
                <a:cs typeface="Microsoft Sans Serif"/>
              </a:rPr>
              <a:t>ж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0">
                <a:latin typeface="Microsoft Sans Serif"/>
                <a:cs typeface="Microsoft Sans Serif"/>
              </a:rPr>
              <a:t>й</a:t>
            </a:r>
            <a:r>
              <a:rPr dirty="0" sz="1600" spc="-85">
                <a:latin typeface="Microsoft Sans Serif"/>
                <a:cs typeface="Microsoft Sans Serif"/>
              </a:rPr>
              <a:t>,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50">
                <a:latin typeface="Microsoft Sans Serif"/>
                <a:cs typeface="Microsoft Sans Serif"/>
              </a:rPr>
              <a:t>х</a:t>
            </a:r>
            <a:r>
              <a:rPr dirty="0" sz="1600" spc="-55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р</a:t>
            </a:r>
            <a:r>
              <a:rPr dirty="0" sz="1600" spc="-150">
                <a:latin typeface="Microsoft Sans Serif"/>
                <a:cs typeface="Microsoft Sans Serif"/>
              </a:rPr>
              <a:t>у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50">
                <a:latin typeface="Microsoft Sans Serif"/>
                <a:cs typeface="Microsoft Sans Serif"/>
              </a:rPr>
              <a:t>у</a:t>
            </a:r>
            <a:r>
              <a:rPr dirty="0" sz="1600" spc="-170">
                <a:latin typeface="Microsoft Sans Serif"/>
                <a:cs typeface="Microsoft Sans Serif"/>
              </a:rPr>
              <a:t>р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5">
                <a:latin typeface="Microsoft Sans Serif"/>
                <a:cs typeface="Microsoft Sans Serif"/>
              </a:rPr>
              <a:t>ы</a:t>
            </a:r>
            <a:r>
              <a:rPr dirty="0" sz="1600" spc="-110">
                <a:latin typeface="Microsoft Sans Serif"/>
                <a:cs typeface="Microsoft Sans Serif"/>
              </a:rPr>
              <a:t>й  </a:t>
            </a:r>
            <a:r>
              <a:rPr dirty="0" sz="1600" spc="-190">
                <a:latin typeface="Microsoft Sans Serif"/>
                <a:cs typeface="Microsoft Sans Serif"/>
              </a:rPr>
              <a:t>к</a:t>
            </a:r>
            <a:r>
              <a:rPr dirty="0" sz="1600" spc="-204">
                <a:latin typeface="Microsoft Sans Serif"/>
                <a:cs typeface="Microsoft Sans Serif"/>
              </a:rPr>
              <a:t>а</a:t>
            </a:r>
            <a:r>
              <a:rPr dirty="0" sz="1600" spc="-210">
                <a:latin typeface="Microsoft Sans Serif"/>
                <a:cs typeface="Microsoft Sans Serif"/>
              </a:rPr>
              <a:t>р</a:t>
            </a:r>
            <a:r>
              <a:rPr dirty="0" sz="1600" spc="-185">
                <a:latin typeface="Microsoft Sans Serif"/>
                <a:cs typeface="Microsoft Sans Serif"/>
              </a:rPr>
              <a:t>к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85">
                <a:latin typeface="Microsoft Sans Serif"/>
                <a:cs typeface="Microsoft Sans Serif"/>
              </a:rPr>
              <a:t> </a:t>
            </a:r>
            <a:r>
              <a:rPr dirty="0" sz="1600" spc="-165">
                <a:latin typeface="Microsoft Sans Serif"/>
                <a:cs typeface="Microsoft Sans Serif"/>
              </a:rPr>
              <a:t>и</a:t>
            </a:r>
            <a:r>
              <a:rPr dirty="0" sz="1600" spc="-60">
                <a:latin typeface="Microsoft Sans Serif"/>
                <a:cs typeface="Microsoft Sans Serif"/>
              </a:rPr>
              <a:t> </a:t>
            </a:r>
            <a:r>
              <a:rPr dirty="0" sz="1600" spc="-140">
                <a:latin typeface="Microsoft Sans Serif"/>
                <a:cs typeface="Microsoft Sans Serif"/>
              </a:rPr>
              <a:t>г</a:t>
            </a:r>
            <a:r>
              <a:rPr dirty="0" sz="1600" spc="-165">
                <a:latin typeface="Microsoft Sans Serif"/>
                <a:cs typeface="Microsoft Sans Serif"/>
              </a:rPr>
              <a:t>е</a:t>
            </a:r>
            <a:r>
              <a:rPr dirty="0" sz="1600" spc="-185">
                <a:latin typeface="Microsoft Sans Serif"/>
                <a:cs typeface="Microsoft Sans Serif"/>
              </a:rPr>
              <a:t>о</a:t>
            </a:r>
            <a:r>
              <a:rPr dirty="0" sz="1600" spc="-229">
                <a:latin typeface="Microsoft Sans Serif"/>
                <a:cs typeface="Microsoft Sans Serif"/>
              </a:rPr>
              <a:t>м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70">
                <a:latin typeface="Microsoft Sans Serif"/>
                <a:cs typeface="Microsoft Sans Serif"/>
              </a:rPr>
              <a:t>рич</a:t>
            </a:r>
            <a:r>
              <a:rPr dirty="0" sz="1600" spc="-160">
                <a:latin typeface="Microsoft Sans Serif"/>
                <a:cs typeface="Microsoft Sans Serif"/>
              </a:rPr>
              <a:t>е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225">
                <a:latin typeface="Microsoft Sans Serif"/>
                <a:cs typeface="Microsoft Sans Serif"/>
              </a:rPr>
              <a:t>к</a:t>
            </a:r>
            <a:r>
              <a:rPr dirty="0" sz="1600" spc="-125">
                <a:latin typeface="Microsoft Sans Serif"/>
                <a:cs typeface="Microsoft Sans Serif"/>
              </a:rPr>
              <a:t>ое  </a:t>
            </a:r>
            <a:r>
              <a:rPr dirty="0" sz="1600" spc="-180">
                <a:latin typeface="Microsoft Sans Serif"/>
                <a:cs typeface="Microsoft Sans Serif"/>
              </a:rPr>
              <a:t>взаимоотношение </a:t>
            </a:r>
            <a:r>
              <a:rPr dirty="0" sz="1600" spc="-175">
                <a:latin typeface="Microsoft Sans Serif"/>
                <a:cs typeface="Microsoft Sans Serif"/>
              </a:rPr>
              <a:t> </a:t>
            </a:r>
            <a:r>
              <a:rPr dirty="0" sz="1600" spc="-105">
                <a:latin typeface="Microsoft Sans Serif"/>
                <a:cs typeface="Microsoft Sans Serif"/>
              </a:rPr>
              <a:t>(</a:t>
            </a:r>
            <a:r>
              <a:rPr dirty="0" sz="1600" spc="-170">
                <a:latin typeface="Microsoft Sans Serif"/>
                <a:cs typeface="Microsoft Sans Serif"/>
              </a:rPr>
              <a:t>ра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170">
                <a:latin typeface="Microsoft Sans Serif"/>
                <a:cs typeface="Microsoft Sans Serif"/>
              </a:rPr>
              <a:t>по</a:t>
            </a:r>
            <a:r>
              <a:rPr dirty="0" sz="1600" spc="-165">
                <a:latin typeface="Microsoft Sans Serif"/>
                <a:cs typeface="Microsoft Sans Serif"/>
              </a:rPr>
              <a:t>л</a:t>
            </a:r>
            <a:r>
              <a:rPr dirty="0" sz="1600" spc="-190">
                <a:latin typeface="Microsoft Sans Serif"/>
                <a:cs typeface="Microsoft Sans Serif"/>
              </a:rPr>
              <a:t>о</a:t>
            </a:r>
            <a:r>
              <a:rPr dirty="0" sz="1600" spc="-235">
                <a:latin typeface="Microsoft Sans Serif"/>
                <a:cs typeface="Microsoft Sans Serif"/>
              </a:rPr>
              <a:t>ж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5">
                <a:latin typeface="Microsoft Sans Serif"/>
                <a:cs typeface="Microsoft Sans Serif"/>
              </a:rPr>
              <a:t>е</a:t>
            </a:r>
            <a:r>
              <a:rPr dirty="0" sz="1600" spc="-100">
                <a:latin typeface="Microsoft Sans Serif"/>
                <a:cs typeface="Microsoft Sans Serif"/>
              </a:rPr>
              <a:t>)</a:t>
            </a:r>
            <a:r>
              <a:rPr dirty="0" sz="1600" spc="-85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85">
                <a:latin typeface="Microsoft Sans Serif"/>
                <a:cs typeface="Microsoft Sans Serif"/>
              </a:rPr>
              <a:t>а</a:t>
            </a:r>
            <a:r>
              <a:rPr dirty="0" sz="1600" spc="-125">
                <a:latin typeface="Microsoft Sans Serif"/>
                <a:cs typeface="Microsoft Sans Serif"/>
              </a:rPr>
              <a:t>г</a:t>
            </a:r>
            <a:r>
              <a:rPr dirty="0" sz="1600" spc="-165">
                <a:latin typeface="Microsoft Sans Serif"/>
                <a:cs typeface="Microsoft Sans Serif"/>
              </a:rPr>
              <a:t>а</a:t>
            </a:r>
            <a:r>
              <a:rPr dirty="0" sz="1600" spc="-215">
                <a:latin typeface="Microsoft Sans Serif"/>
                <a:cs typeface="Microsoft Sans Serif"/>
              </a:rPr>
              <a:t>ю</a:t>
            </a:r>
            <a:r>
              <a:rPr dirty="0" sz="1600" spc="-200">
                <a:latin typeface="Microsoft Sans Serif"/>
                <a:cs typeface="Microsoft Sans Serif"/>
              </a:rPr>
              <a:t>щи</a:t>
            </a:r>
            <a:r>
              <a:rPr dirty="0" sz="1600" spc="-150">
                <a:latin typeface="Microsoft Sans Serif"/>
                <a:cs typeface="Microsoft Sans Serif"/>
              </a:rPr>
              <a:t>х</a:t>
            </a:r>
            <a:r>
              <a:rPr dirty="0" sz="1600" spc="-85">
                <a:latin typeface="Microsoft Sans Serif"/>
                <a:cs typeface="Microsoft Sans Serif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00">
                <a:latin typeface="Microsoft Sans Serif"/>
                <a:cs typeface="Microsoft Sans Serif"/>
              </a:rPr>
              <a:t>х  </a:t>
            </a:r>
            <a:r>
              <a:rPr dirty="0" sz="1600" spc="-245">
                <a:latin typeface="Microsoft Sans Serif"/>
                <a:cs typeface="Microsoft Sans Serif"/>
              </a:rPr>
              <a:t>ф</a:t>
            </a:r>
            <a:r>
              <a:rPr dirty="0" sz="1600" spc="-160">
                <a:latin typeface="Microsoft Sans Serif"/>
                <a:cs typeface="Microsoft Sans Serif"/>
              </a:rPr>
              <a:t>а</a:t>
            </a:r>
            <a:r>
              <a:rPr dirty="0" sz="1600" spc="-180">
                <a:latin typeface="Microsoft Sans Serif"/>
                <a:cs typeface="Microsoft Sans Serif"/>
              </a:rPr>
              <a:t>ц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5">
                <a:latin typeface="Microsoft Sans Serif"/>
                <a:cs typeface="Microsoft Sans Serif"/>
              </a:rPr>
              <a:t>й</a:t>
            </a:r>
            <a:r>
              <a:rPr dirty="0" sz="1600" spc="-65">
                <a:latin typeface="Microsoft Sans Serif"/>
                <a:cs typeface="Microsoft Sans Serif"/>
              </a:rPr>
              <a:t> 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70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ус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а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65">
                <a:latin typeface="Microsoft Sans Serif"/>
                <a:cs typeface="Microsoft Sans Serif"/>
              </a:rPr>
              <a:t>ов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5">
                <a:latin typeface="Microsoft Sans Serif"/>
                <a:cs typeface="Microsoft Sans Serif"/>
              </a:rPr>
              <a:t>и</a:t>
            </a:r>
            <a:r>
              <a:rPr dirty="0" sz="1600" spc="-55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ус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65">
                <a:latin typeface="Microsoft Sans Serif"/>
                <a:cs typeface="Microsoft Sans Serif"/>
              </a:rPr>
              <a:t>ов</a:t>
            </a:r>
            <a:r>
              <a:rPr dirty="0" sz="1600" spc="-125">
                <a:latin typeface="Microsoft Sans Serif"/>
                <a:cs typeface="Microsoft Sans Serif"/>
              </a:rPr>
              <a:t>ий  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65">
                <a:latin typeface="Microsoft Sans Serif"/>
                <a:cs typeface="Microsoft Sans Serif"/>
              </a:rPr>
              <a:t>д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60">
                <a:latin typeface="Microsoft Sans Serif"/>
                <a:cs typeface="Microsoft Sans Serif"/>
              </a:rPr>
              <a:t>о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215">
                <a:latin typeface="Microsoft Sans Serif"/>
                <a:cs typeface="Microsoft Sans Serif"/>
              </a:rPr>
              <a:t>а</a:t>
            </a:r>
            <a:r>
              <a:rPr dirty="0" sz="1600" spc="-185">
                <a:latin typeface="Microsoft Sans Serif"/>
                <a:cs typeface="Microsoft Sans Serif"/>
              </a:rPr>
              <a:t>к</a:t>
            </a:r>
            <a:r>
              <a:rPr dirty="0" sz="1600" spc="-170">
                <a:latin typeface="Microsoft Sans Serif"/>
                <a:cs typeface="Microsoft Sans Serif"/>
              </a:rPr>
              <a:t>оп</a:t>
            </a:r>
            <a:r>
              <a:rPr dirty="0" sz="1600" spc="-165">
                <a:latin typeface="Microsoft Sans Serif"/>
                <a:cs typeface="Microsoft Sans Serif"/>
              </a:rPr>
              <a:t>л</a:t>
            </a:r>
            <a:r>
              <a:rPr dirty="0" sz="1600" spc="-175">
                <a:latin typeface="Microsoft Sans Serif"/>
                <a:cs typeface="Microsoft Sans Serif"/>
              </a:rPr>
              <a:t>е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 spc="-85">
                <a:latin typeface="Microsoft Sans Serif"/>
                <a:cs typeface="Microsoft Sans Serif"/>
              </a:rPr>
              <a:t> </a:t>
            </a:r>
            <a:r>
              <a:rPr dirty="0" sz="1600" spc="-165">
                <a:latin typeface="Microsoft Sans Serif"/>
                <a:cs typeface="Microsoft Sans Serif"/>
              </a:rPr>
              <a:t>и</a:t>
            </a:r>
            <a:r>
              <a:rPr dirty="0" sz="1600" spc="-55">
                <a:latin typeface="Microsoft Sans Serif"/>
                <a:cs typeface="Microsoft Sans Serif"/>
              </a:rPr>
              <a:t> </a:t>
            </a:r>
            <a:r>
              <a:rPr dirty="0" sz="1600" spc="-175">
                <a:latin typeface="Microsoft Sans Serif"/>
                <a:cs typeface="Microsoft Sans Serif"/>
              </a:rPr>
              <a:t>пр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140">
                <a:latin typeface="Microsoft Sans Serif"/>
                <a:cs typeface="Microsoft Sans Serif"/>
              </a:rPr>
              <a:t>г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200">
                <a:latin typeface="Microsoft Sans Serif"/>
                <a:cs typeface="Microsoft Sans Serif"/>
              </a:rPr>
              <a:t>о</a:t>
            </a:r>
            <a:r>
              <a:rPr dirty="0" sz="1600" spc="-175">
                <a:latin typeface="Microsoft Sans Serif"/>
                <a:cs typeface="Microsoft Sans Serif"/>
              </a:rPr>
              <a:t>з</a:t>
            </a:r>
            <a:r>
              <a:rPr dirty="0" sz="1600" spc="-110">
                <a:latin typeface="Microsoft Sans Serif"/>
                <a:cs typeface="Microsoft Sans Serif"/>
              </a:rPr>
              <a:t>а  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5">
                <a:latin typeface="Microsoft Sans Serif"/>
                <a:cs typeface="Microsoft Sans Serif"/>
              </a:rPr>
              <a:t>еп</a:t>
            </a:r>
            <a:r>
              <a:rPr dirty="0" sz="1600" spc="-170">
                <a:latin typeface="Microsoft Sans Serif"/>
                <a:cs typeface="Microsoft Sans Serif"/>
              </a:rPr>
              <a:t>р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0">
                <a:latin typeface="Microsoft Sans Serif"/>
                <a:cs typeface="Microsoft Sans Serif"/>
              </a:rPr>
              <a:t>р</a:t>
            </a:r>
            <a:r>
              <a:rPr dirty="0" sz="1600" spc="-175">
                <a:latin typeface="Microsoft Sans Serif"/>
                <a:cs typeface="Microsoft Sans Serif"/>
              </a:rPr>
              <a:t>ы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и</a:t>
            </a:r>
            <a:r>
              <a:rPr dirty="0" sz="1600" spc="-65">
                <a:latin typeface="Microsoft Sans Serif"/>
                <a:cs typeface="Microsoft Sans Serif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пл</a:t>
            </a:r>
            <a:r>
              <a:rPr dirty="0" sz="1600" spc="-160">
                <a:latin typeface="Microsoft Sans Serif"/>
                <a:cs typeface="Microsoft Sans Serif"/>
              </a:rPr>
              <a:t>а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85">
                <a:latin typeface="Microsoft Sans Serif"/>
                <a:cs typeface="Microsoft Sans Serif"/>
              </a:rPr>
              <a:t>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234315" marR="5080">
              <a:lnSpc>
                <a:spcPts val="3279"/>
              </a:lnSpc>
              <a:spcBef>
                <a:spcPts val="270"/>
              </a:spcBef>
            </a:pPr>
            <a:r>
              <a:rPr dirty="0" spc="-310"/>
              <a:t>Сейсмостратиграфия</a:t>
            </a:r>
            <a:r>
              <a:rPr dirty="0" spc="-95"/>
              <a:t> </a:t>
            </a:r>
            <a:r>
              <a:rPr dirty="0" spc="-170"/>
              <a:t>-</a:t>
            </a:r>
            <a:r>
              <a:rPr dirty="0" spc="-145"/>
              <a:t> </a:t>
            </a:r>
            <a:r>
              <a:rPr dirty="0" spc="-300"/>
              <a:t>инструмент</a:t>
            </a:r>
            <a:r>
              <a:rPr dirty="0" spc="-95"/>
              <a:t> </a:t>
            </a:r>
            <a:r>
              <a:rPr dirty="0" spc="-320"/>
              <a:t>для</a:t>
            </a:r>
            <a:r>
              <a:rPr dirty="0" spc="-120"/>
              <a:t> </a:t>
            </a:r>
            <a:r>
              <a:rPr dirty="0" spc="-295"/>
              <a:t>реконструкций</a:t>
            </a:r>
            <a:r>
              <a:rPr dirty="0" spc="-140"/>
              <a:t> </a:t>
            </a:r>
            <a:r>
              <a:rPr dirty="0" spc="-315"/>
              <a:t>и </a:t>
            </a:r>
            <a:r>
              <a:rPr dirty="0" spc="-765"/>
              <a:t> </a:t>
            </a:r>
            <a:r>
              <a:rPr dirty="0" spc="-260"/>
              <a:t>к</a:t>
            </a:r>
            <a:r>
              <a:rPr dirty="0" spc="-305"/>
              <a:t>о</a:t>
            </a:r>
            <a:r>
              <a:rPr dirty="0" spc="-285"/>
              <a:t>нт</a:t>
            </a:r>
            <a:r>
              <a:rPr dirty="0" spc="-315"/>
              <a:t>рол</a:t>
            </a:r>
            <a:r>
              <a:rPr dirty="0" spc="-300"/>
              <a:t>я</a:t>
            </a:r>
            <a:r>
              <a:rPr dirty="0" spc="-145"/>
              <a:t> </a:t>
            </a:r>
            <a:r>
              <a:rPr dirty="0" spc="-315"/>
              <a:t>пр</a:t>
            </a:r>
            <a:r>
              <a:rPr dirty="0" spc="-305"/>
              <a:t>о</a:t>
            </a:r>
            <a:r>
              <a:rPr dirty="0" spc="-315"/>
              <a:t>ц</a:t>
            </a:r>
            <a:r>
              <a:rPr dirty="0" spc="-290"/>
              <a:t>е</a:t>
            </a:r>
            <a:r>
              <a:rPr dirty="0" spc="-300"/>
              <a:t>с</a:t>
            </a:r>
            <a:r>
              <a:rPr dirty="0" spc="-305"/>
              <a:t>со</a:t>
            </a:r>
            <a:r>
              <a:rPr dirty="0" spc="-315"/>
              <a:t>в</a:t>
            </a:r>
            <a:r>
              <a:rPr dirty="0" spc="-130"/>
              <a:t> </a:t>
            </a:r>
            <a:r>
              <a:rPr dirty="0" spc="-300"/>
              <a:t>осад</a:t>
            </a:r>
            <a:r>
              <a:rPr dirty="0" spc="-260"/>
              <a:t>к</a:t>
            </a:r>
            <a:r>
              <a:rPr dirty="0" spc="-290"/>
              <a:t>онак</a:t>
            </a:r>
            <a:r>
              <a:rPr dirty="0" spc="-315"/>
              <a:t>опл</a:t>
            </a:r>
            <a:r>
              <a:rPr dirty="0" spc="-295"/>
              <a:t>е</a:t>
            </a:r>
            <a:r>
              <a:rPr dirty="0" spc="-315"/>
              <a:t>н</a:t>
            </a:r>
            <a:r>
              <a:rPr dirty="0" spc="-325"/>
              <a:t>и</a:t>
            </a:r>
            <a:r>
              <a:rPr dirty="0" spc="-300"/>
              <a:t>я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35933" y="1441157"/>
            <a:ext cx="8070850" cy="894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46405">
              <a:lnSpc>
                <a:spcPct val="100000"/>
              </a:lnSpc>
              <a:spcBef>
                <a:spcPts val="95"/>
              </a:spcBef>
            </a:pPr>
            <a:r>
              <a:rPr dirty="0" u="heavy" sz="1900" spc="-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Сиквенс*</a:t>
            </a:r>
            <a:r>
              <a:rPr dirty="0" sz="1900" spc="-195" b="1">
                <a:latin typeface="Arial"/>
                <a:cs typeface="Arial"/>
              </a:rPr>
              <a:t> </a:t>
            </a:r>
            <a:r>
              <a:rPr dirty="0" sz="1900" spc="305">
                <a:latin typeface="Microsoft Sans Serif"/>
                <a:cs typeface="Microsoft Sans Serif"/>
              </a:rPr>
              <a:t>– </a:t>
            </a:r>
            <a:r>
              <a:rPr dirty="0" sz="1900" spc="-170">
                <a:latin typeface="Microsoft Sans Serif"/>
                <a:cs typeface="Microsoft Sans Serif"/>
              </a:rPr>
              <a:t>это</a:t>
            </a:r>
            <a:r>
              <a:rPr dirty="0" sz="1900" spc="-165">
                <a:latin typeface="Microsoft Sans Serif"/>
                <a:cs typeface="Microsoft Sans Serif"/>
              </a:rPr>
              <a:t> </a:t>
            </a:r>
            <a:r>
              <a:rPr dirty="0" sz="1900" spc="-210">
                <a:latin typeface="Microsoft Sans Serif"/>
                <a:cs typeface="Microsoft Sans Serif"/>
              </a:rPr>
              <a:t>пакет</a:t>
            </a:r>
            <a:r>
              <a:rPr dirty="0" sz="1900" spc="-204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генетически</a:t>
            </a:r>
            <a:r>
              <a:rPr dirty="0" sz="1900" spc="-195">
                <a:latin typeface="Microsoft Sans Serif"/>
                <a:cs typeface="Microsoft Sans Serif"/>
              </a:rPr>
              <a:t> связанных</a:t>
            </a:r>
            <a:r>
              <a:rPr dirty="0" sz="1900" spc="-190">
                <a:latin typeface="Microsoft Sans Serif"/>
                <a:cs typeface="Microsoft Sans Serif"/>
              </a:rPr>
              <a:t> </a:t>
            </a:r>
            <a:r>
              <a:rPr dirty="0" sz="1900" spc="-220">
                <a:latin typeface="Microsoft Sans Serif"/>
                <a:cs typeface="Microsoft Sans Serif"/>
              </a:rPr>
              <a:t>формаций</a:t>
            </a:r>
            <a:r>
              <a:rPr dirty="0" sz="1900" spc="-215">
                <a:latin typeface="Microsoft Sans Serif"/>
                <a:cs typeface="Microsoft Sans Serif"/>
              </a:rPr>
              <a:t> </a:t>
            </a:r>
            <a:r>
              <a:rPr dirty="0" sz="1900" spc="-190">
                <a:latin typeface="Microsoft Sans Serif"/>
                <a:cs typeface="Microsoft Sans Serif"/>
              </a:rPr>
              <a:t>горных</a:t>
            </a:r>
            <a:r>
              <a:rPr dirty="0" sz="1900" spc="-185">
                <a:latin typeface="Microsoft Sans Serif"/>
                <a:cs typeface="Microsoft Sans Serif"/>
              </a:rPr>
              <a:t> пород, </a:t>
            </a:r>
            <a:r>
              <a:rPr dirty="0" sz="1900" spc="-180">
                <a:latin typeface="Microsoft Sans Serif"/>
                <a:cs typeface="Microsoft Sans Serif"/>
              </a:rPr>
              <a:t> </a:t>
            </a:r>
            <a:r>
              <a:rPr dirty="0" sz="1900" spc="-195">
                <a:latin typeface="Microsoft Sans Serif"/>
                <a:cs typeface="Microsoft Sans Serif"/>
              </a:rPr>
              <a:t>ограниченных</a:t>
            </a:r>
            <a:r>
              <a:rPr dirty="0" sz="1900" spc="-190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поверхностями</a:t>
            </a:r>
            <a:r>
              <a:rPr dirty="0" sz="1900" spc="-195">
                <a:latin typeface="Microsoft Sans Serif"/>
                <a:cs typeface="Microsoft Sans Serif"/>
              </a:rPr>
              <a:t> </a:t>
            </a:r>
            <a:r>
              <a:rPr dirty="0" sz="1900" spc="-180">
                <a:latin typeface="Microsoft Sans Serif"/>
                <a:cs typeface="Microsoft Sans Serif"/>
              </a:rPr>
              <a:t>несогласий,</a:t>
            </a:r>
            <a:r>
              <a:rPr dirty="0" sz="1900" spc="-17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генезис</a:t>
            </a:r>
            <a:r>
              <a:rPr dirty="0" sz="1900" spc="-19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которых</a:t>
            </a:r>
            <a:r>
              <a:rPr dirty="0" sz="1900" spc="-19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связан</a:t>
            </a:r>
            <a:r>
              <a:rPr dirty="0" sz="1900" spc="-195">
                <a:latin typeface="Microsoft Sans Serif"/>
                <a:cs typeface="Microsoft Sans Serif"/>
              </a:rPr>
              <a:t> </a:t>
            </a:r>
            <a:r>
              <a:rPr dirty="0" sz="1900" spc="-175">
                <a:latin typeface="Microsoft Sans Serif"/>
                <a:cs typeface="Microsoft Sans Serif"/>
              </a:rPr>
              <a:t>с</a:t>
            </a:r>
            <a:r>
              <a:rPr dirty="0" sz="1900" spc="-170">
                <a:latin typeface="Microsoft Sans Serif"/>
                <a:cs typeface="Microsoft Sans Serif"/>
              </a:rPr>
              <a:t> </a:t>
            </a:r>
            <a:r>
              <a:rPr dirty="0" sz="1900" spc="-215">
                <a:latin typeface="Microsoft Sans Serif"/>
                <a:cs typeface="Microsoft Sans Serif"/>
              </a:rPr>
              <a:t>изменениями</a:t>
            </a:r>
            <a:r>
              <a:rPr dirty="0" sz="1900" spc="-210">
                <a:latin typeface="Microsoft Sans Serif"/>
                <a:cs typeface="Microsoft Sans Serif"/>
              </a:rPr>
              <a:t> </a:t>
            </a:r>
            <a:r>
              <a:rPr dirty="0" sz="1900" spc="-185">
                <a:latin typeface="Microsoft Sans Serif"/>
                <a:cs typeface="Microsoft Sans Serif"/>
              </a:rPr>
              <a:t>в </a:t>
            </a:r>
            <a:r>
              <a:rPr dirty="0" sz="1900" spc="-180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200">
                <a:latin typeface="Microsoft Sans Serif"/>
                <a:cs typeface="Microsoft Sans Serif"/>
              </a:rPr>
              <a:t>б</a:t>
            </a:r>
            <a:r>
              <a:rPr dirty="0" sz="1900" spc="-180">
                <a:latin typeface="Microsoft Sans Serif"/>
                <a:cs typeface="Microsoft Sans Serif"/>
              </a:rPr>
              <a:t>ста</a:t>
            </a:r>
            <a:r>
              <a:rPr dirty="0" sz="1900" spc="-200">
                <a:latin typeface="Microsoft Sans Serif"/>
                <a:cs typeface="Microsoft Sans Serif"/>
              </a:rPr>
              <a:t>н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85">
                <a:latin typeface="Microsoft Sans Serif"/>
                <a:cs typeface="Microsoft Sans Serif"/>
              </a:rPr>
              <a:t>в</a:t>
            </a:r>
            <a:r>
              <a:rPr dirty="0" sz="1900" spc="-275">
                <a:latin typeface="Microsoft Sans Serif"/>
                <a:cs typeface="Microsoft Sans Serif"/>
              </a:rPr>
              <a:t>к</a:t>
            </a:r>
            <a:r>
              <a:rPr dirty="0" sz="1900" spc="-200">
                <a:latin typeface="Microsoft Sans Serif"/>
                <a:cs typeface="Microsoft Sans Serif"/>
              </a:rPr>
              <a:t>а</a:t>
            </a:r>
            <a:r>
              <a:rPr dirty="0" sz="1900" spc="-175">
                <a:latin typeface="Microsoft Sans Serif"/>
                <a:cs typeface="Microsoft Sans Serif"/>
              </a:rPr>
              <a:t>х</a:t>
            </a:r>
            <a:r>
              <a:rPr dirty="0" sz="1900" spc="-90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90">
                <a:latin typeface="Microsoft Sans Serif"/>
                <a:cs typeface="Microsoft Sans Serif"/>
              </a:rPr>
              <a:t>са</a:t>
            </a:r>
            <a:r>
              <a:rPr dirty="0" sz="1900" spc="-200">
                <a:latin typeface="Microsoft Sans Serif"/>
                <a:cs typeface="Microsoft Sans Serif"/>
              </a:rPr>
              <a:t>д</a:t>
            </a:r>
            <a:r>
              <a:rPr dirty="0" sz="1900" spc="-280">
                <a:latin typeface="Microsoft Sans Serif"/>
                <a:cs typeface="Microsoft Sans Serif"/>
              </a:rPr>
              <a:t>к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95">
                <a:latin typeface="Microsoft Sans Serif"/>
                <a:cs typeface="Microsoft Sans Serif"/>
              </a:rPr>
              <a:t>н</a:t>
            </a:r>
            <a:r>
              <a:rPr dirty="0" sz="1900" spc="-200">
                <a:latin typeface="Microsoft Sans Serif"/>
                <a:cs typeface="Microsoft Sans Serif"/>
              </a:rPr>
              <a:t>а</a:t>
            </a:r>
            <a:r>
              <a:rPr dirty="0" sz="1900" spc="-280">
                <a:latin typeface="Microsoft Sans Serif"/>
                <a:cs typeface="Microsoft Sans Serif"/>
              </a:rPr>
              <a:t>к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200">
                <a:latin typeface="Microsoft Sans Serif"/>
                <a:cs typeface="Microsoft Sans Serif"/>
              </a:rPr>
              <a:t>п</a:t>
            </a:r>
            <a:r>
              <a:rPr dirty="0" sz="1900" spc="-195">
                <a:latin typeface="Microsoft Sans Serif"/>
                <a:cs typeface="Microsoft Sans Serif"/>
              </a:rPr>
              <a:t>л</a:t>
            </a:r>
            <a:r>
              <a:rPr dirty="0" sz="1900" spc="-200">
                <a:latin typeface="Microsoft Sans Serif"/>
                <a:cs typeface="Microsoft Sans Serif"/>
              </a:rPr>
              <a:t>е</a:t>
            </a:r>
            <a:r>
              <a:rPr dirty="0" sz="1900" spc="-200">
                <a:latin typeface="Microsoft Sans Serif"/>
                <a:cs typeface="Microsoft Sans Serif"/>
              </a:rPr>
              <a:t>н</a:t>
            </a:r>
            <a:r>
              <a:rPr dirty="0" sz="1900" spc="-200">
                <a:latin typeface="Microsoft Sans Serif"/>
                <a:cs typeface="Microsoft Sans Serif"/>
              </a:rPr>
              <a:t>и</a:t>
            </a:r>
            <a:r>
              <a:rPr dirty="0" sz="1900" spc="-185">
                <a:latin typeface="Microsoft Sans Serif"/>
                <a:cs typeface="Microsoft Sans Serif"/>
              </a:rPr>
              <a:t>я</a:t>
            </a:r>
            <a:r>
              <a:rPr dirty="0" sz="1900" spc="-100">
                <a:latin typeface="Microsoft Sans Serif"/>
                <a:cs typeface="Microsoft Sans Serif"/>
              </a:rPr>
              <a:t>.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2770" y="2462919"/>
            <a:ext cx="504253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65530" algn="l"/>
                <a:tab pos="2383790" algn="l"/>
                <a:tab pos="2679700" algn="l"/>
                <a:tab pos="4095750" algn="l"/>
              </a:tabLst>
            </a:pPr>
            <a:r>
              <a:rPr dirty="0" u="heavy" sz="1900" spc="-2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Базовое	</a:t>
            </a:r>
            <a:r>
              <a:rPr dirty="0" u="heavy" sz="1900" spc="-2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положение	</a:t>
            </a:r>
            <a:r>
              <a:rPr dirty="0" u="heavy" sz="1900" spc="-12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</a:t>
            </a:r>
            <a:r>
              <a:rPr dirty="0" sz="1900" spc="-120">
                <a:latin typeface="Times New Roman"/>
                <a:cs typeface="Times New Roman"/>
              </a:rPr>
              <a:t>	</a:t>
            </a:r>
            <a:r>
              <a:rPr dirty="0" sz="1900" spc="-204">
                <a:latin typeface="Microsoft Sans Serif"/>
                <a:cs typeface="Microsoft Sans Serif"/>
              </a:rPr>
              <a:t>образование	</a:t>
            </a:r>
            <a:r>
              <a:rPr dirty="0" sz="1900" spc="-200">
                <a:latin typeface="Microsoft Sans Serif"/>
                <a:cs typeface="Microsoft Sans Serif"/>
              </a:rPr>
              <a:t>сиквенсов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30509" y="2462923"/>
            <a:ext cx="237744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2425" algn="l"/>
                <a:tab pos="2153920" algn="l"/>
              </a:tabLst>
            </a:pPr>
            <a:r>
              <a:rPr dirty="0" sz="1900" spc="-195">
                <a:latin typeface="Microsoft Sans Serif"/>
                <a:cs typeface="Microsoft Sans Serif"/>
              </a:rPr>
              <a:t>и</a:t>
            </a:r>
            <a:r>
              <a:rPr dirty="0" sz="1900" spc="-195">
                <a:latin typeface="Microsoft Sans Serif"/>
                <a:cs typeface="Microsoft Sans Serif"/>
              </a:rPr>
              <a:t>	</a:t>
            </a:r>
            <a:r>
              <a:rPr dirty="0" sz="1900" spc="-200">
                <a:latin typeface="Microsoft Sans Serif"/>
                <a:cs typeface="Microsoft Sans Serif"/>
              </a:rPr>
              <a:t>о</a:t>
            </a:r>
            <a:r>
              <a:rPr dirty="0" sz="1900" spc="-165">
                <a:latin typeface="Microsoft Sans Serif"/>
                <a:cs typeface="Microsoft Sans Serif"/>
              </a:rPr>
              <a:t>г</a:t>
            </a:r>
            <a:r>
              <a:rPr dirty="0" sz="1900" spc="-200">
                <a:latin typeface="Microsoft Sans Serif"/>
                <a:cs typeface="Microsoft Sans Serif"/>
              </a:rPr>
              <a:t>ра</a:t>
            </a:r>
            <a:r>
              <a:rPr dirty="0" sz="1900" spc="-200">
                <a:latin typeface="Microsoft Sans Serif"/>
                <a:cs typeface="Microsoft Sans Serif"/>
              </a:rPr>
              <a:t>н</a:t>
            </a:r>
            <a:r>
              <a:rPr dirty="0" sz="1900" spc="-204">
                <a:latin typeface="Microsoft Sans Serif"/>
                <a:cs typeface="Microsoft Sans Serif"/>
              </a:rPr>
              <a:t>ич</a:t>
            </a:r>
            <a:r>
              <a:rPr dirty="0" sz="1900" spc="-195">
                <a:latin typeface="Microsoft Sans Serif"/>
                <a:cs typeface="Microsoft Sans Serif"/>
              </a:rPr>
              <a:t>ив</a:t>
            </a:r>
            <a:r>
              <a:rPr dirty="0" sz="1900" spc="-200">
                <a:latin typeface="Microsoft Sans Serif"/>
                <a:cs typeface="Microsoft Sans Serif"/>
              </a:rPr>
              <a:t>а</a:t>
            </a:r>
            <a:r>
              <a:rPr dirty="0" sz="1900" spc="-254">
                <a:latin typeface="Microsoft Sans Serif"/>
                <a:cs typeface="Microsoft Sans Serif"/>
              </a:rPr>
              <a:t>ю</a:t>
            </a:r>
            <a:r>
              <a:rPr dirty="0" sz="1900" spc="-270">
                <a:latin typeface="Microsoft Sans Serif"/>
                <a:cs typeface="Microsoft Sans Serif"/>
              </a:rPr>
              <a:t>щ</a:t>
            </a:r>
            <a:r>
              <a:rPr dirty="0" sz="1900" spc="-200">
                <a:latin typeface="Microsoft Sans Serif"/>
                <a:cs typeface="Microsoft Sans Serif"/>
              </a:rPr>
              <a:t>и</a:t>
            </a:r>
            <a:r>
              <a:rPr dirty="0" sz="1900" spc="-175">
                <a:latin typeface="Microsoft Sans Serif"/>
                <a:cs typeface="Microsoft Sans Serif"/>
              </a:rPr>
              <a:t>х</a:t>
            </a:r>
            <a:r>
              <a:rPr dirty="0" sz="1900">
                <a:latin typeface="Microsoft Sans Serif"/>
                <a:cs typeface="Microsoft Sans Serif"/>
              </a:rPr>
              <a:t>	</a:t>
            </a:r>
            <a:r>
              <a:rPr dirty="0" sz="1900" spc="-190">
                <a:latin typeface="Microsoft Sans Serif"/>
                <a:cs typeface="Microsoft Sans Serif"/>
              </a:rPr>
              <a:t>и</a:t>
            </a:r>
            <a:r>
              <a:rPr dirty="0" sz="1900" spc="-175">
                <a:latin typeface="Microsoft Sans Serif"/>
                <a:cs typeface="Microsoft Sans Serif"/>
              </a:rPr>
              <a:t>х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31" y="2752189"/>
            <a:ext cx="8074025" cy="177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5260" algn="l"/>
                <a:tab pos="2654300" algn="l"/>
                <a:tab pos="3550285" algn="l"/>
                <a:tab pos="3815715" algn="l"/>
                <a:tab pos="5222240" algn="l"/>
                <a:tab pos="5493385" algn="l"/>
                <a:tab pos="6431280" algn="l"/>
                <a:tab pos="7294880" algn="l"/>
              </a:tabLst>
            </a:pPr>
            <a:r>
              <a:rPr dirty="0" sz="1900" spc="-195">
                <a:latin typeface="Microsoft Sans Serif"/>
                <a:cs typeface="Microsoft Sans Serif"/>
              </a:rPr>
              <a:t>поверхностей	</a:t>
            </a:r>
            <a:r>
              <a:rPr dirty="0" sz="1900" spc="-190">
                <a:latin typeface="Microsoft Sans Serif"/>
                <a:cs typeface="Microsoft Sans Serif"/>
              </a:rPr>
              <a:t>несогласий	</a:t>
            </a:r>
            <a:r>
              <a:rPr dirty="0" sz="1900" spc="-200">
                <a:latin typeface="Microsoft Sans Serif"/>
                <a:cs typeface="Microsoft Sans Serif"/>
              </a:rPr>
              <a:t>связано	</a:t>
            </a:r>
            <a:r>
              <a:rPr dirty="0" sz="1900" spc="-175">
                <a:latin typeface="Microsoft Sans Serif"/>
                <a:cs typeface="Microsoft Sans Serif"/>
              </a:rPr>
              <a:t>с	</a:t>
            </a:r>
            <a:r>
              <a:rPr dirty="0" sz="1900" spc="-215">
                <a:latin typeface="Microsoft Sans Serif"/>
                <a:cs typeface="Microsoft Sans Serif"/>
              </a:rPr>
              <a:t>изменениями	</a:t>
            </a:r>
            <a:r>
              <a:rPr dirty="0" sz="1900" spc="-185">
                <a:latin typeface="Microsoft Sans Serif"/>
                <a:cs typeface="Microsoft Sans Serif"/>
              </a:rPr>
              <a:t>в	</a:t>
            </a:r>
            <a:r>
              <a:rPr dirty="0" sz="1900" spc="-220">
                <a:latin typeface="Microsoft Sans Serif"/>
                <a:cs typeface="Microsoft Sans Serif"/>
              </a:rPr>
              <a:t>базовом	</a:t>
            </a:r>
            <a:r>
              <a:rPr dirty="0" sz="1900" spc="-180">
                <a:latin typeface="Microsoft Sans Serif"/>
                <a:cs typeface="Microsoft Sans Serif"/>
              </a:rPr>
              <a:t>уровне,	</a:t>
            </a:r>
            <a:r>
              <a:rPr dirty="0" sz="1900" spc="-210">
                <a:latin typeface="Microsoft Sans Serif"/>
                <a:cs typeface="Microsoft Sans Serif"/>
              </a:rPr>
              <a:t>который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195">
                <a:latin typeface="Microsoft Sans Serif"/>
                <a:cs typeface="Microsoft Sans Serif"/>
              </a:rPr>
              <a:t>определяется</a:t>
            </a:r>
            <a:r>
              <a:rPr dirty="0" sz="1900" spc="-45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эвстатическими</a:t>
            </a:r>
            <a:r>
              <a:rPr dirty="0" sz="1900" spc="-25">
                <a:latin typeface="Microsoft Sans Serif"/>
                <a:cs typeface="Microsoft Sans Serif"/>
              </a:rPr>
              <a:t> </a:t>
            </a:r>
            <a:r>
              <a:rPr dirty="0" sz="1900" spc="-215">
                <a:latin typeface="Microsoft Sans Serif"/>
                <a:cs typeface="Microsoft Sans Serif"/>
              </a:rPr>
              <a:t>колебаниями</a:t>
            </a:r>
            <a:r>
              <a:rPr dirty="0" sz="1900" spc="-35">
                <a:latin typeface="Microsoft Sans Serif"/>
                <a:cs typeface="Microsoft Sans Serif"/>
              </a:rPr>
              <a:t> </a:t>
            </a:r>
            <a:r>
              <a:rPr dirty="0" sz="1900" spc="-190">
                <a:latin typeface="Microsoft Sans Serif"/>
                <a:cs typeface="Microsoft Sans Serif"/>
              </a:rPr>
              <a:t>уровня</a:t>
            </a:r>
            <a:r>
              <a:rPr dirty="0" sz="1900" spc="-65">
                <a:latin typeface="Microsoft Sans Serif"/>
                <a:cs typeface="Microsoft Sans Serif"/>
              </a:rPr>
              <a:t> </a:t>
            </a:r>
            <a:r>
              <a:rPr dirty="0" sz="1900" spc="-195">
                <a:latin typeface="Microsoft Sans Serif"/>
                <a:cs typeface="Microsoft Sans Serif"/>
              </a:rPr>
              <a:t>моря,</a:t>
            </a:r>
            <a:r>
              <a:rPr dirty="0" sz="1900" spc="-40">
                <a:latin typeface="Microsoft Sans Serif"/>
                <a:cs typeface="Microsoft Sans Serif"/>
              </a:rPr>
              <a:t> </a:t>
            </a:r>
            <a:r>
              <a:rPr dirty="0" sz="1900" spc="-200">
                <a:latin typeface="Microsoft Sans Serif"/>
                <a:cs typeface="Microsoft Sans Serif"/>
              </a:rPr>
              <a:t>связанных</a:t>
            </a:r>
            <a:r>
              <a:rPr dirty="0" sz="1900" spc="-55">
                <a:latin typeface="Microsoft Sans Serif"/>
                <a:cs typeface="Microsoft Sans Serif"/>
              </a:rPr>
              <a:t> </a:t>
            </a:r>
            <a:r>
              <a:rPr dirty="0" sz="1900" spc="-175">
                <a:latin typeface="Microsoft Sans Serif"/>
                <a:cs typeface="Microsoft Sans Serif"/>
              </a:rPr>
              <a:t>с</a:t>
            </a:r>
            <a:r>
              <a:rPr dirty="0" sz="1900" spc="-65">
                <a:latin typeface="Microsoft Sans Serif"/>
                <a:cs typeface="Microsoft Sans Serif"/>
              </a:rPr>
              <a:t> </a:t>
            </a:r>
            <a:r>
              <a:rPr dirty="0" sz="1900" spc="-195">
                <a:latin typeface="Microsoft Sans Serif"/>
                <a:cs typeface="Microsoft Sans Serif"/>
              </a:rPr>
              <a:t>геоундациями.</a:t>
            </a:r>
            <a:endParaRPr sz="1900">
              <a:latin typeface="Microsoft Sans Serif"/>
              <a:cs typeface="Microsoft Sans Serif"/>
            </a:endParaRPr>
          </a:p>
          <a:p>
            <a:pPr marL="12700" marR="5080" indent="446405">
              <a:lnSpc>
                <a:spcPct val="100000"/>
              </a:lnSpc>
              <a:spcBef>
                <a:spcPts val="1185"/>
              </a:spcBef>
              <a:tabLst>
                <a:tab pos="1876425" algn="l"/>
                <a:tab pos="3341370" algn="l"/>
                <a:tab pos="4991735" algn="l"/>
                <a:tab pos="6237605" algn="l"/>
                <a:tab pos="6673215" algn="l"/>
                <a:tab pos="7950834" algn="l"/>
              </a:tabLst>
            </a:pPr>
            <a:r>
              <a:rPr dirty="0" sz="1900" spc="-254" i="1">
                <a:latin typeface="Arial"/>
                <a:cs typeface="Arial"/>
              </a:rPr>
              <a:t>П</a:t>
            </a:r>
            <a:r>
              <a:rPr dirty="0" sz="1900" spc="-200" i="1">
                <a:latin typeface="Arial"/>
                <a:cs typeface="Arial"/>
              </a:rPr>
              <a:t>ри</a:t>
            </a:r>
            <a:r>
              <a:rPr dirty="0" sz="1900" spc="-235" i="1">
                <a:latin typeface="Arial"/>
                <a:cs typeface="Arial"/>
              </a:rPr>
              <a:t>м</a:t>
            </a:r>
            <a:r>
              <a:rPr dirty="0" sz="1900" spc="-200" i="1">
                <a:latin typeface="Arial"/>
                <a:cs typeface="Arial"/>
              </a:rPr>
              <a:t>е</a:t>
            </a:r>
            <a:r>
              <a:rPr dirty="0" sz="1900" spc="-195" i="1">
                <a:latin typeface="Arial"/>
                <a:cs typeface="Arial"/>
              </a:rPr>
              <a:t>ч</a:t>
            </a:r>
            <a:r>
              <a:rPr dirty="0" sz="1900" spc="-200" i="1">
                <a:latin typeface="Arial"/>
                <a:cs typeface="Arial"/>
              </a:rPr>
              <a:t>ание</a:t>
            </a:r>
            <a:r>
              <a:rPr dirty="0" sz="1900" spc="-100" i="1">
                <a:latin typeface="Arial"/>
                <a:cs typeface="Arial"/>
              </a:rPr>
              <a:t>: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80" i="1">
                <a:latin typeface="Arial"/>
                <a:cs typeface="Arial"/>
              </a:rPr>
              <a:t>п</a:t>
            </a:r>
            <a:r>
              <a:rPr dirty="0" sz="1900" spc="-195" i="1">
                <a:latin typeface="Arial"/>
                <a:cs typeface="Arial"/>
              </a:rPr>
              <a:t>рекра</a:t>
            </a:r>
            <a:r>
              <a:rPr dirty="0" sz="1900" spc="-305" i="1">
                <a:latin typeface="Arial"/>
                <a:cs typeface="Arial"/>
              </a:rPr>
              <a:t>щ</a:t>
            </a:r>
            <a:r>
              <a:rPr dirty="0" sz="1900" spc="-200" i="1">
                <a:latin typeface="Arial"/>
                <a:cs typeface="Arial"/>
              </a:rPr>
              <a:t>ени</a:t>
            </a:r>
            <a:r>
              <a:rPr dirty="0" sz="1900" spc="-195" i="1">
                <a:latin typeface="Arial"/>
                <a:cs typeface="Arial"/>
              </a:rPr>
              <a:t>е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180" i="1">
                <a:latin typeface="Arial"/>
                <a:cs typeface="Arial"/>
              </a:rPr>
              <a:t>п</a:t>
            </a:r>
            <a:r>
              <a:rPr dirty="0" sz="1900" spc="-200" i="1">
                <a:latin typeface="Arial"/>
                <a:cs typeface="Arial"/>
              </a:rPr>
              <a:t>ро</a:t>
            </a:r>
            <a:r>
              <a:rPr dirty="0" sz="1900" spc="-190" i="1">
                <a:latin typeface="Arial"/>
                <a:cs typeface="Arial"/>
              </a:rPr>
              <a:t>сл</a:t>
            </a:r>
            <a:r>
              <a:rPr dirty="0" sz="1900" spc="-200" i="1">
                <a:latin typeface="Arial"/>
                <a:cs typeface="Arial"/>
              </a:rPr>
              <a:t>е</a:t>
            </a:r>
            <a:r>
              <a:rPr dirty="0" sz="1900" spc="-240" i="1">
                <a:latin typeface="Arial"/>
                <a:cs typeface="Arial"/>
              </a:rPr>
              <a:t>ж</a:t>
            </a:r>
            <a:r>
              <a:rPr dirty="0" sz="1900" spc="-200" i="1">
                <a:latin typeface="Arial"/>
                <a:cs typeface="Arial"/>
              </a:rPr>
              <a:t>и</a:t>
            </a:r>
            <a:r>
              <a:rPr dirty="0" sz="1900" spc="-185" i="1">
                <a:latin typeface="Arial"/>
                <a:cs typeface="Arial"/>
              </a:rPr>
              <a:t>в</a:t>
            </a:r>
            <a:r>
              <a:rPr dirty="0" sz="1900" spc="-200" i="1">
                <a:latin typeface="Arial"/>
                <a:cs typeface="Arial"/>
              </a:rPr>
              <a:t>ани</a:t>
            </a:r>
            <a:r>
              <a:rPr dirty="0" sz="1900" spc="-185" i="1">
                <a:latin typeface="Arial"/>
                <a:cs typeface="Arial"/>
              </a:rPr>
              <a:t>я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175" i="1">
                <a:latin typeface="Arial"/>
                <a:cs typeface="Arial"/>
              </a:rPr>
              <a:t>ук</a:t>
            </a:r>
            <a:r>
              <a:rPr dirty="0" sz="1900" spc="-200" i="1">
                <a:latin typeface="Arial"/>
                <a:cs typeface="Arial"/>
              </a:rPr>
              <a:t>а</a:t>
            </a:r>
            <a:r>
              <a:rPr dirty="0" sz="1900" spc="-165" i="1">
                <a:latin typeface="Arial"/>
                <a:cs typeface="Arial"/>
              </a:rPr>
              <a:t>з</a:t>
            </a:r>
            <a:r>
              <a:rPr dirty="0" sz="1900" spc="-245" i="1">
                <a:latin typeface="Arial"/>
                <a:cs typeface="Arial"/>
              </a:rPr>
              <a:t>ы</a:t>
            </a:r>
            <a:r>
              <a:rPr dirty="0" sz="1900" spc="-185" i="1">
                <a:latin typeface="Arial"/>
                <a:cs typeface="Arial"/>
              </a:rPr>
              <a:t>в</a:t>
            </a:r>
            <a:r>
              <a:rPr dirty="0" sz="1900" spc="-200" i="1">
                <a:latin typeface="Arial"/>
                <a:cs typeface="Arial"/>
              </a:rPr>
              <a:t>ае</a:t>
            </a:r>
            <a:r>
              <a:rPr dirty="0" sz="1900" spc="-290" i="1">
                <a:latin typeface="Arial"/>
                <a:cs typeface="Arial"/>
              </a:rPr>
              <a:t>т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00" i="1">
                <a:latin typeface="Arial"/>
                <a:cs typeface="Arial"/>
              </a:rPr>
              <a:t>н</a:t>
            </a:r>
            <a:r>
              <a:rPr dirty="0" sz="1900" spc="-195" i="1">
                <a:latin typeface="Arial"/>
                <a:cs typeface="Arial"/>
              </a:rPr>
              <a:t>а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200" i="1">
                <a:latin typeface="Arial"/>
                <a:cs typeface="Arial"/>
              </a:rPr>
              <a:t>не</a:t>
            </a:r>
            <a:r>
              <a:rPr dirty="0" sz="1900" spc="-190" i="1">
                <a:latin typeface="Arial"/>
                <a:cs typeface="Arial"/>
              </a:rPr>
              <a:t>со</a:t>
            </a:r>
            <a:r>
              <a:rPr dirty="0" sz="1900" spc="-185" i="1">
                <a:latin typeface="Arial"/>
                <a:cs typeface="Arial"/>
              </a:rPr>
              <a:t>гл</a:t>
            </a:r>
            <a:r>
              <a:rPr dirty="0" sz="1900" spc="-200" i="1">
                <a:latin typeface="Arial"/>
                <a:cs typeface="Arial"/>
              </a:rPr>
              <a:t>а</a:t>
            </a:r>
            <a:r>
              <a:rPr dirty="0" sz="1900" spc="-190" i="1">
                <a:latin typeface="Arial"/>
                <a:cs typeface="Arial"/>
              </a:rPr>
              <a:t>си</a:t>
            </a:r>
            <a:r>
              <a:rPr dirty="0" sz="1900" spc="-185" i="1">
                <a:latin typeface="Arial"/>
                <a:cs typeface="Arial"/>
              </a:rPr>
              <a:t>я</a:t>
            </a:r>
            <a:r>
              <a:rPr dirty="0" sz="1900" i="1">
                <a:latin typeface="Arial"/>
                <a:cs typeface="Arial"/>
              </a:rPr>
              <a:t>	</a:t>
            </a:r>
            <a:r>
              <a:rPr dirty="0" sz="1900" spc="-130" i="1">
                <a:latin typeface="Arial"/>
                <a:cs typeface="Arial"/>
              </a:rPr>
              <a:t>и  </a:t>
            </a:r>
            <a:r>
              <a:rPr dirty="0" sz="1900" spc="-190" i="1">
                <a:latin typeface="Arial"/>
                <a:cs typeface="Arial"/>
              </a:rPr>
              <a:t>п</a:t>
            </a:r>
            <a:r>
              <a:rPr dirty="0" sz="1900" spc="-200" i="1">
                <a:latin typeface="Arial"/>
                <a:cs typeface="Arial"/>
              </a:rPr>
              <a:t>ерер</a:t>
            </a:r>
            <a:r>
              <a:rPr dirty="0" sz="1900" spc="-245" i="1">
                <a:latin typeface="Arial"/>
                <a:cs typeface="Arial"/>
              </a:rPr>
              <a:t>ы</a:t>
            </a:r>
            <a:r>
              <a:rPr dirty="0" sz="1900" spc="-185" i="1">
                <a:latin typeface="Arial"/>
                <a:cs typeface="Arial"/>
              </a:rPr>
              <a:t>в</a:t>
            </a:r>
            <a:r>
              <a:rPr dirty="0" sz="1900" spc="-240" i="1">
                <a:latin typeface="Arial"/>
                <a:cs typeface="Arial"/>
              </a:rPr>
              <a:t>ы</a:t>
            </a:r>
            <a:r>
              <a:rPr dirty="0" sz="1900" spc="-105" i="1">
                <a:latin typeface="Arial"/>
                <a:cs typeface="Arial"/>
              </a:rPr>
              <a:t> </a:t>
            </a:r>
            <a:r>
              <a:rPr dirty="0" sz="1900" spc="-180" i="1">
                <a:latin typeface="Arial"/>
                <a:cs typeface="Arial"/>
              </a:rPr>
              <a:t>в</a:t>
            </a:r>
            <a:r>
              <a:rPr dirty="0" sz="1900" spc="-95" i="1">
                <a:latin typeface="Arial"/>
                <a:cs typeface="Arial"/>
              </a:rPr>
              <a:t> </a:t>
            </a:r>
            <a:r>
              <a:rPr dirty="0" sz="1900" spc="-200" i="1">
                <a:latin typeface="Arial"/>
                <a:cs typeface="Arial"/>
              </a:rPr>
              <a:t>о</a:t>
            </a:r>
            <a:r>
              <a:rPr dirty="0" sz="1900" spc="-190" i="1">
                <a:latin typeface="Arial"/>
                <a:cs typeface="Arial"/>
              </a:rPr>
              <a:t>са</a:t>
            </a:r>
            <a:r>
              <a:rPr dirty="0" sz="1900" spc="-195" i="1">
                <a:latin typeface="Arial"/>
                <a:cs typeface="Arial"/>
              </a:rPr>
              <a:t>д</a:t>
            </a:r>
            <a:r>
              <a:rPr dirty="0" sz="1900" spc="-185" i="1">
                <a:latin typeface="Arial"/>
                <a:cs typeface="Arial"/>
              </a:rPr>
              <a:t>ко</a:t>
            </a:r>
            <a:r>
              <a:rPr dirty="0" sz="1900" spc="-200" i="1">
                <a:latin typeface="Arial"/>
                <a:cs typeface="Arial"/>
              </a:rPr>
              <a:t>н</a:t>
            </a:r>
            <a:r>
              <a:rPr dirty="0" sz="1900" spc="-204" i="1">
                <a:latin typeface="Arial"/>
                <a:cs typeface="Arial"/>
              </a:rPr>
              <a:t>а</a:t>
            </a:r>
            <a:r>
              <a:rPr dirty="0" sz="1900" spc="-185" i="1">
                <a:latin typeface="Arial"/>
                <a:cs typeface="Arial"/>
              </a:rPr>
              <a:t>ко</a:t>
            </a:r>
            <a:r>
              <a:rPr dirty="0" sz="1900" spc="-190" i="1">
                <a:latin typeface="Arial"/>
                <a:cs typeface="Arial"/>
              </a:rPr>
              <a:t>п</a:t>
            </a:r>
            <a:r>
              <a:rPr dirty="0" sz="1900" spc="-195" i="1">
                <a:latin typeface="Arial"/>
                <a:cs typeface="Arial"/>
              </a:rPr>
              <a:t>л</a:t>
            </a:r>
            <a:r>
              <a:rPr dirty="0" sz="1900" spc="-200" i="1">
                <a:latin typeface="Arial"/>
                <a:cs typeface="Arial"/>
              </a:rPr>
              <a:t>е</a:t>
            </a:r>
            <a:r>
              <a:rPr dirty="0" sz="1900" spc="-204" i="1">
                <a:latin typeface="Arial"/>
                <a:cs typeface="Arial"/>
              </a:rPr>
              <a:t>н</a:t>
            </a:r>
            <a:r>
              <a:rPr dirty="0" sz="1900" spc="-200" i="1">
                <a:latin typeface="Arial"/>
                <a:cs typeface="Arial"/>
              </a:rPr>
              <a:t>и</a:t>
            </a:r>
            <a:r>
              <a:rPr dirty="0" sz="1900" spc="-190" i="1">
                <a:latin typeface="Arial"/>
                <a:cs typeface="Arial"/>
              </a:rPr>
              <a:t>и</a:t>
            </a:r>
            <a:r>
              <a:rPr dirty="0" sz="1900" spc="-100" i="1">
                <a:latin typeface="Arial"/>
                <a:cs typeface="Arial"/>
              </a:rPr>
              <a:t>.</a:t>
            </a:r>
            <a:endParaRPr sz="1900">
              <a:latin typeface="Arial"/>
              <a:cs typeface="Arial"/>
            </a:endParaRPr>
          </a:p>
          <a:p>
            <a:pPr marL="459105">
              <a:lnSpc>
                <a:spcPct val="100000"/>
              </a:lnSpc>
              <a:spcBef>
                <a:spcPts val="1215"/>
              </a:spcBef>
            </a:pPr>
            <a:r>
              <a:rPr dirty="0" u="heavy" sz="1900" spc="-21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Сиквенс</a:t>
            </a:r>
            <a:r>
              <a:rPr dirty="0" u="heavy" sz="1900" spc="21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900" spc="-114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-</a:t>
            </a:r>
            <a:r>
              <a:rPr dirty="0" u="heavy" sz="1900" spc="22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900" spc="-204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стратиграфия</a:t>
            </a:r>
            <a:r>
              <a:rPr dirty="0" sz="1900" spc="26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используется</a:t>
            </a:r>
            <a:r>
              <a:rPr dirty="0" sz="1900" spc="2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85">
                <a:solidFill>
                  <a:srgbClr val="C00000"/>
                </a:solidFill>
                <a:latin typeface="Microsoft Sans Serif"/>
                <a:cs typeface="Microsoft Sans Serif"/>
              </a:rPr>
              <a:t>для</a:t>
            </a:r>
            <a:r>
              <a:rPr dirty="0" sz="1900" spc="27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построения</a:t>
            </a:r>
            <a:r>
              <a:rPr dirty="0" sz="1900" spc="254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0">
                <a:solidFill>
                  <a:srgbClr val="C00000"/>
                </a:solidFill>
                <a:latin typeface="Microsoft Sans Serif"/>
                <a:cs typeface="Microsoft Sans Serif"/>
              </a:rPr>
              <a:t>структурной</a:t>
            </a:r>
            <a:r>
              <a:rPr dirty="0" sz="1900" spc="2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04">
                <a:solidFill>
                  <a:srgbClr val="C00000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1900" spc="27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34" y="4505681"/>
            <a:ext cx="28968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0" algn="l"/>
              </a:tabLst>
            </a:pPr>
            <a:r>
              <a:rPr dirty="0" sz="1900" spc="-204">
                <a:solidFill>
                  <a:srgbClr val="C00000"/>
                </a:solidFill>
                <a:latin typeface="Microsoft Sans Serif"/>
                <a:cs typeface="Microsoft Sans Serif"/>
              </a:rPr>
              <a:t>реконструкциии	</a:t>
            </a:r>
            <a:r>
              <a:rPr dirty="0" sz="1900" spc="-200">
                <a:solidFill>
                  <a:srgbClr val="C00000"/>
                </a:solidFill>
                <a:latin typeface="Microsoft Sans Serif"/>
                <a:cs typeface="Microsoft Sans Serif"/>
              </a:rPr>
              <a:t>обстановок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82886" y="4505681"/>
            <a:ext cx="482727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50745" algn="l"/>
                <a:tab pos="3534410" algn="l"/>
              </a:tabLst>
            </a:pPr>
            <a:r>
              <a:rPr dirty="0" sz="1900" spc="-200">
                <a:solidFill>
                  <a:srgbClr val="C00000"/>
                </a:solidFill>
                <a:latin typeface="Microsoft Sans Serif"/>
                <a:cs typeface="Microsoft Sans Serif"/>
              </a:rPr>
              <a:t>осадконакопления,	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выяснения	особенностей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34" y="4642232"/>
            <a:ext cx="8070850" cy="90995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1900" spc="-204">
                <a:solidFill>
                  <a:srgbClr val="C00000"/>
                </a:solidFill>
                <a:latin typeface="Microsoft Sans Serif"/>
                <a:cs typeface="Microsoft Sans Serif"/>
              </a:rPr>
              <a:t>флюидонасыщения*</a:t>
            </a:r>
            <a:r>
              <a:rPr dirty="0" sz="1900" spc="-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04">
                <a:solidFill>
                  <a:srgbClr val="C00000"/>
                </a:solidFill>
                <a:latin typeface="Microsoft Sans Serif"/>
                <a:cs typeface="Microsoft Sans Serif"/>
              </a:rPr>
              <a:t>при</a:t>
            </a:r>
            <a:r>
              <a:rPr dirty="0" sz="1900" spc="-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00">
                <a:solidFill>
                  <a:srgbClr val="C00000"/>
                </a:solidFill>
                <a:latin typeface="Microsoft Sans Serif"/>
                <a:cs typeface="Microsoft Sans Serif"/>
              </a:rPr>
              <a:t>проведения</a:t>
            </a:r>
            <a:r>
              <a:rPr dirty="0" sz="1900" spc="-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10">
                <a:solidFill>
                  <a:srgbClr val="C00000"/>
                </a:solidFill>
                <a:latin typeface="Microsoft Sans Serif"/>
                <a:cs typeface="Microsoft Sans Serif"/>
              </a:rPr>
              <a:t>поисков</a:t>
            </a:r>
            <a:r>
              <a:rPr dirty="0" sz="1900" spc="-7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900" spc="-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15">
                <a:solidFill>
                  <a:srgbClr val="C00000"/>
                </a:solidFill>
                <a:latin typeface="Microsoft Sans Serif"/>
                <a:cs typeface="Microsoft Sans Serif"/>
              </a:rPr>
              <a:t>разведки</a:t>
            </a:r>
            <a:r>
              <a:rPr dirty="0" sz="1900" spc="-7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10">
                <a:solidFill>
                  <a:srgbClr val="C00000"/>
                </a:solidFill>
                <a:latin typeface="Microsoft Sans Serif"/>
                <a:cs typeface="Microsoft Sans Serif"/>
              </a:rPr>
              <a:t>месторождений</a:t>
            </a:r>
            <a:r>
              <a:rPr dirty="0" sz="19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0">
                <a:solidFill>
                  <a:srgbClr val="C00000"/>
                </a:solidFill>
                <a:latin typeface="Microsoft Sans Serif"/>
                <a:cs typeface="Microsoft Sans Serif"/>
              </a:rPr>
              <a:t>УВ.</a:t>
            </a:r>
            <a:endParaRPr sz="1900">
              <a:latin typeface="Microsoft Sans Serif"/>
              <a:cs typeface="Microsoft Sans Serif"/>
            </a:endParaRPr>
          </a:p>
          <a:p>
            <a:pPr marL="459105">
              <a:lnSpc>
                <a:spcPct val="100000"/>
              </a:lnSpc>
              <a:spcBef>
                <a:spcPts val="1200"/>
              </a:spcBef>
            </a:pPr>
            <a:r>
              <a:rPr dirty="0" u="heavy" sz="1900" spc="-21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Базовый</a:t>
            </a:r>
            <a:r>
              <a:rPr dirty="0" u="heavy" sz="190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900" spc="-21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принцип</a:t>
            </a:r>
            <a:r>
              <a:rPr dirty="0" sz="1900" spc="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900" spc="-12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dirty="0" sz="1900" spc="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0">
                <a:solidFill>
                  <a:srgbClr val="C00000"/>
                </a:solidFill>
                <a:latin typeface="Microsoft Sans Serif"/>
                <a:cs typeface="Microsoft Sans Serif"/>
              </a:rPr>
              <a:t>выявление</a:t>
            </a:r>
            <a:r>
              <a:rPr dirty="0" sz="1900" spc="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900" spc="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10">
                <a:solidFill>
                  <a:srgbClr val="C00000"/>
                </a:solidFill>
                <a:latin typeface="Microsoft Sans Serif"/>
                <a:cs typeface="Microsoft Sans Serif"/>
              </a:rPr>
              <a:t>идентификация</a:t>
            </a:r>
            <a:r>
              <a:rPr dirty="0" sz="1900" spc="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поверхностей</a:t>
            </a:r>
            <a:r>
              <a:rPr dirty="0" sz="1900" spc="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80">
                <a:solidFill>
                  <a:srgbClr val="C00000"/>
                </a:solidFill>
                <a:latin typeface="Microsoft Sans Serif"/>
                <a:cs typeface="Microsoft Sans Serif"/>
              </a:rPr>
              <a:t>несогласий,</a:t>
            </a:r>
            <a:r>
              <a:rPr dirty="0" sz="1900" spc="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40">
                <a:solidFill>
                  <a:srgbClr val="C00000"/>
                </a:solidFill>
                <a:latin typeface="Microsoft Sans Serif"/>
                <a:cs typeface="Microsoft Sans Serif"/>
              </a:rPr>
              <a:t>т.е.</a:t>
            </a:r>
            <a:endParaRPr sz="19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29" y="5526441"/>
            <a:ext cx="8070850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38250" algn="l"/>
                <a:tab pos="1558290" algn="l"/>
                <a:tab pos="3533775" algn="l"/>
                <a:tab pos="4725670" algn="l"/>
                <a:tab pos="5038090" algn="l"/>
                <a:tab pos="6621780" algn="l"/>
              </a:tabLst>
            </a:pPr>
            <a:r>
              <a:rPr dirty="0" sz="1900" spc="-200">
                <a:solidFill>
                  <a:srgbClr val="C00000"/>
                </a:solidFill>
                <a:latin typeface="Microsoft Sans Serif"/>
                <a:cs typeface="Microsoft Sans Serif"/>
              </a:rPr>
              <a:t>перерывов	</a:t>
            </a:r>
            <a:r>
              <a:rPr dirty="0" sz="1900" spc="-185">
                <a:solidFill>
                  <a:srgbClr val="C00000"/>
                </a:solidFill>
                <a:latin typeface="Microsoft Sans Serif"/>
                <a:cs typeface="Microsoft Sans Serif"/>
              </a:rPr>
              <a:t>в	</a:t>
            </a:r>
            <a:r>
              <a:rPr dirty="0" sz="1900" spc="-200">
                <a:solidFill>
                  <a:srgbClr val="C00000"/>
                </a:solidFill>
                <a:latin typeface="Microsoft Sans Serif"/>
                <a:cs typeface="Microsoft Sans Serif"/>
              </a:rPr>
              <a:t>осадконакоплении,	связанных	</a:t>
            </a:r>
            <a:r>
              <a:rPr dirty="0" sz="1900" spc="-175">
                <a:solidFill>
                  <a:srgbClr val="C00000"/>
                </a:solidFill>
                <a:latin typeface="Microsoft Sans Serif"/>
                <a:cs typeface="Microsoft Sans Serif"/>
              </a:rPr>
              <a:t>с	</a:t>
            </a:r>
            <a:r>
              <a:rPr dirty="0" sz="1900" spc="-225">
                <a:solidFill>
                  <a:srgbClr val="C00000"/>
                </a:solidFill>
                <a:latin typeface="Microsoft Sans Serif"/>
                <a:cs typeface="Microsoft Sans Serif"/>
              </a:rPr>
              <a:t>прекращением	</a:t>
            </a:r>
            <a:r>
              <a:rPr dirty="0" sz="1900" spc="-204">
                <a:solidFill>
                  <a:srgbClr val="C00000"/>
                </a:solidFill>
                <a:latin typeface="Microsoft Sans Serif"/>
                <a:cs typeface="Microsoft Sans Serif"/>
              </a:rPr>
              <a:t>прослеживания</a:t>
            </a:r>
            <a:endParaRPr sz="1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210">
                <a:solidFill>
                  <a:srgbClr val="C00000"/>
                </a:solidFill>
                <a:latin typeface="Microsoft Sans Serif"/>
                <a:cs typeface="Microsoft Sans Serif"/>
              </a:rPr>
              <a:t>рефлекторов</a:t>
            </a:r>
            <a:r>
              <a:rPr dirty="0" sz="1900" spc="-7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9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04">
                <a:solidFill>
                  <a:srgbClr val="C00000"/>
                </a:solidFill>
                <a:latin typeface="Microsoft Sans Serif"/>
                <a:cs typeface="Microsoft Sans Serif"/>
              </a:rPr>
              <a:t>отождествляемых</a:t>
            </a:r>
            <a:r>
              <a:rPr dirty="0" sz="19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75">
                <a:solidFill>
                  <a:srgbClr val="C00000"/>
                </a:solidFill>
                <a:latin typeface="Microsoft Sans Serif"/>
                <a:cs typeface="Microsoft Sans Serif"/>
              </a:rPr>
              <a:t>с</a:t>
            </a:r>
            <a:r>
              <a:rPr dirty="0" sz="19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225">
                <a:solidFill>
                  <a:srgbClr val="C00000"/>
                </a:solidFill>
                <a:latin typeface="Microsoft Sans Serif"/>
                <a:cs typeface="Microsoft Sans Serif"/>
              </a:rPr>
              <a:t>ними</a:t>
            </a:r>
            <a:r>
              <a:rPr dirty="0" sz="1900" spc="-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900" spc="-190">
                <a:solidFill>
                  <a:srgbClr val="C00000"/>
                </a:solidFill>
                <a:latin typeface="Microsoft Sans Serif"/>
                <a:cs typeface="Microsoft Sans Serif"/>
              </a:rPr>
              <a:t>горизонтов.</a:t>
            </a:r>
            <a:endParaRPr sz="1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398" y="169570"/>
            <a:ext cx="8580120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  <a:tabLst>
                <a:tab pos="8018780" algn="l"/>
              </a:tabLst>
            </a:pPr>
            <a:r>
              <a:rPr dirty="0" sz="2400" spc="-260">
                <a:solidFill>
                  <a:srgbClr val="C00000"/>
                </a:solidFill>
              </a:rPr>
              <a:t>Сопоставление</a:t>
            </a:r>
            <a:r>
              <a:rPr dirty="0" sz="2400" spc="-70">
                <a:solidFill>
                  <a:srgbClr val="C00000"/>
                </a:solidFill>
              </a:rPr>
              <a:t> </a:t>
            </a:r>
            <a:r>
              <a:rPr dirty="0" sz="2200" spc="-245">
                <a:solidFill>
                  <a:srgbClr val="C00000"/>
                </a:solidFill>
              </a:rPr>
              <a:t>графиков</a:t>
            </a:r>
            <a:r>
              <a:rPr dirty="0" sz="2200" spc="-55">
                <a:solidFill>
                  <a:srgbClr val="C00000"/>
                </a:solidFill>
              </a:rPr>
              <a:t> </a:t>
            </a:r>
            <a:r>
              <a:rPr dirty="0" sz="2400" spc="-325">
                <a:solidFill>
                  <a:srgbClr val="C00000"/>
                </a:solidFill>
              </a:rPr>
              <a:t>ОИУМ</a:t>
            </a:r>
            <a:r>
              <a:rPr dirty="0" sz="2400" spc="-110">
                <a:solidFill>
                  <a:srgbClr val="C00000"/>
                </a:solidFill>
              </a:rPr>
              <a:t> </a:t>
            </a:r>
            <a:r>
              <a:rPr dirty="0" sz="2400" spc="-250">
                <a:solidFill>
                  <a:srgbClr val="C00000"/>
                </a:solidFill>
              </a:rPr>
              <a:t>(относительных</a:t>
            </a:r>
            <a:r>
              <a:rPr dirty="0" sz="2400" spc="-100">
                <a:solidFill>
                  <a:srgbClr val="C00000"/>
                </a:solidFill>
              </a:rPr>
              <a:t> </a:t>
            </a:r>
            <a:r>
              <a:rPr dirty="0" sz="2400" spc="-265">
                <a:solidFill>
                  <a:srgbClr val="C00000"/>
                </a:solidFill>
              </a:rPr>
              <a:t>изменений</a:t>
            </a:r>
            <a:r>
              <a:rPr dirty="0" sz="2400" spc="-110">
                <a:solidFill>
                  <a:srgbClr val="C00000"/>
                </a:solidFill>
              </a:rPr>
              <a:t> </a:t>
            </a:r>
            <a:r>
              <a:rPr dirty="0" sz="2400" spc="-260">
                <a:solidFill>
                  <a:srgbClr val="C00000"/>
                </a:solidFill>
              </a:rPr>
              <a:t>уровней </a:t>
            </a:r>
            <a:r>
              <a:rPr dirty="0" sz="2400" spc="-655">
                <a:solidFill>
                  <a:srgbClr val="C00000"/>
                </a:solidFill>
              </a:rPr>
              <a:t> </a:t>
            </a:r>
            <a:r>
              <a:rPr dirty="0" sz="2400" spc="-280">
                <a:solidFill>
                  <a:srgbClr val="C00000"/>
                </a:solidFill>
              </a:rPr>
              <a:t>моря</a:t>
            </a:r>
            <a:r>
              <a:rPr dirty="0" sz="2400" spc="-95">
                <a:solidFill>
                  <a:srgbClr val="C00000"/>
                </a:solidFill>
              </a:rPr>
              <a:t> </a:t>
            </a:r>
            <a:r>
              <a:rPr dirty="0" sz="2400" spc="-265">
                <a:solidFill>
                  <a:srgbClr val="C00000"/>
                </a:solidFill>
              </a:rPr>
              <a:t>по</a:t>
            </a:r>
            <a:r>
              <a:rPr dirty="0" sz="2400" spc="-114">
                <a:solidFill>
                  <a:srgbClr val="C00000"/>
                </a:solidFill>
              </a:rPr>
              <a:t> </a:t>
            </a:r>
            <a:r>
              <a:rPr dirty="0" sz="2400" spc="-254">
                <a:solidFill>
                  <a:srgbClr val="C00000"/>
                </a:solidFill>
              </a:rPr>
              <a:t>Вейлу;</a:t>
            </a:r>
            <a:r>
              <a:rPr dirty="0" sz="2400" spc="-80">
                <a:solidFill>
                  <a:srgbClr val="C00000"/>
                </a:solidFill>
              </a:rPr>
              <a:t> </a:t>
            </a:r>
            <a:r>
              <a:rPr dirty="0" sz="2400" spc="-225">
                <a:solidFill>
                  <a:srgbClr val="C00000"/>
                </a:solidFill>
              </a:rPr>
              <a:t>1982)</a:t>
            </a:r>
            <a:r>
              <a:rPr dirty="0" sz="2400" spc="-95">
                <a:solidFill>
                  <a:srgbClr val="C00000"/>
                </a:solidFill>
              </a:rPr>
              <a:t> </a:t>
            </a:r>
            <a:r>
              <a:rPr dirty="0" sz="2400" spc="-270">
                <a:solidFill>
                  <a:srgbClr val="C00000"/>
                </a:solidFill>
              </a:rPr>
              <a:t>и</a:t>
            </a:r>
            <a:r>
              <a:rPr dirty="0" sz="2400" spc="-105">
                <a:solidFill>
                  <a:srgbClr val="C00000"/>
                </a:solidFill>
              </a:rPr>
              <a:t> </a:t>
            </a:r>
            <a:r>
              <a:rPr dirty="0" sz="2400" spc="-265">
                <a:solidFill>
                  <a:srgbClr val="C00000"/>
                </a:solidFill>
              </a:rPr>
              <a:t>изменений</a:t>
            </a:r>
            <a:r>
              <a:rPr dirty="0" sz="2400" spc="-105">
                <a:solidFill>
                  <a:srgbClr val="C00000"/>
                </a:solidFill>
              </a:rPr>
              <a:t> </a:t>
            </a:r>
            <a:r>
              <a:rPr dirty="0" sz="2400" spc="-275">
                <a:solidFill>
                  <a:srgbClr val="C00000"/>
                </a:solidFill>
              </a:rPr>
              <a:t>площадей</a:t>
            </a:r>
            <a:r>
              <a:rPr dirty="0" sz="2400" spc="-100">
                <a:solidFill>
                  <a:srgbClr val="C00000"/>
                </a:solidFill>
              </a:rPr>
              <a:t> </a:t>
            </a:r>
            <a:r>
              <a:rPr dirty="0" sz="2400" spc="-260">
                <a:solidFill>
                  <a:srgbClr val="C00000"/>
                </a:solidFill>
              </a:rPr>
              <a:t>покрытых</a:t>
            </a:r>
            <a:r>
              <a:rPr dirty="0" sz="2400" spc="-75">
                <a:solidFill>
                  <a:srgbClr val="C00000"/>
                </a:solidFill>
              </a:rPr>
              <a:t> </a:t>
            </a:r>
            <a:r>
              <a:rPr dirty="0" sz="2400" spc="-285">
                <a:solidFill>
                  <a:srgbClr val="C00000"/>
                </a:solidFill>
              </a:rPr>
              <a:t>морем	</a:t>
            </a:r>
            <a:r>
              <a:rPr dirty="0" sz="2400" spc="-270">
                <a:solidFill>
                  <a:srgbClr val="C00000"/>
                </a:solidFill>
              </a:rPr>
              <a:t>в </a:t>
            </a:r>
            <a:r>
              <a:rPr dirty="0" sz="2400" spc="-265">
                <a:solidFill>
                  <a:srgbClr val="C00000"/>
                </a:solidFill>
              </a:rPr>
              <a:t> </a:t>
            </a:r>
            <a:r>
              <a:rPr dirty="0" sz="2400" spc="-250">
                <a:solidFill>
                  <a:srgbClr val="C00000"/>
                </a:solidFill>
              </a:rPr>
              <a:t>мезозой-кайнозое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528" y="1479803"/>
            <a:ext cx="8955036" cy="537819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45553" y="1463823"/>
            <a:ext cx="8987155" cy="5394325"/>
          </a:xfrm>
          <a:custGeom>
            <a:avLst/>
            <a:gdLst/>
            <a:ahLst/>
            <a:cxnLst/>
            <a:rect l="l" t="t" r="r" b="b"/>
            <a:pathLst>
              <a:path w="8987155" h="5394325">
                <a:moveTo>
                  <a:pt x="8987040" y="5394176"/>
                </a:moveTo>
                <a:lnTo>
                  <a:pt x="8987040" y="0"/>
                </a:lnTo>
                <a:lnTo>
                  <a:pt x="0" y="0"/>
                </a:lnTo>
                <a:lnTo>
                  <a:pt x="0" y="5394176"/>
                </a:lnTo>
              </a:path>
            </a:pathLst>
          </a:custGeom>
          <a:ln w="32004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9425" rIns="0" bIns="0" rtlCol="0" vert="horz">
            <a:spAutoFit/>
          </a:bodyPr>
          <a:lstStyle/>
          <a:p>
            <a:pPr marL="388620" marR="5080">
              <a:lnSpc>
                <a:spcPct val="100000"/>
              </a:lnSpc>
              <a:spcBef>
                <a:spcPts val="95"/>
              </a:spcBef>
            </a:pPr>
            <a:r>
              <a:rPr dirty="0" spc="-310"/>
              <a:t>Сейсмостратиграфия</a:t>
            </a:r>
            <a:r>
              <a:rPr dirty="0" spc="-100"/>
              <a:t> </a:t>
            </a:r>
            <a:r>
              <a:rPr dirty="0" spc="-170"/>
              <a:t>-</a:t>
            </a:r>
            <a:r>
              <a:rPr dirty="0" spc="-140"/>
              <a:t> </a:t>
            </a:r>
            <a:r>
              <a:rPr dirty="0" spc="-300"/>
              <a:t>инструмент</a:t>
            </a:r>
            <a:r>
              <a:rPr dirty="0" spc="-95"/>
              <a:t> </a:t>
            </a:r>
            <a:r>
              <a:rPr dirty="0" spc="-320"/>
              <a:t>для</a:t>
            </a:r>
            <a:r>
              <a:rPr dirty="0" spc="-120"/>
              <a:t> </a:t>
            </a:r>
            <a:r>
              <a:rPr dirty="0" spc="-295"/>
              <a:t>реконструкций</a:t>
            </a:r>
            <a:r>
              <a:rPr dirty="0" spc="-140"/>
              <a:t> </a:t>
            </a:r>
            <a:r>
              <a:rPr dirty="0" spc="-315"/>
              <a:t>и </a:t>
            </a:r>
            <a:r>
              <a:rPr dirty="0" spc="-765"/>
              <a:t> </a:t>
            </a:r>
            <a:r>
              <a:rPr dirty="0" spc="-260"/>
              <a:t>к</a:t>
            </a:r>
            <a:r>
              <a:rPr dirty="0" spc="-305"/>
              <a:t>о</a:t>
            </a:r>
            <a:r>
              <a:rPr dirty="0" spc="-285"/>
              <a:t>нт</a:t>
            </a:r>
            <a:r>
              <a:rPr dirty="0" spc="-315"/>
              <a:t>рол</a:t>
            </a:r>
            <a:r>
              <a:rPr dirty="0" spc="-300"/>
              <a:t>я</a:t>
            </a:r>
            <a:r>
              <a:rPr dirty="0" spc="-145"/>
              <a:t> </a:t>
            </a:r>
            <a:r>
              <a:rPr dirty="0" spc="-315"/>
              <a:t>пр</a:t>
            </a:r>
            <a:r>
              <a:rPr dirty="0" spc="-305"/>
              <a:t>о</a:t>
            </a:r>
            <a:r>
              <a:rPr dirty="0" spc="-315"/>
              <a:t>ц</a:t>
            </a:r>
            <a:r>
              <a:rPr dirty="0" spc="-290"/>
              <a:t>е</a:t>
            </a:r>
            <a:r>
              <a:rPr dirty="0" spc="-300"/>
              <a:t>с</a:t>
            </a:r>
            <a:r>
              <a:rPr dirty="0" spc="-305"/>
              <a:t>со</a:t>
            </a:r>
            <a:r>
              <a:rPr dirty="0" spc="-315"/>
              <a:t>в</a:t>
            </a:r>
            <a:r>
              <a:rPr dirty="0" spc="-130"/>
              <a:t> </a:t>
            </a:r>
            <a:r>
              <a:rPr dirty="0" spc="-300"/>
              <a:t>осад</a:t>
            </a:r>
            <a:r>
              <a:rPr dirty="0" spc="-260"/>
              <a:t>к</a:t>
            </a:r>
            <a:r>
              <a:rPr dirty="0" spc="-290"/>
              <a:t>онак</a:t>
            </a:r>
            <a:r>
              <a:rPr dirty="0" spc="-315"/>
              <a:t>опл</a:t>
            </a:r>
            <a:r>
              <a:rPr dirty="0" spc="-295"/>
              <a:t>е</a:t>
            </a:r>
            <a:r>
              <a:rPr dirty="0" spc="-315"/>
              <a:t>н</a:t>
            </a:r>
            <a:r>
              <a:rPr dirty="0" spc="-325"/>
              <a:t>и</a:t>
            </a:r>
            <a:r>
              <a:rPr dirty="0" spc="-300"/>
              <a:t>я</a:t>
            </a:r>
          </a:p>
        </p:txBody>
      </p:sp>
      <p:sp>
        <p:nvSpPr>
          <p:cNvPr id="3" name="object 3"/>
          <p:cNvSpPr/>
          <p:nvPr/>
        </p:nvSpPr>
        <p:spPr>
          <a:xfrm>
            <a:off x="548629" y="2240165"/>
            <a:ext cx="8045450" cy="18415"/>
          </a:xfrm>
          <a:custGeom>
            <a:avLst/>
            <a:gdLst/>
            <a:ahLst/>
            <a:cxnLst/>
            <a:rect l="l" t="t" r="r" b="b"/>
            <a:pathLst>
              <a:path w="8045450" h="18414">
                <a:moveTo>
                  <a:pt x="8045196" y="0"/>
                </a:moveTo>
                <a:lnTo>
                  <a:pt x="0" y="0"/>
                </a:lnTo>
                <a:lnTo>
                  <a:pt x="0" y="18256"/>
                </a:lnTo>
                <a:lnTo>
                  <a:pt x="8045196" y="18256"/>
                </a:lnTo>
                <a:lnTo>
                  <a:pt x="8045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5654" y="1945614"/>
            <a:ext cx="29102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15" b="1">
                <a:latin typeface="Arial"/>
                <a:cs typeface="Arial"/>
              </a:rPr>
              <a:t>сейсмостратиграфического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407520" y="1945614"/>
            <a:ext cx="32004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0" b="1">
                <a:latin typeface="Arial"/>
                <a:cs typeface="Arial"/>
              </a:rPr>
              <a:t>(сиквенс-стратиграфического)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29" y="1945614"/>
            <a:ext cx="1398905" cy="606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dirty="0" sz="2000" spc="-254" b="1">
                <a:latin typeface="Arial"/>
                <a:cs typeface="Arial"/>
              </a:rPr>
              <a:t>Ме</a:t>
            </a:r>
            <a:r>
              <a:rPr dirty="0" sz="2000" spc="-185" b="1">
                <a:latin typeface="Arial"/>
                <a:cs typeface="Arial"/>
              </a:rPr>
              <a:t>т</a:t>
            </a:r>
            <a:r>
              <a:rPr dirty="0" sz="2000" spc="-229" b="1">
                <a:latin typeface="Arial"/>
                <a:cs typeface="Arial"/>
              </a:rPr>
              <a:t>о</a:t>
            </a:r>
            <a:r>
              <a:rPr dirty="0" sz="2000" spc="-240" b="1">
                <a:latin typeface="Arial"/>
                <a:cs typeface="Arial"/>
              </a:rPr>
              <a:t>д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45" b="1">
                <a:latin typeface="Arial"/>
                <a:cs typeface="Arial"/>
              </a:rPr>
              <a:t>л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150" b="1">
                <a:latin typeface="Arial"/>
                <a:cs typeface="Arial"/>
              </a:rPr>
              <a:t>г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210" b="1">
                <a:latin typeface="Arial"/>
                <a:cs typeface="Arial"/>
              </a:rPr>
              <a:t>я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</a:pPr>
            <a:r>
              <a:rPr dirty="0" u="heavy" sz="2000" spc="-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анализа: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33" y="2677807"/>
            <a:ext cx="8074659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75285" marR="5080" indent="-363220">
              <a:lnSpc>
                <a:spcPct val="100000"/>
              </a:lnSpc>
              <a:spcBef>
                <a:spcPts val="105"/>
              </a:spcBef>
            </a:pPr>
            <a:r>
              <a:rPr dirty="0" sz="2000" spc="-155">
                <a:latin typeface="Microsoft Sans Serif"/>
                <a:cs typeface="Microsoft Sans Serif"/>
              </a:rPr>
              <a:t>1.</a:t>
            </a:r>
            <a:r>
              <a:rPr dirty="0" sz="2000" spc="-150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Идентифицируются</a:t>
            </a:r>
            <a:r>
              <a:rPr dirty="0" sz="2000" spc="-210">
                <a:latin typeface="Microsoft Sans Serif"/>
                <a:cs typeface="Microsoft Sans Serif"/>
              </a:rPr>
              <a:t> генетические</a:t>
            </a:r>
            <a:r>
              <a:rPr dirty="0" sz="2000" spc="-204">
                <a:latin typeface="Microsoft Sans Serif"/>
                <a:cs typeface="Microsoft Sans Serif"/>
              </a:rPr>
              <a:t> типы</a:t>
            </a:r>
            <a:r>
              <a:rPr dirty="0" sz="2000" spc="12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пород</a:t>
            </a:r>
            <a:r>
              <a:rPr dirty="0" sz="2000" spc="114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13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ограничивающие</a:t>
            </a:r>
            <a:r>
              <a:rPr dirty="0" sz="2000" spc="105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их </a:t>
            </a:r>
            <a:r>
              <a:rPr dirty="0" sz="2000" spc="-18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поверхности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несогласий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по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литолого-стратиграфическим</a:t>
            </a:r>
            <a:r>
              <a:rPr dirty="0" sz="2000" spc="-200">
                <a:latin typeface="Microsoft Sans Serif"/>
                <a:cs typeface="Microsoft Sans Serif"/>
              </a:rPr>
              <a:t> </a:t>
            </a:r>
            <a:r>
              <a:rPr dirty="0" sz="2000" spc="-229">
                <a:latin typeface="Microsoft Sans Serif"/>
                <a:cs typeface="Microsoft Sans Serif"/>
              </a:rPr>
              <a:t>разрезам</a:t>
            </a:r>
            <a:r>
              <a:rPr dirty="0" sz="2000" spc="-225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18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горных 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обнажениях,</a:t>
            </a:r>
            <a:r>
              <a:rPr dirty="0" sz="2000" spc="-114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керну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скважинах,</a:t>
            </a:r>
            <a:r>
              <a:rPr dirty="0" sz="2000" spc="-114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каротажу</a:t>
            </a:r>
            <a:r>
              <a:rPr dirty="0" sz="2000" spc="-90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сейсмическим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данным.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0464" y="4049655"/>
            <a:ext cx="60852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21790" algn="l"/>
                <a:tab pos="3362325" algn="l"/>
                <a:tab pos="3763645" algn="l"/>
                <a:tab pos="5851525" algn="l"/>
              </a:tabLst>
            </a:pPr>
            <a:r>
              <a:rPr dirty="0" sz="2000" spc="-290">
                <a:latin typeface="Microsoft Sans Serif"/>
                <a:cs typeface="Microsoft Sans Serif"/>
              </a:rPr>
              <a:t>к</a:t>
            </a:r>
            <a:r>
              <a:rPr dirty="0" sz="2000" spc="-204">
                <a:latin typeface="Microsoft Sans Serif"/>
                <a:cs typeface="Microsoft Sans Serif"/>
              </a:rPr>
              <a:t>ар</a:t>
            </a:r>
            <a:r>
              <a:rPr dirty="0" sz="2000" spc="-220">
                <a:latin typeface="Microsoft Sans Serif"/>
                <a:cs typeface="Microsoft Sans Serif"/>
              </a:rPr>
              <a:t>б</a:t>
            </a:r>
            <a:r>
              <a:rPr dirty="0" sz="2000" spc="-204">
                <a:latin typeface="Microsoft Sans Serif"/>
                <a:cs typeface="Microsoft Sans Serif"/>
              </a:rPr>
              <a:t>о</a:t>
            </a:r>
            <a:r>
              <a:rPr dirty="0" sz="2000" spc="-204">
                <a:latin typeface="Microsoft Sans Serif"/>
                <a:cs typeface="Microsoft Sans Serif"/>
              </a:rPr>
              <a:t>н</a:t>
            </a:r>
            <a:r>
              <a:rPr dirty="0" sz="2000" spc="-220">
                <a:latin typeface="Microsoft Sans Serif"/>
                <a:cs typeface="Microsoft Sans Serif"/>
              </a:rPr>
              <a:t>а</a:t>
            </a:r>
            <a:r>
              <a:rPr dirty="0" sz="2000" spc="-175">
                <a:latin typeface="Microsoft Sans Serif"/>
                <a:cs typeface="Microsoft Sans Serif"/>
              </a:rPr>
              <a:t>т</a:t>
            </a:r>
            <a:r>
              <a:rPr dirty="0" sz="2000" spc="-210">
                <a:latin typeface="Microsoft Sans Serif"/>
                <a:cs typeface="Microsoft Sans Serif"/>
              </a:rPr>
              <a:t>ны</a:t>
            </a:r>
            <a:r>
              <a:rPr dirty="0" sz="2000" spc="-204">
                <a:latin typeface="Microsoft Sans Serif"/>
                <a:cs typeface="Microsoft Sans Serif"/>
              </a:rPr>
              <a:t>е</a:t>
            </a:r>
            <a:r>
              <a:rPr dirty="0" sz="2000" spc="-100">
                <a:latin typeface="Microsoft Sans Serif"/>
                <a:cs typeface="Microsoft Sans Serif"/>
              </a:rPr>
              <a:t>,</a:t>
            </a:r>
            <a:r>
              <a:rPr dirty="0" sz="2000">
                <a:latin typeface="Microsoft Sans Serif"/>
                <a:cs typeface="Microsoft Sans Serif"/>
              </a:rPr>
              <a:t>	</a:t>
            </a:r>
            <a:r>
              <a:rPr dirty="0" sz="2000" spc="-170">
                <a:latin typeface="Microsoft Sans Serif"/>
                <a:cs typeface="Microsoft Sans Serif"/>
              </a:rPr>
              <a:t>э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229">
                <a:latin typeface="Microsoft Sans Serif"/>
                <a:cs typeface="Microsoft Sans Serif"/>
              </a:rPr>
              <a:t>п</a:t>
            </a:r>
            <a:r>
              <a:rPr dirty="0" sz="2000" spc="-204">
                <a:latin typeface="Microsoft Sans Serif"/>
                <a:cs typeface="Microsoft Sans Serif"/>
              </a:rPr>
              <a:t>ор</a:t>
            </a:r>
            <a:r>
              <a:rPr dirty="0" sz="2000" spc="-210">
                <a:latin typeface="Microsoft Sans Serif"/>
                <a:cs typeface="Microsoft Sans Serif"/>
              </a:rPr>
              <a:t>и</a:t>
            </a:r>
            <a:r>
              <a:rPr dirty="0" sz="2000" spc="-170">
                <a:latin typeface="Microsoft Sans Serif"/>
                <a:cs typeface="Microsoft Sans Serif"/>
              </a:rPr>
              <a:t>т</a:t>
            </a:r>
            <a:r>
              <a:rPr dirty="0" sz="2000" spc="-204">
                <a:latin typeface="Microsoft Sans Serif"/>
                <a:cs typeface="Microsoft Sans Serif"/>
              </a:rPr>
              <a:t>о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215">
                <a:latin typeface="Microsoft Sans Serif"/>
                <a:cs typeface="Microsoft Sans Serif"/>
              </a:rPr>
              <a:t>ы</a:t>
            </a:r>
            <a:r>
              <a:rPr dirty="0" sz="2000" spc="-210">
                <a:latin typeface="Microsoft Sans Serif"/>
                <a:cs typeface="Microsoft Sans Serif"/>
              </a:rPr>
              <a:t>е</a:t>
            </a:r>
            <a:r>
              <a:rPr dirty="0" sz="2000" spc="-120">
                <a:latin typeface="Microsoft Sans Serif"/>
                <a:cs typeface="Microsoft Sans Serif"/>
              </a:rPr>
              <a:t>)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>
                <a:latin typeface="Microsoft Sans Serif"/>
                <a:cs typeface="Microsoft Sans Serif"/>
              </a:rPr>
              <a:t>	</a:t>
            </a:r>
            <a:r>
              <a:rPr dirty="0" sz="2000" spc="-204">
                <a:latin typeface="Microsoft Sans Serif"/>
                <a:cs typeface="Microsoft Sans Serif"/>
              </a:rPr>
              <a:t>о</a:t>
            </a:r>
            <a:r>
              <a:rPr dirty="0" sz="2000" spc="-190">
                <a:latin typeface="Microsoft Sans Serif"/>
                <a:cs typeface="Microsoft Sans Serif"/>
              </a:rPr>
              <a:t>гр</a:t>
            </a:r>
            <a:r>
              <a:rPr dirty="0" sz="2000" spc="-220">
                <a:latin typeface="Microsoft Sans Serif"/>
                <a:cs typeface="Microsoft Sans Serif"/>
              </a:rPr>
              <a:t>а</a:t>
            </a:r>
            <a:r>
              <a:rPr dirty="0" sz="2000" spc="-220">
                <a:latin typeface="Microsoft Sans Serif"/>
                <a:cs typeface="Microsoft Sans Serif"/>
              </a:rPr>
              <a:t>н</a:t>
            </a:r>
            <a:r>
              <a:rPr dirty="0" sz="2000" spc="-204">
                <a:latin typeface="Microsoft Sans Serif"/>
                <a:cs typeface="Microsoft Sans Serif"/>
              </a:rPr>
              <a:t>и</a:t>
            </a:r>
            <a:r>
              <a:rPr dirty="0" sz="2000" spc="-229">
                <a:latin typeface="Microsoft Sans Serif"/>
                <a:cs typeface="Microsoft Sans Serif"/>
              </a:rPr>
              <a:t>ч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215">
                <a:latin typeface="Microsoft Sans Serif"/>
                <a:cs typeface="Microsoft Sans Serif"/>
              </a:rPr>
              <a:t>а</a:t>
            </a:r>
            <a:r>
              <a:rPr dirty="0" sz="2000" spc="-270">
                <a:latin typeface="Microsoft Sans Serif"/>
                <a:cs typeface="Microsoft Sans Serif"/>
              </a:rPr>
              <a:t>ю</a:t>
            </a:r>
            <a:r>
              <a:rPr dirty="0" sz="2000" spc="-300">
                <a:latin typeface="Microsoft Sans Serif"/>
                <a:cs typeface="Microsoft Sans Serif"/>
              </a:rPr>
              <a:t>щ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315">
                <a:latin typeface="Microsoft Sans Serif"/>
                <a:cs typeface="Microsoft Sans Serif"/>
              </a:rPr>
              <a:t>м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>
                <a:latin typeface="Microsoft Sans Serif"/>
                <a:cs typeface="Microsoft Sans Serif"/>
              </a:rPr>
              <a:t>	</a:t>
            </a:r>
            <a:r>
              <a:rPr dirty="0" sz="2000" spc="-210">
                <a:latin typeface="Microsoft Sans Serif"/>
                <a:cs typeface="Microsoft Sans Serif"/>
              </a:rPr>
              <a:t>и</a:t>
            </a:r>
            <a:r>
              <a:rPr dirty="0" sz="2000" spc="-180">
                <a:latin typeface="Microsoft Sans Serif"/>
                <a:cs typeface="Microsoft Sans Serif"/>
              </a:rPr>
              <a:t>х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33" y="3744855"/>
            <a:ext cx="807339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437515" algn="l"/>
                <a:tab pos="2334895" algn="l"/>
                <a:tab pos="3470275" algn="l"/>
                <a:tab pos="5008245" algn="l"/>
                <a:tab pos="5823585" algn="l"/>
                <a:tab pos="6670040" algn="l"/>
              </a:tabLst>
            </a:pPr>
            <a:r>
              <a:rPr dirty="0" sz="2000" spc="-155">
                <a:latin typeface="Microsoft Sans Serif"/>
                <a:cs typeface="Microsoft Sans Serif"/>
              </a:rPr>
              <a:t>2.</a:t>
            </a:r>
            <a:r>
              <a:rPr dirty="0" sz="2000" spc="-155">
                <a:latin typeface="Times New Roman"/>
                <a:cs typeface="Times New Roman"/>
              </a:rPr>
              <a:t>	</a:t>
            </a:r>
            <a:r>
              <a:rPr dirty="0" sz="2000" spc="-204">
                <a:latin typeface="Microsoft Sans Serif"/>
                <a:cs typeface="Microsoft Sans Serif"/>
              </a:rPr>
              <a:t>Осуществляется	</a:t>
            </a:r>
            <a:r>
              <a:rPr dirty="0" sz="2000" spc="-225">
                <a:latin typeface="Microsoft Sans Serif"/>
                <a:cs typeface="Microsoft Sans Serif"/>
              </a:rPr>
              <a:t>привязка	</a:t>
            </a:r>
            <a:r>
              <a:rPr dirty="0" sz="2000" spc="-204">
                <a:latin typeface="Microsoft Sans Serif"/>
                <a:cs typeface="Microsoft Sans Serif"/>
              </a:rPr>
              <a:t>генетических	</a:t>
            </a:r>
            <a:r>
              <a:rPr dirty="0" sz="2000" spc="-200">
                <a:latin typeface="Microsoft Sans Serif"/>
                <a:cs typeface="Microsoft Sans Serif"/>
              </a:rPr>
              <a:t>типов	</a:t>
            </a:r>
            <a:r>
              <a:rPr dirty="0" sz="2000" spc="-215">
                <a:latin typeface="Microsoft Sans Serif"/>
                <a:cs typeface="Microsoft Sans Serif"/>
              </a:rPr>
              <a:t>пород	</a:t>
            </a:r>
            <a:r>
              <a:rPr dirty="0" sz="2000" spc="-190">
                <a:latin typeface="Microsoft Sans Serif"/>
                <a:cs typeface="Microsoft Sans Serif"/>
              </a:rPr>
              <a:t>(терригенные,</a:t>
            </a:r>
            <a:endParaRPr sz="20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</a:pPr>
            <a:r>
              <a:rPr dirty="0" sz="2000" spc="-200">
                <a:latin typeface="Microsoft Sans Serif"/>
                <a:cs typeface="Microsoft Sans Serif"/>
              </a:rPr>
              <a:t>поверхностей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34" y="4354455"/>
            <a:ext cx="8074659" cy="2007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7719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95">
                <a:latin typeface="Microsoft Sans Serif"/>
                <a:cs typeface="Microsoft Sans Serif"/>
              </a:rPr>
              <a:t>несогласий</a:t>
            </a:r>
            <a:r>
              <a:rPr dirty="0" sz="2000" spc="-190">
                <a:latin typeface="Microsoft Sans Serif"/>
                <a:cs typeface="Microsoft Sans Serif"/>
              </a:rPr>
              <a:t> </a:t>
            </a:r>
            <a:r>
              <a:rPr dirty="0" sz="2000" spc="-285">
                <a:latin typeface="Microsoft Sans Serif"/>
                <a:cs typeface="Microsoft Sans Serif"/>
              </a:rPr>
              <a:t>к</a:t>
            </a:r>
            <a:r>
              <a:rPr dirty="0" sz="2000" spc="-280">
                <a:latin typeface="Microsoft Sans Serif"/>
                <a:cs typeface="Microsoft Sans Serif"/>
              </a:rPr>
              <a:t> </a:t>
            </a:r>
            <a:r>
              <a:rPr dirty="0" sz="2000" spc="-235">
                <a:latin typeface="Microsoft Sans Serif"/>
                <a:cs typeface="Microsoft Sans Serif"/>
              </a:rPr>
              <a:t>моделям</a:t>
            </a:r>
            <a:r>
              <a:rPr dirty="0" sz="2000" spc="-229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осадконакопления,</a:t>
            </a:r>
            <a:r>
              <a:rPr dirty="0" sz="2000" spc="-204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цикличной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смене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185">
                <a:latin typeface="Microsoft Sans Serif"/>
                <a:cs typeface="Microsoft Sans Serif"/>
              </a:rPr>
              <a:t>литолого- </a:t>
            </a:r>
            <a:r>
              <a:rPr dirty="0" sz="2000" spc="-180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стратиграфических</a:t>
            </a:r>
            <a:r>
              <a:rPr dirty="0" sz="2000" spc="-204">
                <a:latin typeface="Microsoft Sans Serif"/>
                <a:cs typeface="Microsoft Sans Serif"/>
              </a:rPr>
              <a:t> </a:t>
            </a:r>
            <a:r>
              <a:rPr dirty="0" sz="2000" spc="-235">
                <a:latin typeface="Microsoft Sans Serif"/>
                <a:cs typeface="Microsoft Sans Serif"/>
              </a:rPr>
              <a:t>комплексов</a:t>
            </a:r>
            <a:r>
              <a:rPr dirty="0" sz="2000" spc="65">
                <a:latin typeface="Microsoft Sans Serif"/>
                <a:cs typeface="Microsoft Sans Serif"/>
              </a:rPr>
              <a:t> </a:t>
            </a:r>
            <a:r>
              <a:rPr dirty="0" sz="2000" spc="-195">
                <a:latin typeface="Microsoft Sans Serif"/>
                <a:cs typeface="Microsoft Sans Serif"/>
              </a:rPr>
              <a:t>пород,</a:t>
            </a:r>
            <a:r>
              <a:rPr dirty="0" sz="2000" spc="480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тектонической</a:t>
            </a:r>
            <a:r>
              <a:rPr dirty="0" sz="2000" spc="10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обстановке</a:t>
            </a:r>
            <a:r>
              <a:rPr dirty="0" sz="2000" spc="114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по 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29">
                <a:latin typeface="Microsoft Sans Serif"/>
                <a:cs typeface="Microsoft Sans Serif"/>
              </a:rPr>
              <a:t>комплексу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сейсмических</a:t>
            </a:r>
            <a:r>
              <a:rPr dirty="0" sz="2000" spc="-90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каротажных</a:t>
            </a:r>
            <a:r>
              <a:rPr dirty="0" sz="2000" spc="-100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данных,</a:t>
            </a:r>
            <a:r>
              <a:rPr dirty="0" sz="2000" spc="-114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горным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обнажениям.</a:t>
            </a:r>
            <a:endParaRPr sz="2000">
              <a:latin typeface="Microsoft Sans Serif"/>
              <a:cs typeface="Microsoft Sans Serif"/>
            </a:endParaRPr>
          </a:p>
          <a:p>
            <a:pPr algn="just" marL="12700" marR="5715">
              <a:lnSpc>
                <a:spcPct val="100000"/>
              </a:lnSpc>
              <a:spcBef>
                <a:spcPts val="1205"/>
              </a:spcBef>
            </a:pPr>
            <a:r>
              <a:rPr dirty="0" u="heavy" sz="2000" spc="-204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Сиквенс-</a:t>
            </a:r>
            <a:r>
              <a:rPr dirty="0" u="heavy" sz="2000" spc="-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000" spc="-2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стратиграфия</a:t>
            </a:r>
            <a:r>
              <a:rPr dirty="0" sz="2000" spc="-210" b="1">
                <a:latin typeface="Arial"/>
                <a:cs typeface="Arial"/>
              </a:rPr>
              <a:t> </a:t>
            </a:r>
            <a:r>
              <a:rPr dirty="0" sz="2000" spc="-120">
                <a:latin typeface="Microsoft Sans Serif"/>
                <a:cs typeface="Microsoft Sans Serif"/>
              </a:rPr>
              <a:t>-</a:t>
            </a:r>
            <a:r>
              <a:rPr dirty="0" sz="2000" spc="-114">
                <a:latin typeface="Microsoft Sans Serif"/>
                <a:cs typeface="Microsoft Sans Serif"/>
              </a:rPr>
              <a:t> </a:t>
            </a:r>
            <a:r>
              <a:rPr dirty="0" sz="2000" spc="-180">
                <a:latin typeface="Microsoft Sans Serif"/>
                <a:cs typeface="Microsoft Sans Serif"/>
              </a:rPr>
              <a:t>это</a:t>
            </a:r>
            <a:r>
              <a:rPr dirty="0" sz="2000" spc="-17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скорее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всего</a:t>
            </a:r>
            <a:r>
              <a:rPr dirty="0" sz="2000" spc="-18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подход</a:t>
            </a:r>
            <a:r>
              <a:rPr dirty="0" sz="2000" spc="-204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или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метод</a:t>
            </a:r>
            <a:r>
              <a:rPr dirty="0" sz="2000" spc="-220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изучения </a:t>
            </a:r>
            <a:r>
              <a:rPr dirty="0" sz="2000" spc="-204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стратиграфической</a:t>
            </a:r>
            <a:r>
              <a:rPr dirty="0" sz="2000" spc="-204">
                <a:latin typeface="Microsoft Sans Serif"/>
                <a:cs typeface="Microsoft Sans Serif"/>
              </a:rPr>
              <a:t> </a:t>
            </a:r>
            <a:r>
              <a:rPr dirty="0" sz="2000" spc="-195">
                <a:latin typeface="Microsoft Sans Serif"/>
                <a:cs typeface="Microsoft Sans Serif"/>
              </a:rPr>
              <a:t>последовательности,</a:t>
            </a:r>
            <a:r>
              <a:rPr dirty="0" sz="2000" spc="-190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а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не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всеобъемливающая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модель</a:t>
            </a:r>
            <a:r>
              <a:rPr dirty="0" sz="2000" spc="-22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или </a:t>
            </a:r>
            <a:r>
              <a:rPr dirty="0" sz="2000" spc="-200">
                <a:latin typeface="Microsoft Sans Serif"/>
                <a:cs typeface="Microsoft Sans Serif"/>
              </a:rPr>
              <a:t> шаблон,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который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должны</a:t>
            </a:r>
            <a:r>
              <a:rPr dirty="0" sz="2000" spc="-11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укладываться</a:t>
            </a:r>
            <a:r>
              <a:rPr dirty="0" sz="2000" spc="4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любые</a:t>
            </a:r>
            <a:r>
              <a:rPr dirty="0" sz="2000" spc="-114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совокупности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данных.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630" y="647458"/>
            <a:ext cx="34798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Сейсмостратиграфия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414037" y="1396441"/>
            <a:ext cx="8437880" cy="486156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algn="just" marL="12700" marR="5080" indent="309245">
              <a:lnSpc>
                <a:spcPct val="90000"/>
              </a:lnSpc>
              <a:spcBef>
                <a:spcPts val="315"/>
              </a:spcBef>
            </a:pPr>
            <a:r>
              <a:rPr dirty="0" sz="1800" spc="-5" b="1">
                <a:latin typeface="Times New Roman"/>
                <a:cs typeface="Times New Roman"/>
              </a:rPr>
              <a:t>Применение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сейсмостратиграфии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требует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комплексное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использование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всей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совокупности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данных,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описание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обнажений,</a:t>
            </a:r>
            <a:r>
              <a:rPr dirty="0" sz="1800" spc="-5">
                <a:latin typeface="Times New Roman"/>
                <a:cs typeface="Times New Roman"/>
              </a:rPr>
              <a:t> каротажных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диаграмм,</a:t>
            </a:r>
            <a:r>
              <a:rPr dirty="0" sz="1800">
                <a:latin typeface="Times New Roman"/>
                <a:cs typeface="Times New Roman"/>
              </a:rPr>
              <a:t> сейсмических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данных,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биостратиграфии.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 indent="309245">
              <a:lnSpc>
                <a:spcPts val="1939"/>
              </a:lnSpc>
              <a:spcBef>
                <a:spcPts val="635"/>
              </a:spcBef>
            </a:pPr>
            <a:r>
              <a:rPr dirty="0" sz="1800" spc="-10">
                <a:latin typeface="Times New Roman"/>
                <a:cs typeface="Times New Roman"/>
              </a:rPr>
              <a:t>Кроме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того,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выполнении</a:t>
            </a:r>
            <a:r>
              <a:rPr dirty="0" sz="1800" spc="-5">
                <a:latin typeface="Times New Roman"/>
                <a:cs typeface="Times New Roman"/>
              </a:rPr>
              <a:t> сейсмостратиграфического</a:t>
            </a:r>
            <a:r>
              <a:rPr dirty="0" sz="1800">
                <a:latin typeface="Times New Roman"/>
                <a:cs typeface="Times New Roman"/>
              </a:rPr>
              <a:t> анализа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следует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привлекать </a:t>
            </a:r>
            <a:r>
              <a:rPr dirty="0" sz="1800" spc="-5">
                <a:latin typeface="Times New Roman"/>
                <a:cs typeface="Times New Roman"/>
              </a:rPr>
              <a:t>следующие </a:t>
            </a:r>
            <a:r>
              <a:rPr dirty="0" sz="1800" spc="-20">
                <a:latin typeface="Times New Roman"/>
                <a:cs typeface="Times New Roman"/>
              </a:rPr>
              <a:t>научные </a:t>
            </a:r>
            <a:r>
              <a:rPr dirty="0" sz="1800" spc="-5">
                <a:latin typeface="Times New Roman"/>
                <a:cs typeface="Times New Roman"/>
              </a:rPr>
              <a:t>дисциплины: фациальный </a:t>
            </a:r>
            <a:r>
              <a:rPr dirty="0" sz="1800">
                <a:latin typeface="Times New Roman"/>
                <a:cs typeface="Times New Roman"/>
              </a:rPr>
              <a:t>анализ, анализ осадочных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систем,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биостратиграфия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25">
                <a:latin typeface="Times New Roman"/>
                <a:cs typeface="Times New Roman"/>
              </a:rPr>
              <a:t>т.д..</a:t>
            </a:r>
            <a:endParaRPr sz="1800">
              <a:latin typeface="Times New Roman"/>
              <a:cs typeface="Times New Roman"/>
            </a:endParaRPr>
          </a:p>
          <a:p>
            <a:pPr marL="321945">
              <a:lnSpc>
                <a:spcPct val="100000"/>
              </a:lnSpc>
              <a:spcBef>
                <a:spcPts val="365"/>
              </a:spcBef>
            </a:pPr>
            <a:r>
              <a:rPr dirty="0" sz="1800" spc="-5" b="1">
                <a:latin typeface="Times New Roman"/>
                <a:cs typeface="Times New Roman"/>
              </a:rPr>
              <a:t>Преимущества:</a:t>
            </a:r>
            <a:endParaRPr sz="1800">
              <a:latin typeface="Times New Roman"/>
              <a:cs typeface="Times New Roman"/>
            </a:endParaRPr>
          </a:p>
          <a:p>
            <a:pPr marL="1117600" indent="-210820">
              <a:lnSpc>
                <a:spcPct val="100000"/>
              </a:lnSpc>
              <a:spcBef>
                <a:spcPts val="385"/>
              </a:spcBef>
              <a:buClr>
                <a:srgbClr val="001F5F"/>
              </a:buClr>
              <a:buFont typeface="Wingdings"/>
              <a:buChar char=""/>
              <a:tabLst>
                <a:tab pos="1118235" algn="l"/>
              </a:tabLst>
            </a:pPr>
            <a:r>
              <a:rPr dirty="0" sz="1800" spc="-5">
                <a:latin typeface="Times New Roman"/>
                <a:cs typeface="Times New Roman"/>
              </a:rPr>
              <a:t>Непрерывная</a:t>
            </a:r>
            <a:r>
              <a:rPr dirty="0" sz="1800">
                <a:latin typeface="Times New Roman"/>
                <a:cs typeface="Times New Roman"/>
              </a:rPr>
              <a:t> интерпретация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межскважинном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пространстве.</a:t>
            </a:r>
            <a:endParaRPr sz="1800">
              <a:latin typeface="Times New Roman"/>
              <a:cs typeface="Times New Roman"/>
            </a:endParaRPr>
          </a:p>
          <a:p>
            <a:pPr marL="1117600" marR="371475" indent="-210820">
              <a:lnSpc>
                <a:spcPts val="1939"/>
              </a:lnSpc>
              <a:spcBef>
                <a:spcPts val="630"/>
              </a:spcBef>
              <a:buClr>
                <a:srgbClr val="001F5F"/>
              </a:buClr>
              <a:buFont typeface="Wingdings"/>
              <a:buChar char=""/>
              <a:tabLst>
                <a:tab pos="1118235" algn="l"/>
              </a:tabLst>
            </a:pPr>
            <a:r>
              <a:rPr dirty="0" sz="1800" spc="-5">
                <a:latin typeface="Times New Roman"/>
                <a:cs typeface="Times New Roman"/>
              </a:rPr>
              <a:t>Эффективное прогнозирование пространственного </a:t>
            </a:r>
            <a:r>
              <a:rPr dirty="0" sz="1800">
                <a:latin typeface="Times New Roman"/>
                <a:cs typeface="Times New Roman"/>
              </a:rPr>
              <a:t>и </a:t>
            </a:r>
            <a:r>
              <a:rPr dirty="0" sz="1800" spc="-10">
                <a:latin typeface="Times New Roman"/>
                <a:cs typeface="Times New Roman"/>
              </a:rPr>
              <a:t>временного </a:t>
            </a:r>
            <a:r>
              <a:rPr dirty="0" sz="1800" spc="-5">
                <a:latin typeface="Times New Roman"/>
                <a:cs typeface="Times New Roman"/>
              </a:rPr>
              <a:t> распределения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фаций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коллекторов,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покрышек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нефтегазоматеринских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свит.</a:t>
            </a:r>
            <a:endParaRPr sz="1800">
              <a:latin typeface="Times New Roman"/>
              <a:cs typeface="Times New Roman"/>
            </a:endParaRPr>
          </a:p>
          <a:p>
            <a:pPr marL="1117600" indent="-210820">
              <a:lnSpc>
                <a:spcPct val="100000"/>
              </a:lnSpc>
              <a:spcBef>
                <a:spcPts val="370"/>
              </a:spcBef>
              <a:buClr>
                <a:srgbClr val="001F5F"/>
              </a:buClr>
              <a:buFont typeface="Wingdings"/>
              <a:buChar char=""/>
              <a:tabLst>
                <a:tab pos="1118235" algn="l"/>
              </a:tabLst>
            </a:pPr>
            <a:r>
              <a:rPr dirty="0" sz="1800" spc="-5">
                <a:latin typeface="Times New Roman"/>
                <a:cs typeface="Times New Roman"/>
              </a:rPr>
              <a:t>Сравнение </a:t>
            </a:r>
            <a:r>
              <a:rPr dirty="0" sz="1800">
                <a:latin typeface="Times New Roman"/>
                <a:cs typeface="Times New Roman"/>
              </a:rPr>
              <a:t>2D и </a:t>
            </a:r>
            <a:r>
              <a:rPr dirty="0" sz="1800" spc="-5">
                <a:latin typeface="Times New Roman"/>
                <a:cs typeface="Times New Roman"/>
              </a:rPr>
              <a:t>3DОграничена</a:t>
            </a:r>
            <a:r>
              <a:rPr dirty="0" sz="1800">
                <a:latin typeface="Times New Roman"/>
                <a:cs typeface="Times New Roman"/>
              </a:rPr>
              <a:t> срезанием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отражающих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горизонтов.</a:t>
            </a:r>
            <a:endParaRPr sz="1800">
              <a:latin typeface="Times New Roman"/>
              <a:cs typeface="Times New Roman"/>
            </a:endParaRPr>
          </a:p>
          <a:p>
            <a:pPr marL="321945">
              <a:lnSpc>
                <a:spcPct val="100000"/>
              </a:lnSpc>
              <a:spcBef>
                <a:spcPts val="380"/>
              </a:spcBef>
            </a:pPr>
            <a:r>
              <a:rPr dirty="0" sz="1800" spc="-10" b="1">
                <a:latin typeface="Times New Roman"/>
                <a:cs typeface="Times New Roman"/>
              </a:rPr>
              <a:t>Недостатки:</a:t>
            </a:r>
            <a:endParaRPr sz="1800">
              <a:latin typeface="Times New Roman"/>
              <a:cs typeface="Times New Roman"/>
            </a:endParaRPr>
          </a:p>
          <a:p>
            <a:pPr marL="1117600" marR="626110" indent="-210820">
              <a:lnSpc>
                <a:spcPct val="90100"/>
              </a:lnSpc>
              <a:spcBef>
                <a:spcPts val="600"/>
              </a:spcBef>
              <a:buClr>
                <a:srgbClr val="001F5F"/>
              </a:buClr>
              <a:buFont typeface="Wingdings"/>
              <a:buChar char=""/>
              <a:tabLst>
                <a:tab pos="1118235" algn="l"/>
              </a:tabLst>
            </a:pPr>
            <a:r>
              <a:rPr dirty="0" sz="1800" spc="-5">
                <a:latin typeface="Times New Roman"/>
                <a:cs typeface="Times New Roman"/>
              </a:rPr>
              <a:t>Ограниченная </a:t>
            </a:r>
            <a:r>
              <a:rPr dirty="0" sz="1800">
                <a:latin typeface="Times New Roman"/>
                <a:cs typeface="Times New Roman"/>
              </a:rPr>
              <a:t>разрешающая </a:t>
            </a:r>
            <a:r>
              <a:rPr dirty="0" sz="1800" spc="5">
                <a:latin typeface="Times New Roman"/>
                <a:cs typeface="Times New Roman"/>
              </a:rPr>
              <a:t>способность, </a:t>
            </a:r>
            <a:r>
              <a:rPr dirty="0" sz="1800">
                <a:latin typeface="Times New Roman"/>
                <a:cs typeface="Times New Roman"/>
              </a:rPr>
              <a:t>множественность </a:t>
            </a:r>
            <a:r>
              <a:rPr dirty="0" sz="1800" spc="-70">
                <a:latin typeface="Times New Roman"/>
                <a:cs typeface="Times New Roman"/>
              </a:rPr>
              <a:t>ОГ, 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неопределенность </a:t>
            </a:r>
            <a:r>
              <a:rPr dirty="0" sz="1800" spc="-10">
                <a:latin typeface="Times New Roman"/>
                <a:cs typeface="Times New Roman"/>
              </a:rPr>
              <a:t>истинного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значения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прекращения прослеживания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отражений.</a:t>
            </a:r>
            <a:endParaRPr sz="1800">
              <a:latin typeface="Times New Roman"/>
              <a:cs typeface="Times New Roman"/>
            </a:endParaRPr>
          </a:p>
          <a:p>
            <a:pPr marL="1117600" indent="-210820">
              <a:lnSpc>
                <a:spcPct val="100000"/>
              </a:lnSpc>
              <a:spcBef>
                <a:spcPts val="385"/>
              </a:spcBef>
              <a:buClr>
                <a:srgbClr val="001F5F"/>
              </a:buClr>
              <a:buFont typeface="Wingdings"/>
              <a:buChar char=""/>
              <a:tabLst>
                <a:tab pos="1118235" algn="l"/>
              </a:tabLst>
            </a:pPr>
            <a:r>
              <a:rPr dirty="0" sz="1800" spc="-5">
                <a:latin typeface="Times New Roman"/>
                <a:cs typeface="Times New Roman"/>
              </a:rPr>
              <a:t>Нужна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привязка</a:t>
            </a:r>
            <a:r>
              <a:rPr dirty="0" sz="1800">
                <a:latin typeface="Times New Roman"/>
                <a:cs typeface="Times New Roman"/>
              </a:rPr>
              <a:t> к</a:t>
            </a:r>
            <a:r>
              <a:rPr dirty="0" sz="1800" spc="-5">
                <a:latin typeface="Times New Roman"/>
                <a:cs typeface="Times New Roman"/>
              </a:rPr>
              <a:t> «возрастным»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данным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скважинам.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353682"/>
            <a:ext cx="34855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Сейсмостратиграфия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474365" y="1151890"/>
            <a:ext cx="8071484" cy="1575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87020" marR="5080" indent="-274955">
              <a:lnSpc>
                <a:spcPct val="100000"/>
              </a:lnSpc>
              <a:spcBef>
                <a:spcPts val="95"/>
              </a:spcBef>
              <a:buClr>
                <a:srgbClr val="7F8EA8"/>
              </a:buClr>
              <a:buSzPct val="93750"/>
              <a:buFont typeface="Wingdings"/>
              <a:buChar char=""/>
              <a:tabLst>
                <a:tab pos="287655" algn="l"/>
              </a:tabLst>
            </a:pPr>
            <a:r>
              <a:rPr dirty="0" sz="1600" spc="-5">
                <a:latin typeface="Times New Roman"/>
                <a:cs typeface="Times New Roman"/>
              </a:rPr>
              <a:t>Сиквенс-стратиграфический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подход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применяется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отложениям</a:t>
            </a:r>
            <a:r>
              <a:rPr dirty="0" sz="1600" spc="-10">
                <a:latin typeface="Times New Roman"/>
                <a:cs typeface="Times New Roman"/>
              </a:rPr>
              <a:t> разного</a:t>
            </a:r>
            <a:r>
              <a:rPr dirty="0" sz="1600" spc="-5">
                <a:latin typeface="Times New Roman"/>
                <a:cs typeface="Times New Roman"/>
              </a:rPr>
              <a:t> возраста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протерозойских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четвертичных,</a:t>
            </a:r>
            <a:r>
              <a:rPr dirty="0" sz="1600" spc="-5">
                <a:latin typeface="Times New Roman"/>
                <a:cs typeface="Times New Roman"/>
              </a:rPr>
              <a:t> применительно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различным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обстановкам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осадконакопления.</a:t>
            </a:r>
            <a:endParaRPr sz="1600">
              <a:latin typeface="Times New Roman"/>
              <a:cs typeface="Times New Roman"/>
            </a:endParaRPr>
          </a:p>
          <a:p>
            <a:pPr algn="just" marL="287020" marR="6350" indent="-274955">
              <a:lnSpc>
                <a:spcPct val="100000"/>
              </a:lnSpc>
              <a:spcBef>
                <a:spcPts val="685"/>
              </a:spcBef>
              <a:buClr>
                <a:srgbClr val="7F8EA8"/>
              </a:buClr>
              <a:buSzPct val="93750"/>
              <a:buFont typeface="Wingdings"/>
              <a:buChar char=""/>
              <a:tabLst>
                <a:tab pos="287655" algn="l"/>
              </a:tabLst>
            </a:pPr>
            <a:r>
              <a:rPr dirty="0" sz="1600" spc="-10">
                <a:latin typeface="Times New Roman"/>
                <a:cs typeface="Times New Roman"/>
              </a:rPr>
              <a:t>Скорость </a:t>
            </a:r>
            <a:r>
              <a:rPr dirty="0" sz="1600" spc="-5">
                <a:latin typeface="Times New Roman"/>
                <a:cs typeface="Times New Roman"/>
              </a:rPr>
              <a:t>прогибаний, </a:t>
            </a:r>
            <a:r>
              <a:rPr dirty="0" sz="1600">
                <a:latin typeface="Times New Roman"/>
                <a:cs typeface="Times New Roman"/>
              </a:rPr>
              <a:t>интенсивность поступления </a:t>
            </a:r>
            <a:r>
              <a:rPr dirty="0" sz="1600" spc="-5">
                <a:latin typeface="Times New Roman"/>
                <a:cs typeface="Times New Roman"/>
              </a:rPr>
              <a:t>осадков, энергия </a:t>
            </a:r>
            <a:r>
              <a:rPr dirty="0" sz="1600">
                <a:latin typeface="Times New Roman"/>
                <a:cs typeface="Times New Roman"/>
              </a:rPr>
              <a:t>бассейна, </a:t>
            </a:r>
            <a:r>
              <a:rPr dirty="0" sz="1600" spc="-5">
                <a:latin typeface="Times New Roman"/>
                <a:cs typeface="Times New Roman"/>
              </a:rPr>
              <a:t>биогенная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активность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образуют</a:t>
            </a:r>
            <a:r>
              <a:rPr dirty="0" sz="1600" spc="-5">
                <a:latin typeface="Times New Roman"/>
                <a:cs typeface="Times New Roman"/>
              </a:rPr>
              <a:t> последовательность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переменных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величин,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приводит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большому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числу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комбинаций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вариантов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образования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геологических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тел.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99" y="673696"/>
            <a:ext cx="8251825" cy="868680"/>
          </a:xfrm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12700" marR="5080">
              <a:lnSpc>
                <a:spcPts val="3279"/>
              </a:lnSpc>
              <a:spcBef>
                <a:spcPts val="275"/>
              </a:spcBef>
            </a:pPr>
            <a:r>
              <a:rPr dirty="0" spc="-310"/>
              <a:t>Сейсмостратиграфия</a:t>
            </a:r>
            <a:r>
              <a:rPr dirty="0" spc="-95"/>
              <a:t> </a:t>
            </a:r>
            <a:r>
              <a:rPr dirty="0" spc="-170"/>
              <a:t>-</a:t>
            </a:r>
            <a:r>
              <a:rPr dirty="0" spc="-140"/>
              <a:t> </a:t>
            </a:r>
            <a:r>
              <a:rPr dirty="0" spc="-300"/>
              <a:t>инструмент</a:t>
            </a:r>
            <a:r>
              <a:rPr dirty="0" spc="-100"/>
              <a:t> </a:t>
            </a:r>
            <a:r>
              <a:rPr dirty="0" spc="-320"/>
              <a:t>для</a:t>
            </a:r>
            <a:r>
              <a:rPr dirty="0" spc="-114"/>
              <a:t> </a:t>
            </a:r>
            <a:r>
              <a:rPr dirty="0" spc="-295"/>
              <a:t>реконструкций</a:t>
            </a:r>
            <a:r>
              <a:rPr dirty="0" spc="-130"/>
              <a:t> </a:t>
            </a:r>
            <a:r>
              <a:rPr dirty="0" spc="-315"/>
              <a:t>и </a:t>
            </a:r>
            <a:r>
              <a:rPr dirty="0" spc="-765"/>
              <a:t> </a:t>
            </a:r>
            <a:r>
              <a:rPr dirty="0" spc="-260"/>
              <a:t>к</a:t>
            </a:r>
            <a:r>
              <a:rPr dirty="0" spc="-305"/>
              <a:t>о</a:t>
            </a:r>
            <a:r>
              <a:rPr dirty="0" spc="-285"/>
              <a:t>нт</a:t>
            </a:r>
            <a:r>
              <a:rPr dirty="0" spc="-315"/>
              <a:t>рол</a:t>
            </a:r>
            <a:r>
              <a:rPr dirty="0" spc="-300"/>
              <a:t>я</a:t>
            </a:r>
            <a:r>
              <a:rPr dirty="0" spc="-145"/>
              <a:t> </a:t>
            </a:r>
            <a:r>
              <a:rPr dirty="0" spc="-315"/>
              <a:t>пр</a:t>
            </a:r>
            <a:r>
              <a:rPr dirty="0" spc="-305"/>
              <a:t>о</a:t>
            </a:r>
            <a:r>
              <a:rPr dirty="0" spc="-315"/>
              <a:t>ц</a:t>
            </a:r>
            <a:r>
              <a:rPr dirty="0" spc="-290"/>
              <a:t>е</a:t>
            </a:r>
            <a:r>
              <a:rPr dirty="0" spc="-300"/>
              <a:t>с</a:t>
            </a:r>
            <a:r>
              <a:rPr dirty="0" spc="-305"/>
              <a:t>со</a:t>
            </a:r>
            <a:r>
              <a:rPr dirty="0" spc="-315"/>
              <a:t>в</a:t>
            </a:r>
            <a:r>
              <a:rPr dirty="0" spc="-130"/>
              <a:t> </a:t>
            </a:r>
            <a:r>
              <a:rPr dirty="0" spc="-300"/>
              <a:t>осад</a:t>
            </a:r>
            <a:r>
              <a:rPr dirty="0" spc="-260"/>
              <a:t>к</a:t>
            </a:r>
            <a:r>
              <a:rPr dirty="0" spc="-290"/>
              <a:t>онак</a:t>
            </a:r>
            <a:r>
              <a:rPr dirty="0" spc="-315"/>
              <a:t>опл</a:t>
            </a:r>
            <a:r>
              <a:rPr dirty="0" spc="-295"/>
              <a:t>е</a:t>
            </a:r>
            <a:r>
              <a:rPr dirty="0" spc="-315"/>
              <a:t>н</a:t>
            </a:r>
            <a:r>
              <a:rPr dirty="0" spc="-325"/>
              <a:t>и</a:t>
            </a:r>
            <a:r>
              <a:rPr dirty="0" spc="-300"/>
              <a:t>я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870595" y="2159515"/>
            <a:ext cx="6064250" cy="1183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0375" marR="5080" indent="-448309">
              <a:lnSpc>
                <a:spcPct val="135700"/>
              </a:lnSpc>
              <a:spcBef>
                <a:spcPts val="95"/>
              </a:spcBef>
            </a:pPr>
            <a:r>
              <a:rPr dirty="0" sz="2800" spc="-310" b="1">
                <a:latin typeface="Arial"/>
                <a:cs typeface="Arial"/>
              </a:rPr>
              <a:t>Особенности</a:t>
            </a:r>
            <a:r>
              <a:rPr dirty="0" sz="2800" spc="-90" b="1">
                <a:latin typeface="Arial"/>
                <a:cs typeface="Arial"/>
              </a:rPr>
              <a:t> </a:t>
            </a:r>
            <a:r>
              <a:rPr dirty="0" sz="2800" spc="-300" b="1">
                <a:latin typeface="Arial"/>
                <a:cs typeface="Arial"/>
              </a:rPr>
              <a:t>сейсмостратиграфического </a:t>
            </a:r>
            <a:r>
              <a:rPr dirty="0" sz="2800" spc="-760" b="1">
                <a:latin typeface="Arial"/>
                <a:cs typeface="Arial"/>
              </a:rPr>
              <a:t> </a:t>
            </a:r>
            <a:r>
              <a:rPr dirty="0" sz="2800" spc="-300" b="1">
                <a:latin typeface="Arial"/>
                <a:cs typeface="Arial"/>
              </a:rPr>
              <a:t>анализа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315" b="1">
                <a:latin typeface="Arial"/>
                <a:cs typeface="Arial"/>
              </a:rPr>
              <a:t>в</a:t>
            </a:r>
            <a:r>
              <a:rPr dirty="0" sz="2800" spc="-135" b="1">
                <a:latin typeface="Arial"/>
                <a:cs typeface="Arial"/>
              </a:rPr>
              <a:t> </a:t>
            </a:r>
            <a:r>
              <a:rPr dirty="0" sz="2800" spc="-295" b="1">
                <a:latin typeface="Arial"/>
                <a:cs typeface="Arial"/>
              </a:rPr>
              <a:t>терригенных</a:t>
            </a:r>
            <a:r>
              <a:rPr dirty="0" sz="2800" spc="-120" b="1">
                <a:latin typeface="Arial"/>
                <a:cs typeface="Arial"/>
              </a:rPr>
              <a:t> </a:t>
            </a:r>
            <a:r>
              <a:rPr dirty="0" sz="2800" spc="-310" b="1">
                <a:latin typeface="Arial"/>
                <a:cs typeface="Arial"/>
              </a:rPr>
              <a:t>отложениях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37" y="1489710"/>
            <a:ext cx="9164955" cy="5100320"/>
            <a:chOff x="-1537" y="1489710"/>
            <a:chExt cx="9164955" cy="5100320"/>
          </a:xfrm>
        </p:grpSpPr>
        <p:sp>
          <p:nvSpPr>
            <p:cNvPr id="3" name="object 3"/>
            <p:cNvSpPr/>
            <p:nvPr/>
          </p:nvSpPr>
          <p:spPr>
            <a:xfrm>
              <a:off x="0" y="1527809"/>
              <a:ext cx="9144000" cy="5036820"/>
            </a:xfrm>
            <a:custGeom>
              <a:avLst/>
              <a:gdLst/>
              <a:ahLst/>
              <a:cxnLst/>
              <a:rect l="l" t="t" r="r" b="b"/>
              <a:pathLst>
                <a:path w="9144000" h="5036820">
                  <a:moveTo>
                    <a:pt x="9144000" y="254"/>
                  </a:moveTo>
                  <a:lnTo>
                    <a:pt x="23850" y="254"/>
                  </a:lnTo>
                  <a:lnTo>
                    <a:pt x="23850" y="0"/>
                  </a:lnTo>
                  <a:lnTo>
                    <a:pt x="0" y="0"/>
                  </a:lnTo>
                  <a:lnTo>
                    <a:pt x="0" y="4998720"/>
                  </a:lnTo>
                  <a:lnTo>
                    <a:pt x="0" y="5036820"/>
                  </a:lnTo>
                  <a:lnTo>
                    <a:pt x="9144000" y="5036820"/>
                  </a:lnTo>
                  <a:lnTo>
                    <a:pt x="9144000" y="4998999"/>
                  </a:lnTo>
                  <a:lnTo>
                    <a:pt x="9144000" y="4998720"/>
                  </a:lnTo>
                  <a:lnTo>
                    <a:pt x="9144000" y="254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89710"/>
              <a:ext cx="9144000" cy="5100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512" y="1521712"/>
              <a:ext cx="9126855" cy="5037455"/>
            </a:xfrm>
            <a:custGeom>
              <a:avLst/>
              <a:gdLst/>
              <a:ahLst/>
              <a:cxnLst/>
              <a:rect l="l" t="t" r="r" b="b"/>
              <a:pathLst>
                <a:path w="9126855" h="5037455">
                  <a:moveTo>
                    <a:pt x="0" y="5036845"/>
                  </a:moveTo>
                  <a:lnTo>
                    <a:pt x="9126487" y="5036845"/>
                  </a:lnTo>
                </a:path>
                <a:path w="9126855" h="5037455">
                  <a:moveTo>
                    <a:pt x="9126487" y="0"/>
                  </a:moveTo>
                  <a:lnTo>
                    <a:pt x="0" y="0"/>
                  </a:lnTo>
                  <a:lnTo>
                    <a:pt x="0" y="5036845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2025" y="185686"/>
            <a:ext cx="8233409" cy="112204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99800"/>
              </a:lnSpc>
              <a:spcBef>
                <a:spcPts val="105"/>
              </a:spcBef>
            </a:pPr>
            <a:r>
              <a:rPr dirty="0" sz="2400" spc="-265">
                <a:solidFill>
                  <a:srgbClr val="C00000"/>
                </a:solidFill>
              </a:rPr>
              <a:t>Привлечение</a:t>
            </a:r>
            <a:r>
              <a:rPr dirty="0" sz="2400" spc="-70">
                <a:solidFill>
                  <a:srgbClr val="C00000"/>
                </a:solidFill>
              </a:rPr>
              <a:t> </a:t>
            </a:r>
            <a:r>
              <a:rPr dirty="0" sz="2400" spc="-265">
                <a:solidFill>
                  <a:srgbClr val="C00000"/>
                </a:solidFill>
              </a:rPr>
              <a:t>скважинной</a:t>
            </a:r>
            <a:r>
              <a:rPr dirty="0" sz="2400" spc="-95">
                <a:solidFill>
                  <a:srgbClr val="C00000"/>
                </a:solidFill>
              </a:rPr>
              <a:t> </a:t>
            </a:r>
            <a:r>
              <a:rPr dirty="0" sz="2400" spc="-275">
                <a:solidFill>
                  <a:srgbClr val="C00000"/>
                </a:solidFill>
              </a:rPr>
              <a:t>информации*</a:t>
            </a:r>
            <a:r>
              <a:rPr dirty="0" sz="2400" spc="-75">
                <a:solidFill>
                  <a:srgbClr val="C00000"/>
                </a:solidFill>
              </a:rPr>
              <a:t> </a:t>
            </a:r>
            <a:r>
              <a:rPr dirty="0" sz="2400" spc="-270">
                <a:solidFill>
                  <a:srgbClr val="C00000"/>
                </a:solidFill>
              </a:rPr>
              <a:t>для</a:t>
            </a:r>
            <a:r>
              <a:rPr dirty="0" sz="2400" spc="-90">
                <a:solidFill>
                  <a:srgbClr val="C00000"/>
                </a:solidFill>
              </a:rPr>
              <a:t> </a:t>
            </a:r>
            <a:r>
              <a:rPr dirty="0" sz="2400" spc="-254">
                <a:solidFill>
                  <a:srgbClr val="C00000"/>
                </a:solidFill>
              </a:rPr>
              <a:t>сейсмостратиграфи- </a:t>
            </a:r>
            <a:r>
              <a:rPr dirty="0" sz="2400" spc="-655">
                <a:solidFill>
                  <a:srgbClr val="C00000"/>
                </a:solidFill>
              </a:rPr>
              <a:t> </a:t>
            </a:r>
            <a:r>
              <a:rPr dirty="0" sz="2400" spc="-245">
                <a:solidFill>
                  <a:srgbClr val="C00000"/>
                </a:solidFill>
              </a:rPr>
              <a:t>ческого</a:t>
            </a:r>
            <a:r>
              <a:rPr dirty="0" sz="2400" spc="-240">
                <a:solidFill>
                  <a:srgbClr val="C00000"/>
                </a:solidFill>
              </a:rPr>
              <a:t> анализа-</a:t>
            </a:r>
            <a:r>
              <a:rPr dirty="0" sz="2400" spc="-235">
                <a:solidFill>
                  <a:srgbClr val="C00000"/>
                </a:solidFill>
              </a:rPr>
              <a:t> </a:t>
            </a:r>
            <a:r>
              <a:rPr dirty="0" sz="2400" spc="-265">
                <a:solidFill>
                  <a:srgbClr val="C00000"/>
                </a:solidFill>
              </a:rPr>
              <a:t>русловый</a:t>
            </a:r>
            <a:r>
              <a:rPr dirty="0" sz="2400" spc="-260">
                <a:solidFill>
                  <a:srgbClr val="C00000"/>
                </a:solidFill>
              </a:rPr>
              <a:t> </a:t>
            </a:r>
            <a:r>
              <a:rPr dirty="0" sz="2400" spc="-245">
                <a:solidFill>
                  <a:srgbClr val="C00000"/>
                </a:solidFill>
              </a:rPr>
              <a:t>комплекс,</a:t>
            </a:r>
            <a:r>
              <a:rPr dirty="0" sz="2400" spc="-240">
                <a:solidFill>
                  <a:srgbClr val="C00000"/>
                </a:solidFill>
              </a:rPr>
              <a:t> </a:t>
            </a:r>
            <a:r>
              <a:rPr dirty="0" sz="2400" spc="-280">
                <a:solidFill>
                  <a:srgbClr val="C00000"/>
                </a:solidFill>
              </a:rPr>
              <a:t>сформировавшийся</a:t>
            </a:r>
            <a:r>
              <a:rPr dirty="0" sz="2400" spc="-275">
                <a:solidFill>
                  <a:srgbClr val="C00000"/>
                </a:solidFill>
              </a:rPr>
              <a:t> </a:t>
            </a:r>
            <a:r>
              <a:rPr dirty="0" sz="2400" spc="-270">
                <a:solidFill>
                  <a:srgbClr val="C00000"/>
                </a:solidFill>
              </a:rPr>
              <a:t>в </a:t>
            </a:r>
            <a:r>
              <a:rPr dirty="0" sz="2400" spc="-265">
                <a:solidFill>
                  <a:srgbClr val="C00000"/>
                </a:solidFill>
              </a:rPr>
              <a:t> </a:t>
            </a:r>
            <a:r>
              <a:rPr dirty="0" sz="2400" spc="-245">
                <a:solidFill>
                  <a:srgbClr val="C00000"/>
                </a:solidFill>
              </a:rPr>
              <a:t>ус</a:t>
            </a:r>
            <a:r>
              <a:rPr dirty="0" sz="2400" spc="-285">
                <a:solidFill>
                  <a:srgbClr val="C00000"/>
                </a:solidFill>
              </a:rPr>
              <a:t>л</a:t>
            </a:r>
            <a:r>
              <a:rPr dirty="0" sz="2400" spc="-265">
                <a:solidFill>
                  <a:srgbClr val="C00000"/>
                </a:solidFill>
              </a:rPr>
              <a:t>о</a:t>
            </a:r>
            <a:r>
              <a:rPr dirty="0" sz="2400" spc="-270">
                <a:solidFill>
                  <a:srgbClr val="C00000"/>
                </a:solidFill>
              </a:rPr>
              <a:t>ви</a:t>
            </a:r>
            <a:r>
              <a:rPr dirty="0" sz="2400" spc="-254">
                <a:solidFill>
                  <a:srgbClr val="C00000"/>
                </a:solidFill>
              </a:rPr>
              <a:t>я</a:t>
            </a:r>
            <a:r>
              <a:rPr dirty="0" sz="2400" spc="-245">
                <a:solidFill>
                  <a:srgbClr val="C00000"/>
                </a:solidFill>
              </a:rPr>
              <a:t>х</a:t>
            </a:r>
            <a:r>
              <a:rPr dirty="0" sz="2400" spc="-100">
                <a:solidFill>
                  <a:srgbClr val="C00000"/>
                </a:solidFill>
              </a:rPr>
              <a:t> </a:t>
            </a:r>
            <a:r>
              <a:rPr dirty="0" sz="2400" spc="-245">
                <a:solidFill>
                  <a:srgbClr val="C00000"/>
                </a:solidFill>
              </a:rPr>
              <a:t>«</a:t>
            </a:r>
            <a:r>
              <a:rPr dirty="0" sz="2400" spc="-270">
                <a:solidFill>
                  <a:srgbClr val="C00000"/>
                </a:solidFill>
              </a:rPr>
              <a:t>в</a:t>
            </a:r>
            <a:r>
              <a:rPr dirty="0" sz="2400" spc="-265">
                <a:solidFill>
                  <a:srgbClr val="C00000"/>
                </a:solidFill>
              </a:rPr>
              <a:t>р</a:t>
            </a:r>
            <a:r>
              <a:rPr dirty="0" sz="2400" spc="-245">
                <a:solidFill>
                  <a:srgbClr val="C00000"/>
                </a:solidFill>
              </a:rPr>
              <a:t>е</a:t>
            </a:r>
            <a:r>
              <a:rPr dirty="0" sz="2400" spc="-220">
                <a:solidFill>
                  <a:srgbClr val="C00000"/>
                </a:solidFill>
              </a:rPr>
              <a:t>з</a:t>
            </a:r>
            <a:r>
              <a:rPr dirty="0" sz="2400" spc="-245">
                <a:solidFill>
                  <a:srgbClr val="C00000"/>
                </a:solidFill>
              </a:rPr>
              <a:t>а</a:t>
            </a:r>
            <a:r>
              <a:rPr dirty="0" sz="2400" spc="-270">
                <a:solidFill>
                  <a:srgbClr val="C00000"/>
                </a:solidFill>
              </a:rPr>
              <a:t>нн</a:t>
            </a:r>
            <a:r>
              <a:rPr dirty="0" sz="2400" spc="-265">
                <a:solidFill>
                  <a:srgbClr val="C00000"/>
                </a:solidFill>
              </a:rPr>
              <a:t>о</a:t>
            </a:r>
            <a:r>
              <a:rPr dirty="0" sz="2400" spc="-270">
                <a:solidFill>
                  <a:srgbClr val="C00000"/>
                </a:solidFill>
              </a:rPr>
              <a:t>й</a:t>
            </a:r>
            <a:r>
              <a:rPr dirty="0" sz="2400" spc="-120">
                <a:solidFill>
                  <a:srgbClr val="C00000"/>
                </a:solidFill>
              </a:rPr>
              <a:t> </a:t>
            </a:r>
            <a:r>
              <a:rPr dirty="0" sz="2400" spc="-270">
                <a:solidFill>
                  <a:srgbClr val="C00000"/>
                </a:solidFill>
              </a:rPr>
              <a:t>до</a:t>
            </a:r>
            <a:r>
              <a:rPr dirty="0" sz="2400" spc="-285">
                <a:solidFill>
                  <a:srgbClr val="C00000"/>
                </a:solidFill>
              </a:rPr>
              <a:t>л</a:t>
            </a:r>
            <a:r>
              <a:rPr dirty="0" sz="2400" spc="-270">
                <a:solidFill>
                  <a:srgbClr val="C00000"/>
                </a:solidFill>
              </a:rPr>
              <a:t>и</a:t>
            </a:r>
            <a:r>
              <a:rPr dirty="0" sz="2400" spc="-270">
                <a:solidFill>
                  <a:srgbClr val="C00000"/>
                </a:solidFill>
              </a:rPr>
              <a:t>н</a:t>
            </a:r>
            <a:r>
              <a:rPr dirty="0" sz="2400" spc="-295">
                <a:solidFill>
                  <a:srgbClr val="C00000"/>
                </a:solidFill>
              </a:rPr>
              <a:t>ы</a:t>
            </a:r>
            <a:r>
              <a:rPr dirty="0" sz="2400" spc="-245">
                <a:solidFill>
                  <a:srgbClr val="C00000"/>
                </a:solidFill>
              </a:rPr>
              <a:t>»</a:t>
            </a:r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2596" y="508254"/>
            <a:ext cx="608838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Сейсмическая</a:t>
            </a:r>
            <a:r>
              <a:rPr dirty="0" spc="2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сиквенс-стратиграфия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59903" y="1433912"/>
            <a:ext cx="7903845" cy="4553585"/>
            <a:chOff x="659903" y="1433912"/>
            <a:chExt cx="7903845" cy="4553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9903" y="1514830"/>
              <a:ext cx="5846713" cy="44723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6616" y="1514722"/>
              <a:ext cx="2056852" cy="447248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4429" y="1438675"/>
              <a:ext cx="5734850" cy="3992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34429" y="1438675"/>
              <a:ext cx="5735320" cy="399415"/>
            </a:xfrm>
            <a:custGeom>
              <a:avLst/>
              <a:gdLst/>
              <a:ahLst/>
              <a:cxnLst/>
              <a:rect l="l" t="t" r="r" b="b"/>
              <a:pathLst>
                <a:path w="5735320" h="399414">
                  <a:moveTo>
                    <a:pt x="0" y="399256"/>
                  </a:moveTo>
                  <a:lnTo>
                    <a:pt x="5734850" y="399256"/>
                  </a:lnTo>
                  <a:lnTo>
                    <a:pt x="5734850" y="0"/>
                  </a:lnTo>
                  <a:lnTo>
                    <a:pt x="0" y="0"/>
                  </a:lnTo>
                  <a:lnTo>
                    <a:pt x="0" y="39925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314056" y="1454937"/>
            <a:ext cx="4215765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Calibri"/>
                <a:cs typeface="Calibri"/>
              </a:rPr>
              <a:t>Почему </a:t>
            </a:r>
            <a:r>
              <a:rPr dirty="0" sz="2000" spc="-5">
                <a:latin typeface="Calibri"/>
                <a:cs typeface="Calibri"/>
              </a:rPr>
              <a:t>прекращается прослеживание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отражений?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07664" y="2016268"/>
            <a:ext cx="1903463" cy="33828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07664" y="2016268"/>
            <a:ext cx="1903730" cy="33845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149860">
              <a:lnSpc>
                <a:spcPct val="100000"/>
              </a:lnSpc>
              <a:spcBef>
                <a:spcPts val="330"/>
              </a:spcBef>
            </a:pPr>
            <a:r>
              <a:rPr dirty="0" sz="1600" spc="-545">
                <a:latin typeface="Arial MT"/>
                <a:cs typeface="Arial MT"/>
              </a:rPr>
              <a:t>В</a:t>
            </a:r>
            <a:r>
              <a:rPr dirty="0" sz="1600" spc="-720">
                <a:latin typeface="Arial MT"/>
                <a:cs typeface="Arial MT"/>
              </a:rPr>
              <a:t>е</a:t>
            </a:r>
            <a:r>
              <a:rPr dirty="0" sz="1600" spc="-725">
                <a:latin typeface="Arial MT"/>
                <a:cs typeface="Arial MT"/>
              </a:rPr>
              <a:t>р</a:t>
            </a:r>
            <a:r>
              <a:rPr dirty="0" sz="1600" spc="-815">
                <a:latin typeface="Arial MT"/>
                <a:cs typeface="Arial MT"/>
              </a:rPr>
              <a:t>х</a:t>
            </a:r>
            <a:r>
              <a:rPr dirty="0" sz="1600" spc="-730">
                <a:latin typeface="Arial MT"/>
                <a:cs typeface="Arial MT"/>
              </a:rPr>
              <a:t>н</a:t>
            </a:r>
            <a:r>
              <a:rPr dirty="0" sz="1600" spc="-740">
                <a:latin typeface="Arial MT"/>
                <a:cs typeface="Arial MT"/>
              </a:rPr>
              <a:t>яя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19">
                <a:latin typeface="Arial MT"/>
                <a:cs typeface="Arial MT"/>
              </a:rPr>
              <a:t>г</a:t>
            </a:r>
            <a:r>
              <a:rPr dirty="0" sz="1600" spc="-720">
                <a:latin typeface="Arial MT"/>
                <a:cs typeface="Arial MT"/>
              </a:rPr>
              <a:t>ра</a:t>
            </a:r>
            <a:r>
              <a:rPr dirty="0" sz="1600" spc="-725">
                <a:latin typeface="Arial MT"/>
                <a:cs typeface="Arial MT"/>
              </a:rPr>
              <a:t>н</a:t>
            </a:r>
            <a:r>
              <a:rPr dirty="0" sz="1600" spc="-720">
                <a:latin typeface="Arial MT"/>
                <a:cs typeface="Arial MT"/>
              </a:rPr>
              <a:t>и</a:t>
            </a:r>
            <a:r>
              <a:rPr dirty="0" sz="1600" spc="-690">
                <a:latin typeface="Arial MT"/>
                <a:cs typeface="Arial MT"/>
              </a:rPr>
              <a:t>ц</a:t>
            </a:r>
            <a:r>
              <a:rPr dirty="0" sz="1600" spc="-715">
                <a:latin typeface="Arial MT"/>
                <a:cs typeface="Arial MT"/>
              </a:rPr>
              <a:t>а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36442" y="5448101"/>
            <a:ext cx="1913255" cy="346710"/>
            <a:chOff x="3436442" y="5448101"/>
            <a:chExt cx="1913255" cy="34671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41204" y="5452864"/>
              <a:ext cx="1903463" cy="33679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441204" y="5452864"/>
              <a:ext cx="1903730" cy="337185"/>
            </a:xfrm>
            <a:custGeom>
              <a:avLst/>
              <a:gdLst/>
              <a:ahLst/>
              <a:cxnLst/>
              <a:rect l="l" t="t" r="r" b="b"/>
              <a:pathLst>
                <a:path w="1903729" h="337185">
                  <a:moveTo>
                    <a:pt x="0" y="336797"/>
                  </a:moveTo>
                  <a:lnTo>
                    <a:pt x="1903463" y="336797"/>
                  </a:lnTo>
                  <a:lnTo>
                    <a:pt x="1903463" y="0"/>
                  </a:lnTo>
                  <a:lnTo>
                    <a:pt x="0" y="0"/>
                  </a:lnTo>
                  <a:lnTo>
                    <a:pt x="0" y="33679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430549" y="5481947"/>
            <a:ext cx="19100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2405">
              <a:lnSpc>
                <a:spcPct val="100000"/>
              </a:lnSpc>
              <a:spcBef>
                <a:spcPts val="95"/>
              </a:spcBef>
            </a:pPr>
            <a:r>
              <a:rPr dirty="0" sz="1600" spc="-570">
                <a:latin typeface="Arial MT"/>
                <a:cs typeface="Arial MT"/>
              </a:rPr>
              <a:t>Ниж</a:t>
            </a:r>
            <a:r>
              <a:rPr dirty="0" sz="1600" spc="-730">
                <a:latin typeface="Arial MT"/>
                <a:cs typeface="Arial MT"/>
              </a:rPr>
              <a:t>н</a:t>
            </a:r>
            <a:r>
              <a:rPr dirty="0" sz="1600" spc="-740">
                <a:latin typeface="Arial MT"/>
                <a:cs typeface="Arial MT"/>
              </a:rPr>
              <a:t>яя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1019">
                <a:latin typeface="Arial MT"/>
                <a:cs typeface="Arial MT"/>
              </a:rPr>
              <a:t>г</a:t>
            </a:r>
            <a:r>
              <a:rPr dirty="0" sz="1600" spc="-720">
                <a:latin typeface="Arial MT"/>
                <a:cs typeface="Arial MT"/>
              </a:rPr>
              <a:t>ра</a:t>
            </a:r>
            <a:r>
              <a:rPr dirty="0" sz="1600" spc="-725">
                <a:latin typeface="Arial MT"/>
                <a:cs typeface="Arial MT"/>
              </a:rPr>
              <a:t>н</a:t>
            </a:r>
            <a:r>
              <a:rPr dirty="0" sz="1600" spc="-720">
                <a:latin typeface="Arial MT"/>
                <a:cs typeface="Arial MT"/>
              </a:rPr>
              <a:t>и</a:t>
            </a:r>
            <a:r>
              <a:rPr dirty="0" sz="1600" spc="-690">
                <a:latin typeface="Arial MT"/>
                <a:cs typeface="Arial MT"/>
              </a:rPr>
              <a:t>ц</a:t>
            </a:r>
            <a:r>
              <a:rPr dirty="0" sz="1600" spc="-715">
                <a:latin typeface="Arial MT"/>
                <a:cs typeface="Arial MT"/>
              </a:rPr>
              <a:t>а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9140" y="2442969"/>
            <a:ext cx="1668754" cy="30787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79140" y="2442969"/>
            <a:ext cx="1668780" cy="307975"/>
          </a:xfrm>
          <a:prstGeom prst="rect">
            <a:avLst/>
          </a:prstGeom>
          <a:ln w="9144">
            <a:solidFill>
              <a:srgbClr val="7F8EA8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112395">
              <a:lnSpc>
                <a:spcPct val="100000"/>
              </a:lnSpc>
              <a:spcBef>
                <a:spcPts val="320"/>
              </a:spcBef>
            </a:pPr>
            <a:r>
              <a:rPr dirty="0" sz="1400" spc="-395">
                <a:latin typeface="Arial MT"/>
                <a:cs typeface="Arial MT"/>
              </a:rPr>
              <a:t>Э</a:t>
            </a:r>
            <a:r>
              <a:rPr dirty="0" sz="1400" spc="-625">
                <a:latin typeface="Arial MT"/>
                <a:cs typeface="Arial MT"/>
              </a:rPr>
              <a:t>р</a:t>
            </a:r>
            <a:r>
              <a:rPr dirty="0" sz="1400" spc="-635">
                <a:latin typeface="Arial MT"/>
                <a:cs typeface="Arial MT"/>
              </a:rPr>
              <a:t>о</a:t>
            </a:r>
            <a:r>
              <a:rPr dirty="0" sz="1400" spc="-760">
                <a:latin typeface="Arial MT"/>
                <a:cs typeface="Arial MT"/>
              </a:rPr>
              <a:t>з</a:t>
            </a:r>
            <a:r>
              <a:rPr dirty="0" sz="1400" spc="-625">
                <a:latin typeface="Arial MT"/>
                <a:cs typeface="Arial MT"/>
              </a:rPr>
              <a:t>и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625">
                <a:latin typeface="Arial MT"/>
                <a:cs typeface="Arial MT"/>
              </a:rPr>
              <a:t>нн</a:t>
            </a:r>
            <a:r>
              <a:rPr dirty="0" sz="1400" spc="-395">
                <a:latin typeface="Arial MT"/>
                <a:cs typeface="Arial MT"/>
              </a:rPr>
              <a:t>ы</a:t>
            </a:r>
            <a:r>
              <a:rPr dirty="0" sz="1400" spc="-620">
                <a:latin typeface="Arial MT"/>
                <a:cs typeface="Arial MT"/>
              </a:rPr>
              <a:t>й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700">
                <a:latin typeface="Arial MT"/>
                <a:cs typeface="Arial MT"/>
              </a:rPr>
              <a:t>с</a:t>
            </a:r>
            <a:r>
              <a:rPr dirty="0" sz="1400" spc="-625">
                <a:latin typeface="Arial MT"/>
                <a:cs typeface="Arial MT"/>
              </a:rPr>
              <a:t>р</a:t>
            </a:r>
            <a:r>
              <a:rPr dirty="0" sz="1400" spc="-660">
                <a:latin typeface="Arial MT"/>
                <a:cs typeface="Arial MT"/>
              </a:rPr>
              <a:t>е</a:t>
            </a:r>
            <a:r>
              <a:rPr dirty="0" sz="1400" spc="-760">
                <a:latin typeface="Arial MT"/>
                <a:cs typeface="Arial MT"/>
              </a:rPr>
              <a:t>з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35674" y="4225871"/>
            <a:ext cx="1494155" cy="532765"/>
            <a:chOff x="6435674" y="4225871"/>
            <a:chExt cx="1494155" cy="532765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40436" y="4230634"/>
              <a:ext cx="1484363" cy="52273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440436" y="4230634"/>
              <a:ext cx="1484630" cy="523240"/>
            </a:xfrm>
            <a:custGeom>
              <a:avLst/>
              <a:gdLst/>
              <a:ahLst/>
              <a:cxnLst/>
              <a:rect l="l" t="t" r="r" b="b"/>
              <a:pathLst>
                <a:path w="1484629" h="523239">
                  <a:moveTo>
                    <a:pt x="0" y="522734"/>
                  </a:moveTo>
                  <a:lnTo>
                    <a:pt x="1484363" y="522734"/>
                  </a:lnTo>
                  <a:lnTo>
                    <a:pt x="1484363" y="0"/>
                  </a:lnTo>
                  <a:lnTo>
                    <a:pt x="0" y="0"/>
                  </a:lnTo>
                  <a:lnTo>
                    <a:pt x="0" y="522734"/>
                  </a:lnTo>
                  <a:close/>
                </a:path>
              </a:pathLst>
            </a:custGeom>
            <a:ln w="9144">
              <a:solidFill>
                <a:srgbClr val="7F8EA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440436" y="4230634"/>
            <a:ext cx="342265" cy="216535"/>
          </a:xfrm>
          <a:prstGeom prst="rect">
            <a:avLst/>
          </a:prstGeom>
          <a:ln w="9144">
            <a:solidFill>
              <a:srgbClr val="7F8EA8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137160">
              <a:lnSpc>
                <a:spcPts val="1380"/>
              </a:lnSpc>
              <a:spcBef>
                <a:spcPts val="325"/>
              </a:spcBef>
            </a:pPr>
            <a:r>
              <a:rPr dirty="0" sz="1400" spc="-635">
                <a:latin typeface="Arial MT"/>
                <a:cs typeface="Arial MT"/>
              </a:rPr>
              <a:t>Т</a:t>
            </a:r>
            <a:r>
              <a:rPr dirty="0" sz="1400" spc="-620">
                <a:latin typeface="Arial MT"/>
                <a:cs typeface="Arial MT"/>
              </a:rPr>
              <a:t>е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61802" y="4258805"/>
            <a:ext cx="1040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80">
                <a:latin typeface="Arial MT"/>
                <a:cs typeface="Arial MT"/>
              </a:rPr>
              <a:t>ктонический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87277" y="4472175"/>
            <a:ext cx="3905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700">
                <a:latin typeface="Arial MT"/>
                <a:cs typeface="Arial MT"/>
              </a:rPr>
              <a:t>с</a:t>
            </a:r>
            <a:r>
              <a:rPr dirty="0" sz="1400" spc="-625">
                <a:latin typeface="Arial MT"/>
                <a:cs typeface="Arial MT"/>
              </a:rPr>
              <a:t>р</a:t>
            </a:r>
            <a:r>
              <a:rPr dirty="0" sz="1400" spc="-660">
                <a:latin typeface="Arial MT"/>
                <a:cs typeface="Arial MT"/>
              </a:rPr>
              <a:t>е</a:t>
            </a:r>
            <a:r>
              <a:rPr dirty="0" sz="1400" spc="-760">
                <a:latin typeface="Arial MT"/>
                <a:cs typeface="Arial MT"/>
              </a:rPr>
              <a:t>з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69864" y="2848377"/>
            <a:ext cx="1825726" cy="30782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769864" y="2848377"/>
            <a:ext cx="1826260" cy="307975"/>
          </a:xfrm>
          <a:prstGeom prst="rect">
            <a:avLst/>
          </a:prstGeom>
          <a:ln w="9144">
            <a:solidFill>
              <a:srgbClr val="7F8EA8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235585">
              <a:lnSpc>
                <a:spcPct val="100000"/>
              </a:lnSpc>
              <a:spcBef>
                <a:spcPts val="315"/>
              </a:spcBef>
            </a:pPr>
            <a:r>
              <a:rPr dirty="0" sz="1400" spc="-585">
                <a:latin typeface="Arial MT"/>
                <a:cs typeface="Arial MT"/>
              </a:rPr>
              <a:t>К</a:t>
            </a:r>
            <a:r>
              <a:rPr dirty="0" sz="1400" spc="-625">
                <a:latin typeface="Arial MT"/>
                <a:cs typeface="Arial MT"/>
              </a:rPr>
              <a:t>а</a:t>
            </a:r>
            <a:r>
              <a:rPr dirty="0" sz="1400" spc="-465">
                <a:latin typeface="Arial MT"/>
                <a:cs typeface="Arial MT"/>
              </a:rPr>
              <a:t>ж</a:t>
            </a:r>
            <a:r>
              <a:rPr dirty="0" sz="1400" spc="-720">
                <a:latin typeface="Arial MT"/>
                <a:cs typeface="Arial MT"/>
              </a:rPr>
              <a:t>у</a:t>
            </a:r>
            <a:r>
              <a:rPr dirty="0" sz="1400" spc="-434">
                <a:latin typeface="Arial MT"/>
                <a:cs typeface="Arial MT"/>
              </a:rPr>
              <a:t>щ</a:t>
            </a:r>
            <a:r>
              <a:rPr dirty="0" sz="1400" spc="-445">
                <a:latin typeface="Arial MT"/>
                <a:cs typeface="Arial MT"/>
              </a:rPr>
              <a:t>и</a:t>
            </a:r>
            <a:r>
              <a:rPr dirty="0" sz="1400" spc="-625">
                <a:latin typeface="Arial MT"/>
                <a:cs typeface="Arial MT"/>
              </a:rPr>
              <a:t>й</a:t>
            </a:r>
            <a:r>
              <a:rPr dirty="0" sz="1400" spc="-700">
                <a:latin typeface="Arial MT"/>
                <a:cs typeface="Arial MT"/>
              </a:rPr>
              <a:t>с</a:t>
            </a:r>
            <a:r>
              <a:rPr dirty="0" sz="1400" spc="-640">
                <a:latin typeface="Arial MT"/>
                <a:cs typeface="Arial MT"/>
              </a:rPr>
              <a:t>я</a:t>
            </a:r>
            <a:r>
              <a:rPr dirty="0" sz="1400" spc="10">
                <a:latin typeface="Arial MT"/>
                <a:cs typeface="Arial MT"/>
              </a:rPr>
              <a:t> </a:t>
            </a:r>
            <a:r>
              <a:rPr dirty="0" sz="1400" spc="-700">
                <a:latin typeface="Arial MT"/>
                <a:cs typeface="Arial MT"/>
              </a:rPr>
              <a:t>с</a:t>
            </a:r>
            <a:r>
              <a:rPr dirty="0" sz="1400" spc="-625">
                <a:latin typeface="Arial MT"/>
                <a:cs typeface="Arial MT"/>
              </a:rPr>
              <a:t>р</a:t>
            </a:r>
            <a:r>
              <a:rPr dirty="0" sz="1400" spc="-660">
                <a:latin typeface="Arial MT"/>
                <a:cs typeface="Arial MT"/>
              </a:rPr>
              <a:t>е</a:t>
            </a:r>
            <a:r>
              <a:rPr dirty="0" sz="1400" spc="-760">
                <a:latin typeface="Arial MT"/>
                <a:cs typeface="Arial MT"/>
              </a:rPr>
              <a:t>з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73095" y="2468863"/>
            <a:ext cx="2130526" cy="52427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673095" y="2468863"/>
            <a:ext cx="2131060" cy="524510"/>
          </a:xfrm>
          <a:prstGeom prst="rect">
            <a:avLst/>
          </a:prstGeom>
          <a:ln w="9144">
            <a:solidFill>
              <a:srgbClr val="7F8EA8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algn="r" marR="567055">
              <a:lnSpc>
                <a:spcPts val="1610"/>
              </a:lnSpc>
              <a:spcBef>
                <a:spcPts val="320"/>
              </a:spcBef>
            </a:pPr>
            <a:r>
              <a:rPr dirty="0" sz="1400" spc="-635">
                <a:latin typeface="Arial MT"/>
                <a:cs typeface="Arial MT"/>
              </a:rPr>
              <a:t>Кровельное</a:t>
            </a:r>
            <a:endParaRPr sz="1400">
              <a:latin typeface="Arial MT"/>
              <a:cs typeface="Arial MT"/>
            </a:endParaRPr>
          </a:p>
          <a:p>
            <a:pPr algn="r" marR="580390">
              <a:lnSpc>
                <a:spcPts val="1850"/>
              </a:lnSpc>
            </a:pPr>
            <a:r>
              <a:rPr dirty="0" sz="1600" spc="-560">
                <a:latin typeface="Arial MT"/>
                <a:cs typeface="Arial MT"/>
              </a:rPr>
              <a:t>Top</a:t>
            </a:r>
            <a:r>
              <a:rPr dirty="0" baseline="1984" sz="2100" spc="-839">
                <a:latin typeface="Arial MT"/>
                <a:cs typeface="Arial MT"/>
              </a:rPr>
              <a:t>п</a:t>
            </a:r>
            <a:r>
              <a:rPr dirty="0" sz="1600" spc="-560">
                <a:latin typeface="Arial MT"/>
                <a:cs typeface="Arial MT"/>
              </a:rPr>
              <a:t>la</a:t>
            </a:r>
            <a:r>
              <a:rPr dirty="0" baseline="1984" sz="2100" spc="-839">
                <a:latin typeface="Arial MT"/>
                <a:cs typeface="Arial MT"/>
              </a:rPr>
              <a:t>р</a:t>
            </a:r>
            <a:r>
              <a:rPr dirty="0" sz="1600" spc="-560">
                <a:latin typeface="Arial MT"/>
                <a:cs typeface="Arial MT"/>
              </a:rPr>
              <a:t>p</a:t>
            </a:r>
            <a:r>
              <a:rPr dirty="0" baseline="1984" sz="2100" spc="-839">
                <a:latin typeface="Arial MT"/>
                <a:cs typeface="Arial MT"/>
              </a:rPr>
              <a:t>илегание</a:t>
            </a:r>
            <a:endParaRPr baseline="1984" sz="21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798860" y="3704628"/>
            <a:ext cx="1938020" cy="747395"/>
            <a:chOff x="4798860" y="3704628"/>
            <a:chExt cx="1938020" cy="747395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03622" y="3709390"/>
              <a:ext cx="1927872" cy="73764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803622" y="3709390"/>
              <a:ext cx="1928495" cy="737870"/>
            </a:xfrm>
            <a:custGeom>
              <a:avLst/>
              <a:gdLst/>
              <a:ahLst/>
              <a:cxnLst/>
              <a:rect l="l" t="t" r="r" b="b"/>
              <a:pathLst>
                <a:path w="1928495" h="737870">
                  <a:moveTo>
                    <a:pt x="0" y="737641"/>
                  </a:moveTo>
                  <a:lnTo>
                    <a:pt x="1927872" y="737641"/>
                  </a:lnTo>
                  <a:lnTo>
                    <a:pt x="1927872" y="0"/>
                  </a:lnTo>
                  <a:lnTo>
                    <a:pt x="0" y="0"/>
                  </a:lnTo>
                  <a:lnTo>
                    <a:pt x="0" y="737641"/>
                  </a:lnTo>
                  <a:close/>
                </a:path>
              </a:pathLst>
            </a:custGeom>
            <a:ln w="9144">
              <a:solidFill>
                <a:srgbClr val="7F8EA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178031" y="3736619"/>
            <a:ext cx="118237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395">
                <a:latin typeface="Arial MT"/>
                <a:cs typeface="Arial MT"/>
              </a:rPr>
              <a:t>П</a:t>
            </a:r>
            <a:r>
              <a:rPr dirty="0" sz="1400" spc="-660">
                <a:latin typeface="Arial MT"/>
                <a:cs typeface="Arial MT"/>
              </a:rPr>
              <a:t>о</a:t>
            </a:r>
            <a:r>
              <a:rPr dirty="0" sz="1400" spc="-590">
                <a:latin typeface="Arial MT"/>
                <a:cs typeface="Arial MT"/>
              </a:rPr>
              <a:t>д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280">
                <a:latin typeface="Arial MT"/>
                <a:cs typeface="Arial MT"/>
              </a:rPr>
              <a:t>ш</a:t>
            </a:r>
            <a:r>
              <a:rPr dirty="0" sz="1400" spc="-670">
                <a:latin typeface="Arial MT"/>
                <a:cs typeface="Arial MT"/>
              </a:rPr>
              <a:t>в</a:t>
            </a:r>
            <a:r>
              <a:rPr dirty="0" sz="1400" spc="-625">
                <a:latin typeface="Arial MT"/>
                <a:cs typeface="Arial MT"/>
              </a:rPr>
              <a:t>е</a:t>
            </a:r>
            <a:r>
              <a:rPr dirty="0" sz="1400" spc="-625">
                <a:latin typeface="Arial MT"/>
                <a:cs typeface="Arial MT"/>
              </a:rPr>
              <a:t>нн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325">
                <a:latin typeface="Arial MT"/>
                <a:cs typeface="Arial MT"/>
              </a:rPr>
              <a:t>е  </a:t>
            </a:r>
            <a:r>
              <a:rPr dirty="0" sz="1400" spc="-655">
                <a:latin typeface="Arial MT"/>
                <a:cs typeface="Arial MT"/>
              </a:rPr>
              <a:t>налегание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45">
                <a:latin typeface="Arial MT"/>
                <a:cs typeface="Arial MT"/>
              </a:rPr>
              <a:t>(береговое)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421214" y="4692201"/>
            <a:ext cx="2138680" cy="750570"/>
            <a:chOff x="3421214" y="4692201"/>
            <a:chExt cx="2138680" cy="750570"/>
          </a:xfrm>
        </p:grpSpPr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25977" y="4696964"/>
              <a:ext cx="2128989" cy="74066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425977" y="4696964"/>
              <a:ext cx="2129155" cy="741045"/>
            </a:xfrm>
            <a:custGeom>
              <a:avLst/>
              <a:gdLst/>
              <a:ahLst/>
              <a:cxnLst/>
              <a:rect l="l" t="t" r="r" b="b"/>
              <a:pathLst>
                <a:path w="2129154" h="741045">
                  <a:moveTo>
                    <a:pt x="0" y="740667"/>
                  </a:moveTo>
                  <a:lnTo>
                    <a:pt x="2128989" y="740667"/>
                  </a:lnTo>
                  <a:lnTo>
                    <a:pt x="2128989" y="0"/>
                  </a:lnTo>
                  <a:lnTo>
                    <a:pt x="0" y="0"/>
                  </a:lnTo>
                  <a:lnTo>
                    <a:pt x="0" y="740667"/>
                  </a:lnTo>
                  <a:close/>
                </a:path>
              </a:pathLst>
            </a:custGeom>
            <a:ln w="9144">
              <a:solidFill>
                <a:srgbClr val="7F8EA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896118" y="4725428"/>
            <a:ext cx="118872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395">
                <a:latin typeface="Arial MT"/>
                <a:cs typeface="Arial MT"/>
              </a:rPr>
              <a:t>П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590">
                <a:latin typeface="Arial MT"/>
                <a:cs typeface="Arial MT"/>
              </a:rPr>
              <a:t>д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280">
                <a:latin typeface="Arial MT"/>
                <a:cs typeface="Arial MT"/>
              </a:rPr>
              <a:t>ш</a:t>
            </a:r>
            <a:r>
              <a:rPr dirty="0" sz="1400" spc="-660">
                <a:latin typeface="Arial MT"/>
                <a:cs typeface="Arial MT"/>
              </a:rPr>
              <a:t>в</a:t>
            </a:r>
            <a:r>
              <a:rPr dirty="0" sz="1400" spc="-625">
                <a:latin typeface="Arial MT"/>
                <a:cs typeface="Arial MT"/>
              </a:rPr>
              <a:t>е</a:t>
            </a:r>
            <a:r>
              <a:rPr dirty="0" sz="1400" spc="-625">
                <a:latin typeface="Arial MT"/>
                <a:cs typeface="Arial MT"/>
              </a:rPr>
              <a:t>нн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325">
                <a:latin typeface="Arial MT"/>
                <a:cs typeface="Arial MT"/>
              </a:rPr>
              <a:t>е  </a:t>
            </a:r>
            <a:r>
              <a:rPr dirty="0" sz="1400" spc="-650">
                <a:latin typeface="Arial MT"/>
                <a:cs typeface="Arial MT"/>
              </a:rPr>
              <a:t>налегание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495">
                <a:latin typeface="Arial MT"/>
                <a:cs typeface="Arial MT"/>
              </a:rPr>
              <a:t>(морское)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14131" y="4709170"/>
            <a:ext cx="1383804" cy="522734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914131" y="4709170"/>
            <a:ext cx="1384300" cy="523240"/>
          </a:xfrm>
          <a:prstGeom prst="rect">
            <a:avLst/>
          </a:prstGeom>
          <a:ln w="9144">
            <a:solidFill>
              <a:srgbClr val="7F8EA8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214629" marR="104139" indent="-102235">
              <a:lnSpc>
                <a:spcPct val="100000"/>
              </a:lnSpc>
              <a:spcBef>
                <a:spcPts val="320"/>
              </a:spcBef>
            </a:pPr>
            <a:r>
              <a:rPr dirty="0" sz="1400" spc="-395">
                <a:latin typeface="Arial MT"/>
                <a:cs typeface="Arial MT"/>
              </a:rPr>
              <a:t>П</a:t>
            </a:r>
            <a:r>
              <a:rPr dirty="0" sz="1400" spc="-655">
                <a:latin typeface="Arial MT"/>
                <a:cs typeface="Arial MT"/>
              </a:rPr>
              <a:t>о</a:t>
            </a:r>
            <a:r>
              <a:rPr dirty="0" sz="1400" spc="-590">
                <a:latin typeface="Arial MT"/>
                <a:cs typeface="Arial MT"/>
              </a:rPr>
              <a:t>д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275">
                <a:latin typeface="Arial MT"/>
                <a:cs typeface="Arial MT"/>
              </a:rPr>
              <a:t>ш</a:t>
            </a:r>
            <a:r>
              <a:rPr dirty="0" sz="1400" spc="-670">
                <a:latin typeface="Arial MT"/>
                <a:cs typeface="Arial MT"/>
              </a:rPr>
              <a:t>в</a:t>
            </a:r>
            <a:r>
              <a:rPr dirty="0" sz="1400" spc="-625">
                <a:latin typeface="Arial MT"/>
                <a:cs typeface="Arial MT"/>
              </a:rPr>
              <a:t>е</a:t>
            </a:r>
            <a:r>
              <a:rPr dirty="0" sz="1400" spc="-620">
                <a:latin typeface="Arial MT"/>
                <a:cs typeface="Arial MT"/>
              </a:rPr>
              <a:t>нн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325">
                <a:latin typeface="Arial MT"/>
                <a:cs typeface="Arial MT"/>
              </a:rPr>
              <a:t>е  </a:t>
            </a:r>
            <a:r>
              <a:rPr dirty="0" sz="1400" spc="-650">
                <a:latin typeface="Arial MT"/>
                <a:cs typeface="Arial MT"/>
              </a:rPr>
              <a:t>прилегание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580900" y="4873761"/>
            <a:ext cx="1393190" cy="533400"/>
            <a:chOff x="5580900" y="4873761"/>
            <a:chExt cx="1393190" cy="533400"/>
          </a:xfrm>
        </p:grpSpPr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85472" y="4878333"/>
              <a:ext cx="1383804" cy="52422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585472" y="4878333"/>
              <a:ext cx="1384300" cy="524510"/>
            </a:xfrm>
            <a:custGeom>
              <a:avLst/>
              <a:gdLst/>
              <a:ahLst/>
              <a:cxnLst/>
              <a:rect l="l" t="t" r="r" b="b"/>
              <a:pathLst>
                <a:path w="1384300" h="524510">
                  <a:moveTo>
                    <a:pt x="0" y="524221"/>
                  </a:moveTo>
                  <a:lnTo>
                    <a:pt x="1383804" y="524221"/>
                  </a:lnTo>
                  <a:lnTo>
                    <a:pt x="1383804" y="0"/>
                  </a:lnTo>
                  <a:lnTo>
                    <a:pt x="0" y="0"/>
                  </a:lnTo>
                  <a:lnTo>
                    <a:pt x="0" y="524221"/>
                  </a:lnTo>
                  <a:close/>
                </a:path>
              </a:pathLst>
            </a:custGeom>
            <a:ln w="9144">
              <a:solidFill>
                <a:srgbClr val="7F8EA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5572505" y="4906505"/>
            <a:ext cx="139255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100965" indent="-102235">
              <a:lnSpc>
                <a:spcPct val="100000"/>
              </a:lnSpc>
              <a:spcBef>
                <a:spcPts val="100"/>
              </a:spcBef>
            </a:pPr>
            <a:r>
              <a:rPr dirty="0" sz="1400" spc="-395">
                <a:latin typeface="Arial MT"/>
                <a:cs typeface="Arial MT"/>
              </a:rPr>
              <a:t>П</a:t>
            </a:r>
            <a:r>
              <a:rPr dirty="0" sz="1400" spc="-660">
                <a:latin typeface="Arial MT"/>
                <a:cs typeface="Arial MT"/>
              </a:rPr>
              <a:t>о</a:t>
            </a:r>
            <a:r>
              <a:rPr dirty="0" sz="1400" spc="-590">
                <a:latin typeface="Arial MT"/>
                <a:cs typeface="Arial MT"/>
              </a:rPr>
              <a:t>д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280">
                <a:latin typeface="Arial MT"/>
                <a:cs typeface="Arial MT"/>
              </a:rPr>
              <a:t>ш</a:t>
            </a:r>
            <a:r>
              <a:rPr dirty="0" sz="1400" spc="-670">
                <a:latin typeface="Arial MT"/>
                <a:cs typeface="Arial MT"/>
              </a:rPr>
              <a:t>в</a:t>
            </a:r>
            <a:r>
              <a:rPr dirty="0" sz="1400" spc="-625">
                <a:latin typeface="Arial MT"/>
                <a:cs typeface="Arial MT"/>
              </a:rPr>
              <a:t>е</a:t>
            </a:r>
            <a:r>
              <a:rPr dirty="0" sz="1400" spc="-625">
                <a:latin typeface="Arial MT"/>
                <a:cs typeface="Arial MT"/>
              </a:rPr>
              <a:t>нн</a:t>
            </a:r>
            <a:r>
              <a:rPr dirty="0" sz="1400" spc="-625">
                <a:latin typeface="Arial MT"/>
                <a:cs typeface="Arial MT"/>
              </a:rPr>
              <a:t>о</a:t>
            </a:r>
            <a:r>
              <a:rPr dirty="0" sz="1400" spc="-325">
                <a:latin typeface="Arial MT"/>
                <a:cs typeface="Arial MT"/>
              </a:rPr>
              <a:t>е  </a:t>
            </a:r>
            <a:r>
              <a:rPr dirty="0" sz="1400" spc="-655">
                <a:latin typeface="Arial MT"/>
                <a:cs typeface="Arial MT"/>
              </a:rPr>
              <a:t>прилегание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320736"/>
            <a:ext cx="13779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232852"/>
                </a:solidFill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6898" y="0"/>
            <a:ext cx="7266940" cy="1141730"/>
            <a:chOff x="246898" y="0"/>
            <a:chExt cx="7266940" cy="1141730"/>
          </a:xfrm>
        </p:grpSpPr>
        <p:sp>
          <p:nvSpPr>
            <p:cNvPr id="4" name="object 4"/>
            <p:cNvSpPr/>
            <p:nvPr/>
          </p:nvSpPr>
          <p:spPr>
            <a:xfrm>
              <a:off x="251470" y="0"/>
              <a:ext cx="7257415" cy="1132840"/>
            </a:xfrm>
            <a:custGeom>
              <a:avLst/>
              <a:gdLst/>
              <a:ahLst/>
              <a:cxnLst/>
              <a:rect l="l" t="t" r="r" b="b"/>
              <a:pathLst>
                <a:path w="7257415" h="1132840">
                  <a:moveTo>
                    <a:pt x="0" y="1132332"/>
                  </a:moveTo>
                  <a:lnTo>
                    <a:pt x="7257262" y="1132332"/>
                  </a:lnTo>
                  <a:lnTo>
                    <a:pt x="7257262" y="0"/>
                  </a:lnTo>
                  <a:lnTo>
                    <a:pt x="0" y="0"/>
                  </a:lnTo>
                  <a:lnTo>
                    <a:pt x="0" y="11323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1470" y="0"/>
              <a:ext cx="7257415" cy="1132840"/>
            </a:xfrm>
            <a:custGeom>
              <a:avLst/>
              <a:gdLst/>
              <a:ahLst/>
              <a:cxnLst/>
              <a:rect l="l" t="t" r="r" b="b"/>
              <a:pathLst>
                <a:path w="7257415" h="1132840">
                  <a:moveTo>
                    <a:pt x="0" y="1132332"/>
                  </a:moveTo>
                  <a:lnTo>
                    <a:pt x="7257262" y="1132332"/>
                  </a:lnTo>
                  <a:lnTo>
                    <a:pt x="7257262" y="0"/>
                  </a:lnTo>
                </a:path>
                <a:path w="7257415" h="1132840">
                  <a:moveTo>
                    <a:pt x="0" y="0"/>
                  </a:moveTo>
                  <a:lnTo>
                    <a:pt x="0" y="1132332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30200" y="0"/>
            <a:ext cx="7029450" cy="111569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 marR="5080">
              <a:lnSpc>
                <a:spcPct val="99000"/>
              </a:lnSpc>
              <a:spcBef>
                <a:spcPts val="125"/>
              </a:spcBef>
            </a:pPr>
            <a:r>
              <a:rPr dirty="0" sz="2400" spc="-5" b="1">
                <a:latin typeface="Times New Roman"/>
                <a:cs typeface="Times New Roman"/>
              </a:rPr>
              <a:t>Перерывы </a:t>
            </a:r>
            <a:r>
              <a:rPr dirty="0" sz="2400" b="1">
                <a:latin typeface="Times New Roman"/>
                <a:cs typeface="Times New Roman"/>
              </a:rPr>
              <a:t>в </a:t>
            </a:r>
            <a:r>
              <a:rPr dirty="0" sz="2400" spc="-5" b="1">
                <a:latin typeface="Times New Roman"/>
                <a:cs typeface="Times New Roman"/>
              </a:rPr>
              <a:t>слоистости </a:t>
            </a:r>
            <a:r>
              <a:rPr dirty="0" sz="2400" b="1">
                <a:latin typeface="Times New Roman"/>
                <a:cs typeface="Times New Roman"/>
              </a:rPr>
              <a:t>-</a:t>
            </a:r>
            <a:r>
              <a:rPr dirty="0" sz="2400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подошвенное </a:t>
            </a:r>
            <a:r>
              <a:rPr dirty="0" sz="2400" b="1">
                <a:latin typeface="Times New Roman"/>
                <a:cs typeface="Times New Roman"/>
              </a:rPr>
              <a:t>налегание- </a:t>
            </a:r>
            <a:r>
              <a:rPr dirty="0" sz="2400" spc="-58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подошвенное </a:t>
            </a:r>
            <a:r>
              <a:rPr dirty="0" sz="2400" spc="-5" b="1">
                <a:latin typeface="Times New Roman"/>
                <a:cs typeface="Times New Roman"/>
              </a:rPr>
              <a:t>прилегание-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spc="-10" b="1">
                <a:latin typeface="Times New Roman"/>
                <a:cs typeface="Times New Roman"/>
              </a:rPr>
              <a:t>кровельное </a:t>
            </a:r>
            <a:r>
              <a:rPr dirty="0" sz="2400" spc="-5" b="1">
                <a:latin typeface="Times New Roman"/>
                <a:cs typeface="Times New Roman"/>
              </a:rPr>
              <a:t>прилегание </a:t>
            </a:r>
            <a:r>
              <a:rPr dirty="0" sz="2400" spc="-585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Constantia"/>
                <a:cs typeface="Constantia"/>
              </a:rPr>
              <a:t>(</a:t>
            </a:r>
            <a:r>
              <a:rPr dirty="0" sz="2400" b="1">
                <a:latin typeface="Constantia"/>
                <a:cs typeface="Constantia"/>
              </a:rPr>
              <a:t>п</a:t>
            </a:r>
            <a:r>
              <a:rPr dirty="0" sz="2400" spc="-5" b="1">
                <a:latin typeface="Constantia"/>
                <a:cs typeface="Constantia"/>
              </a:rPr>
              <a:t>ра</a:t>
            </a:r>
            <a:r>
              <a:rPr dirty="0" sz="2400" b="1">
                <a:latin typeface="Constantia"/>
                <a:cs typeface="Constantia"/>
              </a:rPr>
              <a:t>к</a:t>
            </a:r>
            <a:r>
              <a:rPr dirty="0" sz="2400" spc="10" b="1">
                <a:latin typeface="Constantia"/>
                <a:cs typeface="Constantia"/>
              </a:rPr>
              <a:t>т</a:t>
            </a:r>
            <a:r>
              <a:rPr dirty="0" sz="2400" b="1">
                <a:latin typeface="Constantia"/>
                <a:cs typeface="Constantia"/>
              </a:rPr>
              <a:t>ич</a:t>
            </a:r>
            <a:r>
              <a:rPr dirty="0" sz="2400" spc="5" b="1">
                <a:latin typeface="Constantia"/>
                <a:cs typeface="Constantia"/>
              </a:rPr>
              <a:t>е</a:t>
            </a:r>
            <a:r>
              <a:rPr dirty="0" sz="2400" spc="-5" b="1">
                <a:latin typeface="Constantia"/>
                <a:cs typeface="Constantia"/>
              </a:rPr>
              <a:t>с</a:t>
            </a:r>
            <a:r>
              <a:rPr dirty="0" sz="2400" spc="-50" b="1">
                <a:latin typeface="Constantia"/>
                <a:cs typeface="Constantia"/>
              </a:rPr>
              <a:t>к</a:t>
            </a:r>
            <a:r>
              <a:rPr dirty="0" sz="2400" b="1">
                <a:latin typeface="Constantia"/>
                <a:cs typeface="Constantia"/>
              </a:rPr>
              <a:t>ое</a:t>
            </a:r>
            <a:r>
              <a:rPr dirty="0" sz="2400" spc="-140" b="1">
                <a:latin typeface="Constantia"/>
                <a:cs typeface="Constantia"/>
              </a:rPr>
              <a:t> </a:t>
            </a:r>
            <a:r>
              <a:rPr dirty="0" sz="2400" spc="-5" b="1">
                <a:latin typeface="Constantia"/>
                <a:cs typeface="Constantia"/>
              </a:rPr>
              <a:t>у</a:t>
            </a:r>
            <a:r>
              <a:rPr dirty="0" sz="2400" b="1">
                <a:latin typeface="Constantia"/>
                <a:cs typeface="Constantia"/>
              </a:rPr>
              <a:t>п</a:t>
            </a:r>
            <a:r>
              <a:rPr dirty="0" sz="2400" spc="-5" b="1">
                <a:latin typeface="Constantia"/>
                <a:cs typeface="Constantia"/>
              </a:rPr>
              <a:t>ражн</a:t>
            </a:r>
            <a:r>
              <a:rPr dirty="0" sz="2400" spc="5" b="1">
                <a:latin typeface="Constantia"/>
                <a:cs typeface="Constantia"/>
              </a:rPr>
              <a:t>е</a:t>
            </a:r>
            <a:r>
              <a:rPr dirty="0" sz="2400" b="1">
                <a:latin typeface="Constantia"/>
                <a:cs typeface="Constantia"/>
              </a:rPr>
              <a:t>ние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502" y="1993406"/>
            <a:ext cx="8532863" cy="454759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503" y="187921"/>
            <a:ext cx="8009255" cy="787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solidFill>
                  <a:srgbClr val="232852"/>
                </a:solidFill>
                <a:latin typeface="Times New Roman"/>
                <a:cs typeface="Times New Roman"/>
              </a:rPr>
              <a:t>Интерпретация </a:t>
            </a:r>
            <a:r>
              <a:rPr dirty="0" sz="2500">
                <a:solidFill>
                  <a:srgbClr val="232852"/>
                </a:solidFill>
                <a:latin typeface="Times New Roman"/>
                <a:cs typeface="Times New Roman"/>
              </a:rPr>
              <a:t>сейсмических</a:t>
            </a:r>
            <a:r>
              <a:rPr dirty="0" sz="2500" spc="2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500" spc="-15">
                <a:solidFill>
                  <a:srgbClr val="232852"/>
                </a:solidFill>
                <a:latin typeface="Times New Roman"/>
                <a:cs typeface="Times New Roman"/>
              </a:rPr>
              <a:t>разрезов </a:t>
            </a:r>
            <a:r>
              <a:rPr dirty="0" sz="2500" spc="-5">
                <a:solidFill>
                  <a:srgbClr val="232852"/>
                </a:solidFill>
                <a:latin typeface="Times New Roman"/>
                <a:cs typeface="Times New Roman"/>
              </a:rPr>
              <a:t>(упражнение</a:t>
            </a:r>
            <a:r>
              <a:rPr dirty="0" sz="2500" spc="1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500" spc="-10">
                <a:solidFill>
                  <a:srgbClr val="232852"/>
                </a:solidFill>
                <a:latin typeface="Times New Roman"/>
                <a:cs typeface="Times New Roman"/>
              </a:rPr>
              <a:t>по </a:t>
            </a:r>
            <a:r>
              <a:rPr dirty="0" sz="2500" spc="-61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500" spc="-10">
                <a:solidFill>
                  <a:srgbClr val="232852"/>
                </a:solidFill>
                <a:latin typeface="Times New Roman"/>
                <a:cs typeface="Times New Roman"/>
              </a:rPr>
              <a:t>сиквенс-стратиграфии)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6726935" y="2333228"/>
            <a:ext cx="1247140" cy="370840"/>
          </a:xfrm>
          <a:prstGeom prst="rect">
            <a:avLst/>
          </a:prstGeom>
          <a:solidFill>
            <a:srgbClr val="3DBAF0"/>
          </a:solidFill>
        </p:spPr>
        <p:txBody>
          <a:bodyPr wrap="square" lIns="0" tIns="5080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40"/>
              </a:spcBef>
            </a:pPr>
            <a:r>
              <a:rPr dirty="0" sz="2000" spc="-5">
                <a:latin typeface="Comic Sans MS"/>
                <a:cs typeface="Comic Sans MS"/>
              </a:rPr>
              <a:t>Решение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502" y="1331965"/>
            <a:ext cx="8528685" cy="64643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90805" marR="1113155">
              <a:lnSpc>
                <a:spcPct val="100000"/>
              </a:lnSpc>
              <a:spcBef>
                <a:spcPts val="325"/>
              </a:spcBef>
            </a:pPr>
            <a:r>
              <a:rPr dirty="0" sz="1800" spc="-204" b="1">
                <a:latin typeface="Arial"/>
                <a:cs typeface="Arial"/>
              </a:rPr>
              <a:t>Перерывы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200" b="1">
                <a:latin typeface="Arial"/>
                <a:cs typeface="Arial"/>
              </a:rPr>
              <a:t>в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195" b="1">
                <a:latin typeface="Arial"/>
                <a:cs typeface="Arial"/>
              </a:rPr>
              <a:t>слоистости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110" b="1">
                <a:latin typeface="Arial"/>
                <a:cs typeface="Arial"/>
              </a:rPr>
              <a:t>-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подошвенное</a:t>
            </a:r>
            <a:r>
              <a:rPr dirty="0" sz="1800" spc="-70" b="1">
                <a:latin typeface="Arial"/>
                <a:cs typeface="Arial"/>
              </a:rPr>
              <a:t> </a:t>
            </a:r>
            <a:r>
              <a:rPr dirty="0" sz="1800" spc="-195" b="1">
                <a:latin typeface="Arial"/>
                <a:cs typeface="Arial"/>
              </a:rPr>
              <a:t>налегание-подошвенное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прилегание-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165" b="1">
                <a:latin typeface="Arial"/>
                <a:cs typeface="Arial"/>
              </a:rPr>
              <a:t>к</a:t>
            </a:r>
            <a:r>
              <a:rPr dirty="0" sz="1800" spc="-200" b="1">
                <a:latin typeface="Arial"/>
                <a:cs typeface="Arial"/>
              </a:rPr>
              <a:t>ро</a:t>
            </a:r>
            <a:r>
              <a:rPr dirty="0" sz="1800" spc="-200" b="1">
                <a:latin typeface="Arial"/>
                <a:cs typeface="Arial"/>
              </a:rPr>
              <a:t>в</a:t>
            </a:r>
            <a:r>
              <a:rPr dirty="0" sz="1800" spc="-190" b="1">
                <a:latin typeface="Arial"/>
                <a:cs typeface="Arial"/>
              </a:rPr>
              <a:t>е</a:t>
            </a:r>
            <a:r>
              <a:rPr dirty="0" sz="1800" spc="-220" b="1">
                <a:latin typeface="Arial"/>
                <a:cs typeface="Arial"/>
              </a:rPr>
              <a:t>л</a:t>
            </a:r>
            <a:r>
              <a:rPr dirty="0" sz="1800" spc="-200" b="1">
                <a:latin typeface="Arial"/>
                <a:cs typeface="Arial"/>
              </a:rPr>
              <a:t>ь</a:t>
            </a:r>
            <a:r>
              <a:rPr dirty="0" sz="1800" spc="-204" b="1">
                <a:latin typeface="Arial"/>
                <a:cs typeface="Arial"/>
              </a:rPr>
              <a:t>но</a:t>
            </a:r>
            <a:r>
              <a:rPr dirty="0" sz="1800" spc="-185" b="1">
                <a:latin typeface="Arial"/>
                <a:cs typeface="Arial"/>
              </a:rPr>
              <a:t>е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204" b="1">
                <a:latin typeface="Arial"/>
                <a:cs typeface="Arial"/>
              </a:rPr>
              <a:t>пр</a:t>
            </a:r>
            <a:r>
              <a:rPr dirty="0" sz="1800" spc="-200" b="1">
                <a:latin typeface="Arial"/>
                <a:cs typeface="Arial"/>
              </a:rPr>
              <a:t>и</a:t>
            </a:r>
            <a:r>
              <a:rPr dirty="0" sz="1800" spc="-210" b="1">
                <a:latin typeface="Arial"/>
                <a:cs typeface="Arial"/>
              </a:rPr>
              <a:t>л</a:t>
            </a:r>
            <a:r>
              <a:rPr dirty="0" sz="1800" spc="-190" b="1">
                <a:latin typeface="Arial"/>
                <a:cs typeface="Arial"/>
              </a:rPr>
              <a:t>е</a:t>
            </a:r>
            <a:r>
              <a:rPr dirty="0" sz="1800" spc="-135" b="1">
                <a:latin typeface="Arial"/>
                <a:cs typeface="Arial"/>
              </a:rPr>
              <a:t>г</a:t>
            </a:r>
            <a:r>
              <a:rPr dirty="0" sz="1800" spc="-195" b="1">
                <a:latin typeface="Arial"/>
                <a:cs typeface="Arial"/>
              </a:rPr>
              <a:t>а</a:t>
            </a:r>
            <a:r>
              <a:rPr dirty="0" sz="1800" spc="-204" b="1">
                <a:latin typeface="Arial"/>
                <a:cs typeface="Arial"/>
              </a:rPr>
              <a:t>ни</a:t>
            </a:r>
            <a:r>
              <a:rPr dirty="0" sz="1800" spc="-185" b="1">
                <a:latin typeface="Arial"/>
                <a:cs typeface="Arial"/>
              </a:rPr>
              <a:t>е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94598" y="1056126"/>
            <a:ext cx="7815580" cy="5230495"/>
            <a:chOff x="894598" y="1056126"/>
            <a:chExt cx="7815580" cy="5230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70" y="1075943"/>
              <a:ext cx="7738859" cy="52059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35967" y="5903962"/>
              <a:ext cx="404495" cy="323215"/>
            </a:xfrm>
            <a:custGeom>
              <a:avLst/>
              <a:gdLst/>
              <a:ahLst/>
              <a:cxnLst/>
              <a:rect l="l" t="t" r="r" b="b"/>
              <a:pathLst>
                <a:path w="404494" h="323214">
                  <a:moveTo>
                    <a:pt x="403870" y="0"/>
                  </a:moveTo>
                  <a:lnTo>
                    <a:pt x="0" y="0"/>
                  </a:lnTo>
                  <a:lnTo>
                    <a:pt x="0" y="323105"/>
                  </a:lnTo>
                  <a:lnTo>
                    <a:pt x="403870" y="323105"/>
                  </a:lnTo>
                  <a:lnTo>
                    <a:pt x="40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35967" y="5903962"/>
              <a:ext cx="404495" cy="323215"/>
            </a:xfrm>
            <a:custGeom>
              <a:avLst/>
              <a:gdLst/>
              <a:ahLst/>
              <a:cxnLst/>
              <a:rect l="l" t="t" r="r" b="b"/>
              <a:pathLst>
                <a:path w="404494" h="323214">
                  <a:moveTo>
                    <a:pt x="0" y="323105"/>
                  </a:moveTo>
                  <a:lnTo>
                    <a:pt x="403870" y="323105"/>
                  </a:lnTo>
                  <a:lnTo>
                    <a:pt x="403870" y="0"/>
                  </a:lnTo>
                  <a:lnTo>
                    <a:pt x="0" y="0"/>
                  </a:lnTo>
                  <a:lnTo>
                    <a:pt x="0" y="32310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301240" y="1167404"/>
              <a:ext cx="404495" cy="5114925"/>
            </a:xfrm>
            <a:custGeom>
              <a:avLst/>
              <a:gdLst/>
              <a:ahLst/>
              <a:cxnLst/>
              <a:rect l="l" t="t" r="r" b="b"/>
              <a:pathLst>
                <a:path w="404495" h="5114925">
                  <a:moveTo>
                    <a:pt x="403870" y="0"/>
                  </a:moveTo>
                  <a:lnTo>
                    <a:pt x="0" y="0"/>
                  </a:lnTo>
                  <a:lnTo>
                    <a:pt x="0" y="5114531"/>
                  </a:lnTo>
                  <a:lnTo>
                    <a:pt x="403870" y="5114531"/>
                  </a:lnTo>
                  <a:lnTo>
                    <a:pt x="4038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301240" y="1167404"/>
              <a:ext cx="404495" cy="5114925"/>
            </a:xfrm>
            <a:custGeom>
              <a:avLst/>
              <a:gdLst/>
              <a:ahLst/>
              <a:cxnLst/>
              <a:rect l="l" t="t" r="r" b="b"/>
              <a:pathLst>
                <a:path w="404495" h="5114925">
                  <a:moveTo>
                    <a:pt x="0" y="5114531"/>
                  </a:moveTo>
                  <a:lnTo>
                    <a:pt x="403870" y="5114531"/>
                  </a:lnTo>
                  <a:lnTo>
                    <a:pt x="403870" y="0"/>
                  </a:lnTo>
                  <a:lnTo>
                    <a:pt x="0" y="0"/>
                  </a:lnTo>
                  <a:lnTo>
                    <a:pt x="0" y="511453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99170" y="1060698"/>
              <a:ext cx="269875" cy="5221605"/>
            </a:xfrm>
            <a:custGeom>
              <a:avLst/>
              <a:gdLst/>
              <a:ahLst/>
              <a:cxnLst/>
              <a:rect l="l" t="t" r="r" b="b"/>
              <a:pathLst>
                <a:path w="269875" h="5221605">
                  <a:moveTo>
                    <a:pt x="269726" y="0"/>
                  </a:moveTo>
                  <a:lnTo>
                    <a:pt x="0" y="0"/>
                  </a:lnTo>
                  <a:lnTo>
                    <a:pt x="0" y="5221236"/>
                  </a:lnTo>
                  <a:lnTo>
                    <a:pt x="269726" y="5221236"/>
                  </a:lnTo>
                  <a:lnTo>
                    <a:pt x="269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99170" y="1060698"/>
              <a:ext cx="269875" cy="5221605"/>
            </a:xfrm>
            <a:custGeom>
              <a:avLst/>
              <a:gdLst/>
              <a:ahLst/>
              <a:cxnLst/>
              <a:rect l="l" t="t" r="r" b="b"/>
              <a:pathLst>
                <a:path w="269875" h="5221605">
                  <a:moveTo>
                    <a:pt x="0" y="5221236"/>
                  </a:moveTo>
                  <a:lnTo>
                    <a:pt x="269726" y="5221236"/>
                  </a:lnTo>
                  <a:lnTo>
                    <a:pt x="269726" y="0"/>
                  </a:lnTo>
                  <a:lnTo>
                    <a:pt x="0" y="0"/>
                  </a:lnTo>
                  <a:lnTo>
                    <a:pt x="0" y="522123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3993" y="251180"/>
            <a:ext cx="884428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latin typeface="Times New Roman"/>
                <a:cs typeface="Times New Roman"/>
              </a:rPr>
              <a:t>Пример</a:t>
            </a:r>
            <a:r>
              <a:rPr dirty="0" spc="20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из </a:t>
            </a:r>
            <a:r>
              <a:rPr dirty="0" spc="-10">
                <a:latin typeface="Times New Roman"/>
                <a:cs typeface="Times New Roman"/>
              </a:rPr>
              <a:t>сейсморазведки</a:t>
            </a:r>
            <a:r>
              <a:rPr dirty="0" spc="15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–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 spc="-20">
                <a:latin typeface="Times New Roman"/>
                <a:cs typeface="Times New Roman"/>
              </a:rPr>
              <a:t>сколько</a:t>
            </a:r>
            <a:r>
              <a:rPr dirty="0" spc="1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здесь</a:t>
            </a:r>
            <a:r>
              <a:rPr dirty="0" spc="-15">
                <a:latin typeface="Times New Roman"/>
                <a:cs typeface="Times New Roman"/>
              </a:rPr>
              <a:t> сиквенсов?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158239"/>
            <a:ext cx="8839200" cy="53019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5173" y="5778995"/>
            <a:ext cx="7851775" cy="5778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85090" rIns="0" bIns="0" rtlCol="0" vert="horz">
            <a:spAutoFit/>
          </a:bodyPr>
          <a:lstStyle/>
          <a:p>
            <a:pPr algn="just" marL="90805" marR="654685">
              <a:lnSpc>
                <a:spcPct val="80100"/>
              </a:lnSpc>
              <a:spcBef>
                <a:spcPts val="670"/>
              </a:spcBef>
            </a:pPr>
            <a:r>
              <a:rPr dirty="0" sz="1200" spc="-20" b="1">
                <a:latin typeface="Constantia"/>
                <a:cs typeface="Constantia"/>
              </a:rPr>
              <a:t>Утолщенные</a:t>
            </a:r>
            <a:r>
              <a:rPr dirty="0" sz="1200" spc="-3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оси</a:t>
            </a:r>
            <a:r>
              <a:rPr dirty="0" sz="1200" spc="-4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синфазности</a:t>
            </a:r>
            <a:r>
              <a:rPr dirty="0" sz="1200" spc="-10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по</a:t>
            </a:r>
            <a:r>
              <a:rPr dirty="0" sz="1200" spc="-55" b="1">
                <a:latin typeface="Constantia"/>
                <a:cs typeface="Constantia"/>
              </a:rPr>
              <a:t> </a:t>
            </a:r>
            <a:r>
              <a:rPr dirty="0" sz="1200" spc="-10" b="1">
                <a:latin typeface="Constantia"/>
                <a:cs typeface="Constantia"/>
              </a:rPr>
              <a:t>кровле</a:t>
            </a:r>
            <a:r>
              <a:rPr dirty="0" sz="1200" spc="-2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Натик</a:t>
            </a:r>
            <a:r>
              <a:rPr dirty="0" sz="1200" spc="-45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(синий</a:t>
            </a:r>
            <a:r>
              <a:rPr dirty="0" sz="1200" spc="-2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цвет)</a:t>
            </a:r>
            <a:r>
              <a:rPr dirty="0" sz="1200" spc="-15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показывают</a:t>
            </a:r>
            <a:r>
              <a:rPr dirty="0" sz="1200" spc="-65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присутствие</a:t>
            </a:r>
            <a:r>
              <a:rPr dirty="0" sz="1200" spc="-4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канала. </a:t>
            </a:r>
            <a:r>
              <a:rPr dirty="0" sz="1200" spc="-275" b="1">
                <a:latin typeface="Constantia"/>
                <a:cs typeface="Constantia"/>
              </a:rPr>
              <a:t> </a:t>
            </a:r>
            <a:r>
              <a:rPr dirty="0" sz="1200" spc="-15" b="1">
                <a:latin typeface="Constantia"/>
                <a:cs typeface="Constantia"/>
              </a:rPr>
              <a:t>Положение </a:t>
            </a:r>
            <a:r>
              <a:rPr dirty="0" sz="1200" spc="-5" b="1">
                <a:latin typeface="Constantia"/>
                <a:cs typeface="Constantia"/>
              </a:rPr>
              <a:t>прогнозируемых осадочных </a:t>
            </a:r>
            <a:r>
              <a:rPr dirty="0" sz="1200" spc="-10" b="1">
                <a:latin typeface="Constantia"/>
                <a:cs typeface="Constantia"/>
              </a:rPr>
              <a:t>комплексов: </a:t>
            </a:r>
            <a:r>
              <a:rPr dirty="0" sz="1200" b="1">
                <a:latin typeface="Constantia"/>
                <a:cs typeface="Constantia"/>
              </a:rPr>
              <a:t>цикл 1-1 </a:t>
            </a:r>
            <a:r>
              <a:rPr dirty="0" sz="1200" spc="-5" b="1">
                <a:latin typeface="Constantia"/>
                <a:cs typeface="Constantia"/>
              </a:rPr>
              <a:t>формирование аградационного </a:t>
            </a:r>
            <a:r>
              <a:rPr dirty="0" sz="1200" spc="-275" b="1">
                <a:latin typeface="Constantia"/>
                <a:cs typeface="Constantia"/>
              </a:rPr>
              <a:t> </a:t>
            </a:r>
            <a:r>
              <a:rPr dirty="0" sz="1200" spc="-10" b="1">
                <a:latin typeface="Constantia"/>
                <a:cs typeface="Constantia"/>
              </a:rPr>
              <a:t>комплекса;</a:t>
            </a:r>
            <a:r>
              <a:rPr dirty="0" sz="1200" spc="-20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циклы</a:t>
            </a:r>
            <a:r>
              <a:rPr dirty="0" sz="1200" b="1">
                <a:latin typeface="Constantia"/>
                <a:cs typeface="Constantia"/>
              </a:rPr>
              <a:t> 1-2</a:t>
            </a:r>
            <a:r>
              <a:rPr dirty="0" sz="1200" spc="-15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и</a:t>
            </a:r>
            <a:r>
              <a:rPr dirty="0" sz="1200" spc="-20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1-3</a:t>
            </a:r>
            <a:r>
              <a:rPr dirty="0" sz="1200" spc="-15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проградационные</a:t>
            </a:r>
            <a:r>
              <a:rPr dirty="0" sz="1200" spc="-40" b="1">
                <a:latin typeface="Constantia"/>
                <a:cs typeface="Constantia"/>
              </a:rPr>
              <a:t> </a:t>
            </a:r>
            <a:r>
              <a:rPr dirty="0" sz="1200" spc="-10" b="1">
                <a:latin typeface="Constantia"/>
                <a:cs typeface="Constantia"/>
              </a:rPr>
              <a:t>комплексы;</a:t>
            </a:r>
            <a:r>
              <a:rPr dirty="0" sz="1200" spc="20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1-4</a:t>
            </a:r>
            <a:r>
              <a:rPr dirty="0" sz="1200" spc="-20" b="1">
                <a:latin typeface="Constantia"/>
                <a:cs typeface="Constantia"/>
              </a:rPr>
              <a:t> </a:t>
            </a:r>
            <a:r>
              <a:rPr dirty="0" sz="1200" b="1">
                <a:latin typeface="Constantia"/>
                <a:cs typeface="Constantia"/>
              </a:rPr>
              <a:t>цикл</a:t>
            </a:r>
            <a:r>
              <a:rPr dirty="0" sz="1200" spc="-25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образования</a:t>
            </a:r>
            <a:r>
              <a:rPr dirty="0" sz="1200" spc="-55" b="1">
                <a:latin typeface="Constantia"/>
                <a:cs typeface="Constantia"/>
              </a:rPr>
              <a:t> </a:t>
            </a:r>
            <a:r>
              <a:rPr dirty="0" sz="1200" spc="-5" b="1">
                <a:latin typeface="Constantia"/>
                <a:cs typeface="Constantia"/>
              </a:rPr>
              <a:t>каналов.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529" y="139052"/>
            <a:ext cx="835977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00"/>
                </a:solidFill>
                <a:latin typeface="Times New Roman"/>
                <a:cs typeface="Times New Roman"/>
              </a:rPr>
              <a:t>Фактический</a:t>
            </a:r>
            <a:r>
              <a:rPr dirty="0" sz="2400" spc="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00000"/>
                </a:solidFill>
                <a:latin typeface="Times New Roman"/>
                <a:cs typeface="Times New Roman"/>
              </a:rPr>
              <a:t>сейсмический</a:t>
            </a:r>
            <a:r>
              <a:rPr dirty="0" sz="2400" spc="1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разрез</a:t>
            </a:r>
            <a:r>
              <a:rPr dirty="0" sz="2400">
                <a:solidFill>
                  <a:srgbClr val="000000"/>
                </a:solidFill>
                <a:latin typeface="Times New Roman"/>
                <a:cs typeface="Times New Roman"/>
              </a:rPr>
              <a:t> через</a:t>
            </a:r>
            <a:r>
              <a:rPr dirty="0" sz="2400" spc="-2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20">
                <a:solidFill>
                  <a:srgbClr val="000000"/>
                </a:solidFill>
                <a:latin typeface="Times New Roman"/>
                <a:cs typeface="Times New Roman"/>
              </a:rPr>
              <a:t>платформу</a:t>
            </a:r>
            <a:r>
              <a:rPr dirty="0" sz="2400" spc="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5">
                <a:solidFill>
                  <a:srgbClr val="000000"/>
                </a:solidFill>
                <a:latin typeface="Times New Roman"/>
                <a:cs typeface="Times New Roman"/>
              </a:rPr>
              <a:t>Натик: </a:t>
            </a:r>
            <a:r>
              <a:rPr dirty="0" sz="2400" spc="-5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000000"/>
                </a:solidFill>
                <a:latin typeface="Times New Roman"/>
                <a:cs typeface="Times New Roman"/>
              </a:rPr>
              <a:t>а) Сейсмический</a:t>
            </a:r>
            <a:r>
              <a:rPr dirty="0" sz="2400" spc="2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разрез;</a:t>
            </a:r>
            <a:r>
              <a:rPr dirty="0" sz="2400">
                <a:solidFill>
                  <a:srgbClr val="000000"/>
                </a:solidFill>
                <a:latin typeface="Times New Roman"/>
                <a:cs typeface="Times New Roman"/>
              </a:rPr>
              <a:t> б)</a:t>
            </a:r>
            <a:r>
              <a:rPr dirty="0" sz="2400" spc="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000000"/>
                </a:solidFill>
                <a:latin typeface="Times New Roman"/>
                <a:cs typeface="Times New Roman"/>
              </a:rPr>
              <a:t>Интерпретированный</a:t>
            </a:r>
            <a:r>
              <a:rPr dirty="0" sz="2400" spc="3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000000"/>
                </a:solidFill>
                <a:latin typeface="Times New Roman"/>
                <a:cs typeface="Times New Roman"/>
              </a:rPr>
              <a:t>разрез.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9747" y="1280165"/>
            <a:ext cx="8604885" cy="4617720"/>
            <a:chOff x="269747" y="1280165"/>
            <a:chExt cx="8604885" cy="4617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747" y="1280165"/>
              <a:ext cx="6100038" cy="46176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9786" y="1280165"/>
              <a:ext cx="2504291" cy="461769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819900" y="4838698"/>
            <a:ext cx="1477010" cy="923925"/>
          </a:xfrm>
          <a:prstGeom prst="rect">
            <a:avLst/>
          </a:prstGeom>
          <a:solidFill>
            <a:srgbClr val="00FF00"/>
          </a:solidFill>
        </p:spPr>
        <p:txBody>
          <a:bodyPr wrap="square" lIns="0" tIns="42544" rIns="0" bIns="0" rtlCol="0" vert="horz">
            <a:spAutoFit/>
          </a:bodyPr>
          <a:lstStyle/>
          <a:p>
            <a:pPr marL="92710" marR="99060">
              <a:lnSpc>
                <a:spcPct val="100000"/>
              </a:lnSpc>
              <a:spcBef>
                <a:spcPts val="334"/>
              </a:spcBef>
            </a:pPr>
            <a:r>
              <a:rPr dirty="0" sz="1800" spc="-280" b="1">
                <a:latin typeface="Arial"/>
                <a:cs typeface="Arial"/>
              </a:rPr>
              <a:t>М</a:t>
            </a:r>
            <a:r>
              <a:rPr dirty="0" sz="1800" spc="-190" b="1">
                <a:latin typeface="Arial"/>
                <a:cs typeface="Arial"/>
              </a:rPr>
              <a:t>а</a:t>
            </a:r>
            <a:r>
              <a:rPr dirty="0" sz="1800" spc="-170" b="1">
                <a:latin typeface="Arial"/>
                <a:cs typeface="Arial"/>
              </a:rPr>
              <a:t>к</a:t>
            </a:r>
            <a:r>
              <a:rPr dirty="0" sz="1800" spc="-190" b="1">
                <a:latin typeface="Arial"/>
                <a:cs typeface="Arial"/>
              </a:rPr>
              <a:t>с</a:t>
            </a:r>
            <a:r>
              <a:rPr dirty="0" sz="1800" spc="-200" b="1">
                <a:latin typeface="Arial"/>
                <a:cs typeface="Arial"/>
              </a:rPr>
              <a:t>и</a:t>
            </a:r>
            <a:r>
              <a:rPr dirty="0" sz="1800" spc="-210" b="1">
                <a:latin typeface="Arial"/>
                <a:cs typeface="Arial"/>
              </a:rPr>
              <a:t>ма</a:t>
            </a:r>
            <a:r>
              <a:rPr dirty="0" sz="1800" spc="-220" b="1">
                <a:latin typeface="Arial"/>
                <a:cs typeface="Arial"/>
              </a:rPr>
              <a:t>л</a:t>
            </a:r>
            <a:r>
              <a:rPr dirty="0" sz="1800" spc="-200" b="1">
                <a:latin typeface="Arial"/>
                <a:cs typeface="Arial"/>
              </a:rPr>
              <a:t>ь</a:t>
            </a:r>
            <a:r>
              <a:rPr dirty="0" sz="1800" spc="-150" b="1">
                <a:latin typeface="Arial"/>
                <a:cs typeface="Arial"/>
              </a:rPr>
              <a:t>но  </a:t>
            </a:r>
            <a:r>
              <a:rPr dirty="0" sz="1800" spc="-195" b="1">
                <a:latin typeface="Arial"/>
                <a:cs typeface="Arial"/>
              </a:rPr>
              <a:t>погруженная </a:t>
            </a:r>
            <a:r>
              <a:rPr dirty="0" sz="1800" spc="-190" b="1">
                <a:latin typeface="Arial"/>
                <a:cs typeface="Arial"/>
              </a:rPr>
              <a:t> </a:t>
            </a:r>
            <a:r>
              <a:rPr dirty="0" sz="1800" spc="-195" b="1">
                <a:latin typeface="Arial"/>
                <a:cs typeface="Arial"/>
              </a:rPr>
              <a:t>поверхность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388377" y="3421357"/>
            <a:ext cx="1722120" cy="646430"/>
          </a:xfrm>
          <a:custGeom>
            <a:avLst/>
            <a:gdLst/>
            <a:ahLst/>
            <a:cxnLst/>
            <a:rect l="l" t="t" r="r" b="b"/>
            <a:pathLst>
              <a:path w="1722120" h="646429">
                <a:moveTo>
                  <a:pt x="1722094" y="0"/>
                </a:moveTo>
                <a:lnTo>
                  <a:pt x="0" y="0"/>
                </a:lnTo>
                <a:lnTo>
                  <a:pt x="0" y="646211"/>
                </a:lnTo>
                <a:lnTo>
                  <a:pt x="1722094" y="646211"/>
                </a:lnTo>
                <a:lnTo>
                  <a:pt x="1722094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468349" y="3450475"/>
            <a:ext cx="15449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00" b="1">
                <a:latin typeface="Arial"/>
                <a:cs typeface="Arial"/>
              </a:rPr>
              <a:t>К</a:t>
            </a:r>
            <a:r>
              <a:rPr dirty="0" sz="1800" spc="-200" b="1">
                <a:latin typeface="Arial"/>
                <a:cs typeface="Arial"/>
              </a:rPr>
              <a:t>о</a:t>
            </a:r>
            <a:r>
              <a:rPr dirty="0" sz="1800" spc="-210" b="1">
                <a:latin typeface="Arial"/>
                <a:cs typeface="Arial"/>
              </a:rPr>
              <a:t>н</a:t>
            </a:r>
            <a:r>
              <a:rPr dirty="0" sz="1800" spc="-204" b="1">
                <a:latin typeface="Arial"/>
                <a:cs typeface="Arial"/>
              </a:rPr>
              <a:t>д</a:t>
            </a:r>
            <a:r>
              <a:rPr dirty="0" sz="1800" spc="-195" b="1">
                <a:latin typeface="Arial"/>
                <a:cs typeface="Arial"/>
              </a:rPr>
              <a:t>е</a:t>
            </a:r>
            <a:r>
              <a:rPr dirty="0" sz="1800" spc="-204" b="1">
                <a:latin typeface="Arial"/>
                <a:cs typeface="Arial"/>
              </a:rPr>
              <a:t>н</a:t>
            </a:r>
            <a:r>
              <a:rPr dirty="0" sz="1800" spc="-195" b="1">
                <a:latin typeface="Arial"/>
                <a:cs typeface="Arial"/>
              </a:rPr>
              <a:t>с</a:t>
            </a:r>
            <a:r>
              <a:rPr dirty="0" sz="1800" spc="-200" b="1">
                <a:latin typeface="Arial"/>
                <a:cs typeface="Arial"/>
              </a:rPr>
              <a:t>и</a:t>
            </a:r>
            <a:r>
              <a:rPr dirty="0" sz="1800" spc="-200" b="1">
                <a:latin typeface="Arial"/>
                <a:cs typeface="Arial"/>
              </a:rPr>
              <a:t>ро</a:t>
            </a:r>
            <a:r>
              <a:rPr dirty="0" sz="1800" spc="-200" b="1">
                <a:latin typeface="Arial"/>
                <a:cs typeface="Arial"/>
              </a:rPr>
              <a:t>в</a:t>
            </a:r>
            <a:r>
              <a:rPr dirty="0" sz="1800" spc="-190" b="1">
                <a:latin typeface="Arial"/>
                <a:cs typeface="Arial"/>
              </a:rPr>
              <a:t>а</a:t>
            </a:r>
            <a:r>
              <a:rPr dirty="0" sz="1800" spc="-210" b="1">
                <a:latin typeface="Arial"/>
                <a:cs typeface="Arial"/>
              </a:rPr>
              <a:t>н</a:t>
            </a:r>
            <a:r>
              <a:rPr dirty="0" sz="1800" spc="-100" b="1">
                <a:latin typeface="Arial"/>
                <a:cs typeface="Arial"/>
              </a:rPr>
              <a:t>- </a:t>
            </a:r>
            <a:r>
              <a:rPr dirty="0" sz="1800" spc="-85">
                <a:latin typeface="Times New Roman"/>
                <a:cs typeface="Times New Roman"/>
              </a:rPr>
              <a:t> </a:t>
            </a:r>
            <a:r>
              <a:rPr dirty="0" sz="1800" spc="-225" b="1">
                <a:latin typeface="Arial"/>
                <a:cs typeface="Arial"/>
              </a:rPr>
              <a:t>ны</a:t>
            </a:r>
            <a:r>
              <a:rPr dirty="0" sz="1800" spc="-185" b="1">
                <a:latin typeface="Arial"/>
                <a:cs typeface="Arial"/>
              </a:rPr>
              <a:t>й</a:t>
            </a:r>
            <a:r>
              <a:rPr dirty="0" sz="1800" spc="-95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п</a:t>
            </a:r>
            <a:r>
              <a:rPr dirty="0" sz="1800" spc="-200" b="1">
                <a:latin typeface="Arial"/>
                <a:cs typeface="Arial"/>
              </a:rPr>
              <a:t>о</a:t>
            </a:r>
            <a:r>
              <a:rPr dirty="0" sz="1800" spc="-170" b="1">
                <a:latin typeface="Arial"/>
                <a:cs typeface="Arial"/>
              </a:rPr>
              <a:t>к</a:t>
            </a:r>
            <a:r>
              <a:rPr dirty="0" sz="1800" spc="-200" b="1">
                <a:latin typeface="Arial"/>
                <a:cs typeface="Arial"/>
              </a:rPr>
              <a:t>ро</a:t>
            </a:r>
            <a:r>
              <a:rPr dirty="0" sz="1800" spc="-200" b="1">
                <a:latin typeface="Arial"/>
                <a:cs typeface="Arial"/>
              </a:rPr>
              <a:t>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29" y="503300"/>
            <a:ext cx="625729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latin typeface="Times New Roman"/>
                <a:cs typeface="Times New Roman"/>
              </a:rPr>
              <a:t>Понятийная</a:t>
            </a:r>
            <a:r>
              <a:rPr dirty="0" spc="15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база</a:t>
            </a:r>
            <a:r>
              <a:rPr dirty="0" spc="5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сейсмостратиграфии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1889" y="1667065"/>
            <a:ext cx="7768590" cy="4830445"/>
            <a:chOff x="831889" y="1667065"/>
            <a:chExt cx="7768590" cy="4830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04172" y="6182865"/>
              <a:ext cx="3317722" cy="30782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04172" y="6182865"/>
              <a:ext cx="3317875" cy="307975"/>
            </a:xfrm>
            <a:custGeom>
              <a:avLst/>
              <a:gdLst/>
              <a:ahLst/>
              <a:cxnLst/>
              <a:rect l="l" t="t" r="r" b="b"/>
              <a:pathLst>
                <a:path w="3317875" h="307975">
                  <a:moveTo>
                    <a:pt x="0" y="307826"/>
                  </a:moveTo>
                  <a:lnTo>
                    <a:pt x="3317722" y="307826"/>
                  </a:lnTo>
                  <a:lnTo>
                    <a:pt x="3317722" y="0"/>
                  </a:lnTo>
                  <a:lnTo>
                    <a:pt x="0" y="0"/>
                  </a:lnTo>
                  <a:lnTo>
                    <a:pt x="0" y="30782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32841" y="1668017"/>
              <a:ext cx="7766684" cy="1024255"/>
            </a:xfrm>
            <a:custGeom>
              <a:avLst/>
              <a:gdLst/>
              <a:ahLst/>
              <a:cxnLst/>
              <a:rect l="l" t="t" r="r" b="b"/>
              <a:pathLst>
                <a:path w="7766684" h="1024255">
                  <a:moveTo>
                    <a:pt x="223887" y="0"/>
                  </a:moveTo>
                  <a:lnTo>
                    <a:pt x="127000" y="28575"/>
                  </a:lnTo>
                  <a:lnTo>
                    <a:pt x="0" y="28575"/>
                  </a:lnTo>
                  <a:lnTo>
                    <a:pt x="0" y="382638"/>
                  </a:lnTo>
                  <a:lnTo>
                    <a:pt x="58737" y="373113"/>
                  </a:lnTo>
                  <a:lnTo>
                    <a:pt x="868462" y="373113"/>
                  </a:lnTo>
                  <a:lnTo>
                    <a:pt x="1601887" y="382638"/>
                  </a:lnTo>
                  <a:lnTo>
                    <a:pt x="1719362" y="392163"/>
                  </a:lnTo>
                  <a:lnTo>
                    <a:pt x="1893987" y="401688"/>
                  </a:lnTo>
                  <a:lnTo>
                    <a:pt x="2041676" y="401688"/>
                  </a:lnTo>
                  <a:lnTo>
                    <a:pt x="2206776" y="441477"/>
                  </a:lnTo>
                  <a:lnTo>
                    <a:pt x="2324251" y="498627"/>
                  </a:lnTo>
                  <a:lnTo>
                    <a:pt x="2422676" y="603402"/>
                  </a:lnTo>
                  <a:lnTo>
                    <a:pt x="2538512" y="670077"/>
                  </a:lnTo>
                  <a:lnTo>
                    <a:pt x="7753653" y="1024128"/>
                  </a:lnTo>
                  <a:lnTo>
                    <a:pt x="7766353" y="716153"/>
                  </a:lnTo>
                  <a:lnTo>
                    <a:pt x="6837564" y="603402"/>
                  </a:lnTo>
                  <a:lnTo>
                    <a:pt x="6612139" y="517677"/>
                  </a:lnTo>
                  <a:lnTo>
                    <a:pt x="6358139" y="373113"/>
                  </a:lnTo>
                  <a:lnTo>
                    <a:pt x="6123189" y="268338"/>
                  </a:lnTo>
                  <a:lnTo>
                    <a:pt x="5977139" y="220713"/>
                  </a:lnTo>
                  <a:lnTo>
                    <a:pt x="5831089" y="220713"/>
                  </a:lnTo>
                  <a:lnTo>
                    <a:pt x="5772301" y="173088"/>
                  </a:lnTo>
                  <a:lnTo>
                    <a:pt x="5438926" y="38100"/>
                  </a:lnTo>
                  <a:lnTo>
                    <a:pt x="3975251" y="66675"/>
                  </a:lnTo>
                  <a:lnTo>
                    <a:pt x="3818037" y="76200"/>
                  </a:lnTo>
                  <a:lnTo>
                    <a:pt x="3700562" y="66675"/>
                  </a:lnTo>
                  <a:lnTo>
                    <a:pt x="3359301" y="38100"/>
                  </a:lnTo>
                  <a:lnTo>
                    <a:pt x="3348585" y="42286"/>
                  </a:lnTo>
                  <a:lnTo>
                    <a:pt x="3339209" y="45488"/>
                  </a:lnTo>
                  <a:lnTo>
                    <a:pt x="3330726" y="47625"/>
                  </a:lnTo>
                  <a:lnTo>
                    <a:pt x="3291304" y="61494"/>
                  </a:lnTo>
                  <a:lnTo>
                    <a:pt x="3273755" y="66713"/>
                  </a:lnTo>
                  <a:lnTo>
                    <a:pt x="3257704" y="62387"/>
                  </a:lnTo>
                  <a:lnTo>
                    <a:pt x="3222776" y="47625"/>
                  </a:lnTo>
                  <a:lnTo>
                    <a:pt x="2490887" y="47625"/>
                  </a:lnTo>
                  <a:lnTo>
                    <a:pt x="2422676" y="19050"/>
                  </a:lnTo>
                  <a:lnTo>
                    <a:pt x="1192312" y="28575"/>
                  </a:lnTo>
                  <a:lnTo>
                    <a:pt x="1093887" y="9525"/>
                  </a:lnTo>
                  <a:lnTo>
                    <a:pt x="223887" y="0"/>
                  </a:lnTo>
                  <a:close/>
                </a:path>
              </a:pathLst>
            </a:custGeom>
            <a:solidFill>
              <a:srgbClr val="FFFF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32841" y="1668017"/>
              <a:ext cx="7766684" cy="1024255"/>
            </a:xfrm>
            <a:custGeom>
              <a:avLst/>
              <a:gdLst/>
              <a:ahLst/>
              <a:cxnLst/>
              <a:rect l="l" t="t" r="r" b="b"/>
              <a:pathLst>
                <a:path w="7766684" h="1024255">
                  <a:moveTo>
                    <a:pt x="7753653" y="1024128"/>
                  </a:moveTo>
                  <a:lnTo>
                    <a:pt x="2538512" y="670077"/>
                  </a:lnTo>
                  <a:lnTo>
                    <a:pt x="2422676" y="603402"/>
                  </a:lnTo>
                  <a:lnTo>
                    <a:pt x="2324251" y="498627"/>
                  </a:lnTo>
                  <a:lnTo>
                    <a:pt x="2206776" y="441477"/>
                  </a:lnTo>
                  <a:lnTo>
                    <a:pt x="2041676" y="401688"/>
                  </a:lnTo>
                  <a:lnTo>
                    <a:pt x="1893987" y="401688"/>
                  </a:lnTo>
                  <a:lnTo>
                    <a:pt x="1719362" y="392163"/>
                  </a:lnTo>
                  <a:lnTo>
                    <a:pt x="1601887" y="382638"/>
                  </a:lnTo>
                  <a:lnTo>
                    <a:pt x="868462" y="373113"/>
                  </a:lnTo>
                  <a:lnTo>
                    <a:pt x="58737" y="373113"/>
                  </a:lnTo>
                  <a:lnTo>
                    <a:pt x="0" y="382638"/>
                  </a:lnTo>
                  <a:lnTo>
                    <a:pt x="0" y="28575"/>
                  </a:lnTo>
                  <a:lnTo>
                    <a:pt x="127000" y="28575"/>
                  </a:lnTo>
                  <a:lnTo>
                    <a:pt x="223887" y="0"/>
                  </a:lnTo>
                  <a:lnTo>
                    <a:pt x="1093887" y="9525"/>
                  </a:lnTo>
                  <a:lnTo>
                    <a:pt x="1192312" y="28575"/>
                  </a:lnTo>
                  <a:lnTo>
                    <a:pt x="2422676" y="19050"/>
                  </a:lnTo>
                  <a:lnTo>
                    <a:pt x="2490887" y="47625"/>
                  </a:lnTo>
                  <a:lnTo>
                    <a:pt x="3222776" y="47625"/>
                  </a:lnTo>
                  <a:lnTo>
                    <a:pt x="3257704" y="62387"/>
                  </a:lnTo>
                  <a:lnTo>
                    <a:pt x="3273755" y="66713"/>
                  </a:lnTo>
                  <a:lnTo>
                    <a:pt x="3291304" y="61494"/>
                  </a:lnTo>
                  <a:lnTo>
                    <a:pt x="3330726" y="47625"/>
                  </a:lnTo>
                  <a:lnTo>
                    <a:pt x="3339209" y="45488"/>
                  </a:lnTo>
                  <a:lnTo>
                    <a:pt x="3348585" y="42286"/>
                  </a:lnTo>
                  <a:lnTo>
                    <a:pt x="3356175" y="39372"/>
                  </a:lnTo>
                  <a:lnTo>
                    <a:pt x="3359301" y="38100"/>
                  </a:lnTo>
                  <a:lnTo>
                    <a:pt x="3700562" y="66675"/>
                  </a:lnTo>
                  <a:lnTo>
                    <a:pt x="3818037" y="76200"/>
                  </a:lnTo>
                  <a:lnTo>
                    <a:pt x="3975251" y="66675"/>
                  </a:lnTo>
                  <a:lnTo>
                    <a:pt x="5438926" y="38100"/>
                  </a:lnTo>
                  <a:lnTo>
                    <a:pt x="5772301" y="173088"/>
                  </a:lnTo>
                  <a:lnTo>
                    <a:pt x="5831089" y="220713"/>
                  </a:lnTo>
                  <a:lnTo>
                    <a:pt x="5977139" y="220713"/>
                  </a:lnTo>
                  <a:lnTo>
                    <a:pt x="6123189" y="268338"/>
                  </a:lnTo>
                  <a:lnTo>
                    <a:pt x="6358139" y="373113"/>
                  </a:lnTo>
                  <a:lnTo>
                    <a:pt x="6612139" y="517677"/>
                  </a:lnTo>
                  <a:lnTo>
                    <a:pt x="6837564" y="603402"/>
                  </a:lnTo>
                  <a:lnTo>
                    <a:pt x="7766353" y="716153"/>
                  </a:lnTo>
                  <a:lnTo>
                    <a:pt x="7753653" y="102412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65195" y="2233409"/>
              <a:ext cx="5245735" cy="1758950"/>
            </a:xfrm>
            <a:custGeom>
              <a:avLst/>
              <a:gdLst/>
              <a:ahLst/>
              <a:cxnLst/>
              <a:rect l="l" t="t" r="r" b="b"/>
              <a:pathLst>
                <a:path w="5245734" h="1758950">
                  <a:moveTo>
                    <a:pt x="244475" y="0"/>
                  </a:moveTo>
                  <a:lnTo>
                    <a:pt x="146050" y="38100"/>
                  </a:lnTo>
                  <a:lnTo>
                    <a:pt x="58635" y="19050"/>
                  </a:lnTo>
                  <a:lnTo>
                    <a:pt x="0" y="38100"/>
                  </a:lnTo>
                  <a:lnTo>
                    <a:pt x="98425" y="133350"/>
                  </a:lnTo>
                  <a:lnTo>
                    <a:pt x="166585" y="239661"/>
                  </a:lnTo>
                  <a:lnTo>
                    <a:pt x="214210" y="277761"/>
                  </a:lnTo>
                  <a:lnTo>
                    <a:pt x="409422" y="363486"/>
                  </a:lnTo>
                  <a:lnTo>
                    <a:pt x="488797" y="392061"/>
                  </a:lnTo>
                  <a:lnTo>
                    <a:pt x="566635" y="458736"/>
                  </a:lnTo>
                  <a:lnTo>
                    <a:pt x="625322" y="525411"/>
                  </a:lnTo>
                  <a:lnTo>
                    <a:pt x="684009" y="574586"/>
                  </a:lnTo>
                  <a:lnTo>
                    <a:pt x="947534" y="688886"/>
                  </a:lnTo>
                  <a:lnTo>
                    <a:pt x="1044270" y="774611"/>
                  </a:lnTo>
                  <a:lnTo>
                    <a:pt x="1260170" y="938022"/>
                  </a:lnTo>
                  <a:lnTo>
                    <a:pt x="1396695" y="1052322"/>
                  </a:lnTo>
                  <a:lnTo>
                    <a:pt x="1503006" y="1147572"/>
                  </a:lnTo>
                  <a:lnTo>
                    <a:pt x="1757006" y="1242822"/>
                  </a:lnTo>
                  <a:lnTo>
                    <a:pt x="1933168" y="1349133"/>
                  </a:lnTo>
                  <a:lnTo>
                    <a:pt x="2060168" y="1358658"/>
                  </a:lnTo>
                  <a:lnTo>
                    <a:pt x="2342603" y="1361833"/>
                  </a:lnTo>
                  <a:lnTo>
                    <a:pt x="2598140" y="1349133"/>
                  </a:lnTo>
                  <a:lnTo>
                    <a:pt x="2977502" y="1311186"/>
                  </a:lnTo>
                  <a:lnTo>
                    <a:pt x="3358502" y="1311186"/>
                  </a:lnTo>
                  <a:lnTo>
                    <a:pt x="3739349" y="1406283"/>
                  </a:lnTo>
                  <a:lnTo>
                    <a:pt x="3955249" y="1463433"/>
                  </a:lnTo>
                  <a:lnTo>
                    <a:pt x="4150461" y="1472958"/>
                  </a:lnTo>
                  <a:lnTo>
                    <a:pt x="4286986" y="1472958"/>
                  </a:lnTo>
                  <a:lnTo>
                    <a:pt x="5245595" y="1758708"/>
                  </a:lnTo>
                  <a:lnTo>
                    <a:pt x="653897" y="95250"/>
                  </a:lnTo>
                  <a:lnTo>
                    <a:pt x="557110" y="57150"/>
                  </a:lnTo>
                  <a:lnTo>
                    <a:pt x="449160" y="19050"/>
                  </a:lnTo>
                  <a:lnTo>
                    <a:pt x="341210" y="19050"/>
                  </a:lnTo>
                  <a:lnTo>
                    <a:pt x="282575" y="47625"/>
                  </a:lnTo>
                  <a:lnTo>
                    <a:pt x="244475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265195" y="2233409"/>
              <a:ext cx="5245735" cy="1758950"/>
            </a:xfrm>
            <a:custGeom>
              <a:avLst/>
              <a:gdLst/>
              <a:ahLst/>
              <a:cxnLst/>
              <a:rect l="l" t="t" r="r" b="b"/>
              <a:pathLst>
                <a:path w="5245734" h="1758950">
                  <a:moveTo>
                    <a:pt x="653897" y="95250"/>
                  </a:moveTo>
                  <a:lnTo>
                    <a:pt x="557110" y="57150"/>
                  </a:lnTo>
                  <a:lnTo>
                    <a:pt x="449160" y="19050"/>
                  </a:lnTo>
                  <a:lnTo>
                    <a:pt x="341210" y="19050"/>
                  </a:lnTo>
                  <a:lnTo>
                    <a:pt x="282575" y="47625"/>
                  </a:lnTo>
                  <a:lnTo>
                    <a:pt x="244475" y="0"/>
                  </a:lnTo>
                  <a:lnTo>
                    <a:pt x="146050" y="38100"/>
                  </a:lnTo>
                  <a:lnTo>
                    <a:pt x="58635" y="19050"/>
                  </a:lnTo>
                  <a:lnTo>
                    <a:pt x="0" y="38100"/>
                  </a:lnTo>
                  <a:lnTo>
                    <a:pt x="98425" y="133350"/>
                  </a:lnTo>
                  <a:lnTo>
                    <a:pt x="166585" y="239661"/>
                  </a:lnTo>
                  <a:lnTo>
                    <a:pt x="214210" y="277761"/>
                  </a:lnTo>
                  <a:lnTo>
                    <a:pt x="409422" y="363486"/>
                  </a:lnTo>
                  <a:lnTo>
                    <a:pt x="488797" y="392061"/>
                  </a:lnTo>
                  <a:lnTo>
                    <a:pt x="566635" y="458736"/>
                  </a:lnTo>
                  <a:lnTo>
                    <a:pt x="625322" y="525411"/>
                  </a:lnTo>
                  <a:lnTo>
                    <a:pt x="684009" y="574586"/>
                  </a:lnTo>
                  <a:lnTo>
                    <a:pt x="947534" y="688886"/>
                  </a:lnTo>
                  <a:lnTo>
                    <a:pt x="1044270" y="774611"/>
                  </a:lnTo>
                  <a:lnTo>
                    <a:pt x="1260170" y="938022"/>
                  </a:lnTo>
                  <a:lnTo>
                    <a:pt x="1396695" y="1052322"/>
                  </a:lnTo>
                  <a:lnTo>
                    <a:pt x="1503006" y="1147572"/>
                  </a:lnTo>
                  <a:lnTo>
                    <a:pt x="1757006" y="1242822"/>
                  </a:lnTo>
                  <a:lnTo>
                    <a:pt x="1933168" y="1349133"/>
                  </a:lnTo>
                  <a:lnTo>
                    <a:pt x="2060168" y="1358658"/>
                  </a:lnTo>
                  <a:lnTo>
                    <a:pt x="2342603" y="1361833"/>
                  </a:lnTo>
                  <a:lnTo>
                    <a:pt x="2598140" y="1349133"/>
                  </a:lnTo>
                  <a:lnTo>
                    <a:pt x="2977502" y="1311186"/>
                  </a:lnTo>
                  <a:lnTo>
                    <a:pt x="3358502" y="1311186"/>
                  </a:lnTo>
                  <a:lnTo>
                    <a:pt x="3739349" y="1406283"/>
                  </a:lnTo>
                  <a:lnTo>
                    <a:pt x="3955249" y="1463433"/>
                  </a:lnTo>
                  <a:lnTo>
                    <a:pt x="4150461" y="1472958"/>
                  </a:lnTo>
                  <a:lnTo>
                    <a:pt x="4286986" y="1472958"/>
                  </a:lnTo>
                  <a:lnTo>
                    <a:pt x="5245595" y="175870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886949" y="2277618"/>
              <a:ext cx="4712335" cy="1748155"/>
            </a:xfrm>
            <a:custGeom>
              <a:avLst/>
              <a:gdLst/>
              <a:ahLst/>
              <a:cxnLst/>
              <a:rect l="l" t="t" r="r" b="b"/>
              <a:pathLst>
                <a:path w="4712334" h="1748154">
                  <a:moveTo>
                    <a:pt x="3786632" y="0"/>
                  </a:moveTo>
                  <a:lnTo>
                    <a:pt x="4177157" y="288925"/>
                  </a:lnTo>
                  <a:lnTo>
                    <a:pt x="3707257" y="65138"/>
                  </a:lnTo>
                  <a:lnTo>
                    <a:pt x="3965968" y="317500"/>
                  </a:lnTo>
                  <a:lnTo>
                    <a:pt x="3697732" y="155575"/>
                  </a:lnTo>
                  <a:lnTo>
                    <a:pt x="3710432" y="303263"/>
                  </a:lnTo>
                  <a:lnTo>
                    <a:pt x="3518293" y="200025"/>
                  </a:lnTo>
                  <a:lnTo>
                    <a:pt x="3348380" y="112763"/>
                  </a:lnTo>
                  <a:lnTo>
                    <a:pt x="3367430" y="165100"/>
                  </a:lnTo>
                  <a:lnTo>
                    <a:pt x="3216668" y="120650"/>
                  </a:lnTo>
                  <a:lnTo>
                    <a:pt x="3318268" y="258813"/>
                  </a:lnTo>
                  <a:lnTo>
                    <a:pt x="3032518" y="154038"/>
                  </a:lnTo>
                  <a:lnTo>
                    <a:pt x="2940291" y="165100"/>
                  </a:lnTo>
                  <a:lnTo>
                    <a:pt x="3062630" y="273050"/>
                  </a:lnTo>
                  <a:lnTo>
                    <a:pt x="2754655" y="142875"/>
                  </a:lnTo>
                  <a:lnTo>
                    <a:pt x="2792755" y="230238"/>
                  </a:lnTo>
                  <a:lnTo>
                    <a:pt x="2545105" y="154038"/>
                  </a:lnTo>
                  <a:lnTo>
                    <a:pt x="2611780" y="258813"/>
                  </a:lnTo>
                  <a:lnTo>
                    <a:pt x="2395880" y="120650"/>
                  </a:lnTo>
                  <a:lnTo>
                    <a:pt x="2303653" y="188963"/>
                  </a:lnTo>
                  <a:lnTo>
                    <a:pt x="2233803" y="165100"/>
                  </a:lnTo>
                  <a:lnTo>
                    <a:pt x="2141728" y="142875"/>
                  </a:lnTo>
                  <a:lnTo>
                    <a:pt x="2071877" y="142875"/>
                  </a:lnTo>
                  <a:lnTo>
                    <a:pt x="2040127" y="200025"/>
                  </a:lnTo>
                  <a:lnTo>
                    <a:pt x="1921116" y="142875"/>
                  </a:lnTo>
                  <a:lnTo>
                    <a:pt x="1851266" y="131813"/>
                  </a:lnTo>
                  <a:lnTo>
                    <a:pt x="1759089" y="100063"/>
                  </a:lnTo>
                  <a:lnTo>
                    <a:pt x="1689239" y="77838"/>
                  </a:lnTo>
                  <a:lnTo>
                    <a:pt x="1829041" y="230238"/>
                  </a:lnTo>
                  <a:lnTo>
                    <a:pt x="1494027" y="131813"/>
                  </a:lnTo>
                  <a:lnTo>
                    <a:pt x="1400314" y="109588"/>
                  </a:lnTo>
                  <a:lnTo>
                    <a:pt x="1330464" y="77838"/>
                  </a:lnTo>
                  <a:lnTo>
                    <a:pt x="1376552" y="171450"/>
                  </a:lnTo>
                  <a:lnTo>
                    <a:pt x="1087526" y="109588"/>
                  </a:lnTo>
                  <a:lnTo>
                    <a:pt x="1227327" y="214363"/>
                  </a:lnTo>
                  <a:lnTo>
                    <a:pt x="936764" y="88900"/>
                  </a:lnTo>
                  <a:lnTo>
                    <a:pt x="822464" y="77838"/>
                  </a:lnTo>
                  <a:lnTo>
                    <a:pt x="730389" y="66675"/>
                  </a:lnTo>
                  <a:lnTo>
                    <a:pt x="623976" y="109588"/>
                  </a:lnTo>
                  <a:lnTo>
                    <a:pt x="555625" y="88900"/>
                  </a:lnTo>
                  <a:lnTo>
                    <a:pt x="474751" y="171450"/>
                  </a:lnTo>
                  <a:lnTo>
                    <a:pt x="265201" y="66675"/>
                  </a:lnTo>
                  <a:lnTo>
                    <a:pt x="220751" y="11163"/>
                  </a:lnTo>
                  <a:lnTo>
                    <a:pt x="103276" y="22225"/>
                  </a:lnTo>
                  <a:lnTo>
                    <a:pt x="0" y="66675"/>
                  </a:lnTo>
                  <a:lnTo>
                    <a:pt x="4712246" y="1748028"/>
                  </a:lnTo>
                  <a:lnTo>
                    <a:pt x="4686846" y="103238"/>
                  </a:lnTo>
                  <a:lnTo>
                    <a:pt x="4151757" y="77838"/>
                  </a:lnTo>
                  <a:lnTo>
                    <a:pt x="4439196" y="220713"/>
                  </a:lnTo>
                  <a:lnTo>
                    <a:pt x="4151757" y="155575"/>
                  </a:lnTo>
                  <a:lnTo>
                    <a:pt x="3786632" y="0"/>
                  </a:lnTo>
                  <a:close/>
                </a:path>
              </a:pathLst>
            </a:custGeom>
            <a:solidFill>
              <a:srgbClr val="98E6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886949" y="2277618"/>
              <a:ext cx="4712335" cy="1748155"/>
            </a:xfrm>
            <a:custGeom>
              <a:avLst/>
              <a:gdLst/>
              <a:ahLst/>
              <a:cxnLst/>
              <a:rect l="l" t="t" r="r" b="b"/>
              <a:pathLst>
                <a:path w="4712334" h="1748154">
                  <a:moveTo>
                    <a:pt x="4712246" y="1748028"/>
                  </a:moveTo>
                  <a:lnTo>
                    <a:pt x="4686846" y="103238"/>
                  </a:lnTo>
                  <a:lnTo>
                    <a:pt x="4151757" y="77838"/>
                  </a:lnTo>
                  <a:lnTo>
                    <a:pt x="4439196" y="220713"/>
                  </a:lnTo>
                  <a:lnTo>
                    <a:pt x="4151757" y="155575"/>
                  </a:lnTo>
                  <a:lnTo>
                    <a:pt x="3786632" y="0"/>
                  </a:lnTo>
                  <a:lnTo>
                    <a:pt x="4177157" y="288925"/>
                  </a:lnTo>
                  <a:lnTo>
                    <a:pt x="3707257" y="65138"/>
                  </a:lnTo>
                  <a:lnTo>
                    <a:pt x="3965968" y="317500"/>
                  </a:lnTo>
                  <a:lnTo>
                    <a:pt x="3697732" y="155575"/>
                  </a:lnTo>
                  <a:lnTo>
                    <a:pt x="3710432" y="303263"/>
                  </a:lnTo>
                  <a:lnTo>
                    <a:pt x="3518293" y="200025"/>
                  </a:lnTo>
                  <a:lnTo>
                    <a:pt x="3348380" y="112763"/>
                  </a:lnTo>
                  <a:lnTo>
                    <a:pt x="3367430" y="165100"/>
                  </a:lnTo>
                  <a:lnTo>
                    <a:pt x="3216668" y="120650"/>
                  </a:lnTo>
                  <a:lnTo>
                    <a:pt x="3318268" y="258813"/>
                  </a:lnTo>
                  <a:lnTo>
                    <a:pt x="3032518" y="154038"/>
                  </a:lnTo>
                  <a:lnTo>
                    <a:pt x="2940291" y="165100"/>
                  </a:lnTo>
                  <a:lnTo>
                    <a:pt x="3062630" y="273050"/>
                  </a:lnTo>
                  <a:lnTo>
                    <a:pt x="2754655" y="142875"/>
                  </a:lnTo>
                  <a:lnTo>
                    <a:pt x="2792755" y="230238"/>
                  </a:lnTo>
                  <a:lnTo>
                    <a:pt x="2545105" y="154038"/>
                  </a:lnTo>
                  <a:lnTo>
                    <a:pt x="2611780" y="258813"/>
                  </a:lnTo>
                  <a:lnTo>
                    <a:pt x="2395880" y="120650"/>
                  </a:lnTo>
                  <a:lnTo>
                    <a:pt x="2303653" y="188963"/>
                  </a:lnTo>
                  <a:lnTo>
                    <a:pt x="2233803" y="165100"/>
                  </a:lnTo>
                  <a:lnTo>
                    <a:pt x="2141728" y="142875"/>
                  </a:lnTo>
                  <a:lnTo>
                    <a:pt x="2071877" y="142875"/>
                  </a:lnTo>
                  <a:lnTo>
                    <a:pt x="2040127" y="200025"/>
                  </a:lnTo>
                  <a:lnTo>
                    <a:pt x="1921116" y="142875"/>
                  </a:lnTo>
                  <a:lnTo>
                    <a:pt x="1851266" y="131813"/>
                  </a:lnTo>
                  <a:lnTo>
                    <a:pt x="1759089" y="100063"/>
                  </a:lnTo>
                  <a:lnTo>
                    <a:pt x="1689239" y="77838"/>
                  </a:lnTo>
                  <a:lnTo>
                    <a:pt x="1829041" y="230238"/>
                  </a:lnTo>
                  <a:lnTo>
                    <a:pt x="1494027" y="131813"/>
                  </a:lnTo>
                  <a:lnTo>
                    <a:pt x="1400314" y="109588"/>
                  </a:lnTo>
                  <a:lnTo>
                    <a:pt x="1330464" y="77838"/>
                  </a:lnTo>
                  <a:lnTo>
                    <a:pt x="1376552" y="171450"/>
                  </a:lnTo>
                  <a:lnTo>
                    <a:pt x="1087526" y="109588"/>
                  </a:lnTo>
                  <a:lnTo>
                    <a:pt x="1227327" y="214363"/>
                  </a:lnTo>
                  <a:lnTo>
                    <a:pt x="936764" y="88900"/>
                  </a:lnTo>
                  <a:lnTo>
                    <a:pt x="822464" y="77838"/>
                  </a:lnTo>
                  <a:lnTo>
                    <a:pt x="730389" y="66675"/>
                  </a:lnTo>
                  <a:lnTo>
                    <a:pt x="623976" y="109588"/>
                  </a:lnTo>
                  <a:lnTo>
                    <a:pt x="555625" y="88900"/>
                  </a:lnTo>
                  <a:lnTo>
                    <a:pt x="474751" y="171450"/>
                  </a:lnTo>
                  <a:lnTo>
                    <a:pt x="265201" y="66675"/>
                  </a:lnTo>
                  <a:lnTo>
                    <a:pt x="220751" y="11163"/>
                  </a:lnTo>
                  <a:lnTo>
                    <a:pt x="103276" y="22225"/>
                  </a:lnTo>
                  <a:lnTo>
                    <a:pt x="0" y="6667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424440" y="1956790"/>
              <a:ext cx="5074920" cy="1725295"/>
            </a:xfrm>
            <a:custGeom>
              <a:avLst/>
              <a:gdLst/>
              <a:ahLst/>
              <a:cxnLst/>
              <a:rect l="l" t="t" r="r" b="b"/>
              <a:pathLst>
                <a:path w="5074920" h="1725295">
                  <a:moveTo>
                    <a:pt x="0" y="329209"/>
                  </a:moveTo>
                  <a:lnTo>
                    <a:pt x="73913" y="386207"/>
                  </a:lnTo>
                  <a:lnTo>
                    <a:pt x="125704" y="421779"/>
                  </a:lnTo>
                  <a:lnTo>
                    <a:pt x="192138" y="500164"/>
                  </a:lnTo>
                  <a:lnTo>
                    <a:pt x="310502" y="550075"/>
                  </a:lnTo>
                  <a:lnTo>
                    <a:pt x="362191" y="578497"/>
                  </a:lnTo>
                  <a:lnTo>
                    <a:pt x="413981" y="621309"/>
                  </a:lnTo>
                  <a:lnTo>
                    <a:pt x="473075" y="671118"/>
                  </a:lnTo>
                  <a:lnTo>
                    <a:pt x="539597" y="706780"/>
                  </a:lnTo>
                  <a:lnTo>
                    <a:pt x="584047" y="728116"/>
                  </a:lnTo>
                  <a:lnTo>
                    <a:pt x="650468" y="770928"/>
                  </a:lnTo>
                  <a:lnTo>
                    <a:pt x="709663" y="799363"/>
                  </a:lnTo>
                  <a:lnTo>
                    <a:pt x="783577" y="813600"/>
                  </a:lnTo>
                  <a:lnTo>
                    <a:pt x="827874" y="849261"/>
                  </a:lnTo>
                  <a:lnTo>
                    <a:pt x="850099" y="891933"/>
                  </a:lnTo>
                  <a:lnTo>
                    <a:pt x="916673" y="927646"/>
                  </a:lnTo>
                  <a:lnTo>
                    <a:pt x="983208" y="984643"/>
                  </a:lnTo>
                  <a:lnTo>
                    <a:pt x="1108811" y="1084364"/>
                  </a:lnTo>
                  <a:lnTo>
                    <a:pt x="1278877" y="1212608"/>
                  </a:lnTo>
                  <a:lnTo>
                    <a:pt x="1426705" y="1319415"/>
                  </a:lnTo>
                  <a:lnTo>
                    <a:pt x="1582039" y="1404886"/>
                  </a:lnTo>
                  <a:lnTo>
                    <a:pt x="1759445" y="1490370"/>
                  </a:lnTo>
                  <a:lnTo>
                    <a:pt x="1914613" y="1547418"/>
                  </a:lnTo>
                  <a:lnTo>
                    <a:pt x="1981200" y="1554505"/>
                  </a:lnTo>
                </a:path>
                <a:path w="5074920" h="1725295">
                  <a:moveTo>
                    <a:pt x="249923" y="405409"/>
                  </a:moveTo>
                  <a:lnTo>
                    <a:pt x="412495" y="498233"/>
                  </a:lnTo>
                  <a:lnTo>
                    <a:pt x="545604" y="569620"/>
                  </a:lnTo>
                  <a:lnTo>
                    <a:pt x="634199" y="641007"/>
                  </a:lnTo>
                  <a:lnTo>
                    <a:pt x="804163" y="726732"/>
                  </a:lnTo>
                  <a:lnTo>
                    <a:pt x="1011186" y="876693"/>
                  </a:lnTo>
                  <a:lnTo>
                    <a:pt x="1158875" y="998143"/>
                  </a:lnTo>
                  <a:lnTo>
                    <a:pt x="1306702" y="1105204"/>
                  </a:lnTo>
                  <a:lnTo>
                    <a:pt x="1528406" y="1248079"/>
                  </a:lnTo>
                  <a:lnTo>
                    <a:pt x="1794509" y="1412278"/>
                  </a:lnTo>
                  <a:lnTo>
                    <a:pt x="1993988" y="1483614"/>
                  </a:lnTo>
                  <a:lnTo>
                    <a:pt x="2171293" y="1512189"/>
                  </a:lnTo>
                  <a:lnTo>
                    <a:pt x="2356091" y="1540764"/>
                  </a:lnTo>
                </a:path>
                <a:path w="5074920" h="1725295">
                  <a:moveTo>
                    <a:pt x="348995" y="350545"/>
                  </a:moveTo>
                  <a:lnTo>
                    <a:pt x="503923" y="464591"/>
                  </a:lnTo>
                  <a:lnTo>
                    <a:pt x="688479" y="585889"/>
                  </a:lnTo>
                  <a:lnTo>
                    <a:pt x="865631" y="685698"/>
                  </a:lnTo>
                  <a:lnTo>
                    <a:pt x="1079588" y="806996"/>
                  </a:lnTo>
                  <a:lnTo>
                    <a:pt x="1323073" y="985291"/>
                  </a:lnTo>
                  <a:lnTo>
                    <a:pt x="1537093" y="1135011"/>
                  </a:lnTo>
                  <a:lnTo>
                    <a:pt x="1728977" y="1256309"/>
                  </a:lnTo>
                  <a:lnTo>
                    <a:pt x="2024252" y="1377454"/>
                  </a:lnTo>
                  <a:lnTo>
                    <a:pt x="2230881" y="1427365"/>
                  </a:lnTo>
                  <a:lnTo>
                    <a:pt x="2503931" y="1455940"/>
                  </a:lnTo>
                  <a:lnTo>
                    <a:pt x="2717888" y="1434604"/>
                  </a:lnTo>
                  <a:lnTo>
                    <a:pt x="2976206" y="1448841"/>
                  </a:lnTo>
                  <a:lnTo>
                    <a:pt x="3138538" y="1498752"/>
                  </a:lnTo>
                  <a:lnTo>
                    <a:pt x="3337814" y="1584325"/>
                  </a:lnTo>
                  <a:lnTo>
                    <a:pt x="3485349" y="1641373"/>
                  </a:lnTo>
                </a:path>
                <a:path w="5074920" h="1725295">
                  <a:moveTo>
                    <a:pt x="1751063" y="1127772"/>
                  </a:moveTo>
                  <a:lnTo>
                    <a:pt x="1920963" y="1226985"/>
                  </a:lnTo>
                  <a:lnTo>
                    <a:pt x="2053970" y="1283589"/>
                  </a:lnTo>
                  <a:lnTo>
                    <a:pt x="2149970" y="1319060"/>
                  </a:lnTo>
                  <a:lnTo>
                    <a:pt x="2253449" y="1354340"/>
                  </a:lnTo>
                  <a:lnTo>
                    <a:pt x="2401189" y="1361478"/>
                  </a:lnTo>
                  <a:lnTo>
                    <a:pt x="2637624" y="1354340"/>
                  </a:lnTo>
                  <a:lnTo>
                    <a:pt x="2866618" y="1368577"/>
                  </a:lnTo>
                </a:path>
                <a:path w="5074920" h="1725295">
                  <a:moveTo>
                    <a:pt x="1014958" y="484632"/>
                  </a:moveTo>
                  <a:lnTo>
                    <a:pt x="1243202" y="641896"/>
                  </a:lnTo>
                  <a:lnTo>
                    <a:pt x="1397889" y="770534"/>
                  </a:lnTo>
                  <a:lnTo>
                    <a:pt x="1537830" y="877836"/>
                  </a:lnTo>
                  <a:lnTo>
                    <a:pt x="1677631" y="956475"/>
                  </a:lnTo>
                  <a:lnTo>
                    <a:pt x="1832368" y="1035050"/>
                  </a:lnTo>
                  <a:lnTo>
                    <a:pt x="1994395" y="1142263"/>
                  </a:lnTo>
                  <a:lnTo>
                    <a:pt x="2229980" y="1242314"/>
                  </a:lnTo>
                  <a:lnTo>
                    <a:pt x="2450947" y="1270889"/>
                  </a:lnTo>
                  <a:lnTo>
                    <a:pt x="2627604" y="1285278"/>
                  </a:lnTo>
                  <a:lnTo>
                    <a:pt x="2679204" y="1292377"/>
                  </a:lnTo>
                </a:path>
                <a:path w="5074920" h="1725295">
                  <a:moveTo>
                    <a:pt x="1211554" y="492277"/>
                  </a:moveTo>
                  <a:lnTo>
                    <a:pt x="1425422" y="634898"/>
                  </a:lnTo>
                  <a:lnTo>
                    <a:pt x="1646783" y="791616"/>
                  </a:lnTo>
                  <a:lnTo>
                    <a:pt x="1882863" y="962825"/>
                  </a:lnTo>
                  <a:lnTo>
                    <a:pt x="2111463" y="1062482"/>
                  </a:lnTo>
                  <a:lnTo>
                    <a:pt x="2281186" y="1112443"/>
                  </a:lnTo>
                  <a:lnTo>
                    <a:pt x="2458186" y="1155204"/>
                  </a:lnTo>
                </a:path>
                <a:path w="5074920" h="1725295">
                  <a:moveTo>
                    <a:pt x="1441691" y="521246"/>
                  </a:moveTo>
                  <a:lnTo>
                    <a:pt x="1640179" y="664121"/>
                  </a:lnTo>
                  <a:lnTo>
                    <a:pt x="1787118" y="764032"/>
                  </a:lnTo>
                  <a:lnTo>
                    <a:pt x="1948954" y="863993"/>
                  </a:lnTo>
                  <a:lnTo>
                    <a:pt x="2110574" y="971207"/>
                  </a:lnTo>
                  <a:lnTo>
                    <a:pt x="2191486" y="999782"/>
                  </a:lnTo>
                </a:path>
                <a:path w="5074920" h="1725295">
                  <a:moveTo>
                    <a:pt x="1542249" y="492277"/>
                  </a:moveTo>
                  <a:lnTo>
                    <a:pt x="1682838" y="570661"/>
                  </a:lnTo>
                  <a:lnTo>
                    <a:pt x="1801355" y="648893"/>
                  </a:lnTo>
                  <a:lnTo>
                    <a:pt x="1964181" y="762800"/>
                  </a:lnTo>
                  <a:lnTo>
                    <a:pt x="2171445" y="883843"/>
                  </a:lnTo>
                  <a:lnTo>
                    <a:pt x="2423159" y="1054646"/>
                  </a:lnTo>
                  <a:lnTo>
                    <a:pt x="2526804" y="1097305"/>
                  </a:lnTo>
                </a:path>
                <a:path w="5074920" h="1725295">
                  <a:moveTo>
                    <a:pt x="1743468" y="492277"/>
                  </a:moveTo>
                  <a:lnTo>
                    <a:pt x="1972170" y="635000"/>
                  </a:lnTo>
                  <a:lnTo>
                    <a:pt x="2163953" y="756297"/>
                  </a:lnTo>
                  <a:lnTo>
                    <a:pt x="2333625" y="870496"/>
                  </a:lnTo>
                  <a:lnTo>
                    <a:pt x="2495791" y="991793"/>
                  </a:lnTo>
                  <a:lnTo>
                    <a:pt x="2650718" y="1077366"/>
                  </a:lnTo>
                  <a:lnTo>
                    <a:pt x="2849854" y="1205903"/>
                  </a:lnTo>
                  <a:lnTo>
                    <a:pt x="3041738" y="1291488"/>
                  </a:lnTo>
                  <a:lnTo>
                    <a:pt x="3307308" y="1448447"/>
                  </a:lnTo>
                  <a:lnTo>
                    <a:pt x="3484359" y="1519834"/>
                  </a:lnTo>
                  <a:lnTo>
                    <a:pt x="3676154" y="1591221"/>
                  </a:lnTo>
                  <a:lnTo>
                    <a:pt x="3956443" y="1676793"/>
                  </a:lnTo>
                  <a:lnTo>
                    <a:pt x="4052290" y="1705368"/>
                  </a:lnTo>
                </a:path>
                <a:path w="5074920" h="1725295">
                  <a:moveTo>
                    <a:pt x="2586228" y="1175054"/>
                  </a:moveTo>
                  <a:lnTo>
                    <a:pt x="2718930" y="1232052"/>
                  </a:lnTo>
                  <a:lnTo>
                    <a:pt x="2881109" y="1296200"/>
                  </a:lnTo>
                  <a:lnTo>
                    <a:pt x="3043288" y="1388770"/>
                  </a:lnTo>
                  <a:lnTo>
                    <a:pt x="3175889" y="1445818"/>
                  </a:lnTo>
                  <a:lnTo>
                    <a:pt x="3264395" y="1481340"/>
                  </a:lnTo>
                </a:path>
                <a:path w="5074920" h="1725295">
                  <a:moveTo>
                    <a:pt x="2348458" y="534936"/>
                  </a:moveTo>
                  <a:lnTo>
                    <a:pt x="2473959" y="627811"/>
                  </a:lnTo>
                  <a:lnTo>
                    <a:pt x="2732278" y="792010"/>
                  </a:lnTo>
                  <a:lnTo>
                    <a:pt x="2902038" y="920407"/>
                  </a:lnTo>
                  <a:lnTo>
                    <a:pt x="3175088" y="1098943"/>
                  </a:lnTo>
                  <a:lnTo>
                    <a:pt x="3367138" y="1198905"/>
                  </a:lnTo>
                  <a:lnTo>
                    <a:pt x="3699268" y="1398689"/>
                  </a:lnTo>
                  <a:lnTo>
                    <a:pt x="3928110" y="1498600"/>
                  </a:lnTo>
                  <a:lnTo>
                    <a:pt x="4127347" y="1605813"/>
                  </a:lnTo>
                  <a:lnTo>
                    <a:pt x="4186427" y="1620050"/>
                  </a:lnTo>
                </a:path>
                <a:path w="5074920" h="1725295">
                  <a:moveTo>
                    <a:pt x="2109190" y="548678"/>
                  </a:moveTo>
                  <a:lnTo>
                    <a:pt x="2706878" y="986180"/>
                  </a:lnTo>
                  <a:lnTo>
                    <a:pt x="3399027" y="1382420"/>
                  </a:lnTo>
                  <a:lnTo>
                    <a:pt x="3794620" y="1555013"/>
                  </a:lnTo>
                  <a:lnTo>
                    <a:pt x="4381499" y="1725218"/>
                  </a:lnTo>
                </a:path>
                <a:path w="5074920" h="1725295">
                  <a:moveTo>
                    <a:pt x="2542031" y="513613"/>
                  </a:moveTo>
                  <a:lnTo>
                    <a:pt x="2822422" y="691908"/>
                  </a:lnTo>
                  <a:lnTo>
                    <a:pt x="3006813" y="841768"/>
                  </a:lnTo>
                  <a:lnTo>
                    <a:pt x="3176638" y="941590"/>
                  </a:lnTo>
                  <a:lnTo>
                    <a:pt x="3302088" y="1041552"/>
                  </a:lnTo>
                  <a:lnTo>
                    <a:pt x="3538181" y="1191425"/>
                  </a:lnTo>
                  <a:lnTo>
                    <a:pt x="3766934" y="1305471"/>
                  </a:lnTo>
                  <a:lnTo>
                    <a:pt x="3951477" y="1412532"/>
                  </a:lnTo>
                  <a:lnTo>
                    <a:pt x="4128490" y="1498104"/>
                  </a:lnTo>
                </a:path>
                <a:path w="5074920" h="1725295">
                  <a:moveTo>
                    <a:pt x="2769095" y="534936"/>
                  </a:moveTo>
                  <a:lnTo>
                    <a:pt x="3096018" y="784529"/>
                  </a:lnTo>
                  <a:lnTo>
                    <a:pt x="3343516" y="970407"/>
                  </a:lnTo>
                  <a:lnTo>
                    <a:pt x="3640327" y="1118247"/>
                  </a:lnTo>
                  <a:lnTo>
                    <a:pt x="3960863" y="1304188"/>
                  </a:lnTo>
                  <a:lnTo>
                    <a:pt x="4406747" y="1513979"/>
                  </a:lnTo>
                  <a:lnTo>
                    <a:pt x="4789284" y="1638058"/>
                  </a:lnTo>
                  <a:lnTo>
                    <a:pt x="5074881" y="1682508"/>
                  </a:lnTo>
                </a:path>
                <a:path w="5074920" h="1725295">
                  <a:moveTo>
                    <a:pt x="3026664" y="548678"/>
                  </a:moveTo>
                  <a:lnTo>
                    <a:pt x="3167011" y="627265"/>
                  </a:lnTo>
                  <a:lnTo>
                    <a:pt x="3292563" y="741807"/>
                  </a:lnTo>
                  <a:lnTo>
                    <a:pt x="3410686" y="834783"/>
                  </a:lnTo>
                  <a:lnTo>
                    <a:pt x="3536302" y="906310"/>
                  </a:lnTo>
                  <a:lnTo>
                    <a:pt x="3683990" y="1027861"/>
                  </a:lnTo>
                  <a:lnTo>
                    <a:pt x="3794861" y="1077861"/>
                  </a:lnTo>
                  <a:lnTo>
                    <a:pt x="3912984" y="1156589"/>
                  </a:lnTo>
                  <a:lnTo>
                    <a:pt x="4045940" y="1220990"/>
                  </a:lnTo>
                  <a:lnTo>
                    <a:pt x="4134586" y="1271041"/>
                  </a:lnTo>
                </a:path>
                <a:path w="5074920" h="1725295">
                  <a:moveTo>
                    <a:pt x="3175990" y="506018"/>
                  </a:moveTo>
                  <a:lnTo>
                    <a:pt x="3286620" y="591743"/>
                  </a:lnTo>
                  <a:lnTo>
                    <a:pt x="3426714" y="698893"/>
                  </a:lnTo>
                  <a:lnTo>
                    <a:pt x="3530104" y="763295"/>
                  </a:lnTo>
                  <a:lnTo>
                    <a:pt x="3684879" y="870496"/>
                  </a:lnTo>
                  <a:lnTo>
                    <a:pt x="3891407" y="1006233"/>
                  </a:lnTo>
                  <a:lnTo>
                    <a:pt x="4009377" y="1077620"/>
                  </a:lnTo>
                  <a:lnTo>
                    <a:pt x="4186427" y="1149108"/>
                  </a:lnTo>
                </a:path>
                <a:path w="5074920" h="1725295">
                  <a:moveTo>
                    <a:pt x="2569464" y="0"/>
                  </a:moveTo>
                  <a:lnTo>
                    <a:pt x="2754109" y="42710"/>
                  </a:lnTo>
                  <a:lnTo>
                    <a:pt x="2960878" y="106807"/>
                  </a:lnTo>
                  <a:lnTo>
                    <a:pt x="3108566" y="156768"/>
                  </a:lnTo>
                  <a:lnTo>
                    <a:pt x="3293211" y="234950"/>
                  </a:lnTo>
                  <a:lnTo>
                    <a:pt x="3499980" y="348907"/>
                  </a:lnTo>
                  <a:lnTo>
                    <a:pt x="3714254" y="498475"/>
                  </a:lnTo>
                  <a:lnTo>
                    <a:pt x="3943197" y="633755"/>
                  </a:lnTo>
                  <a:lnTo>
                    <a:pt x="4120349" y="761898"/>
                  </a:lnTo>
                  <a:lnTo>
                    <a:pt x="4201655" y="826046"/>
                  </a:lnTo>
                </a:path>
                <a:path w="5074920" h="1725295">
                  <a:moveTo>
                    <a:pt x="3457968" y="413054"/>
                  </a:moveTo>
                  <a:lnTo>
                    <a:pt x="3715880" y="592086"/>
                  </a:lnTo>
                  <a:lnTo>
                    <a:pt x="3885298" y="714032"/>
                  </a:lnTo>
                  <a:lnTo>
                    <a:pt x="4018013" y="814235"/>
                  </a:lnTo>
                  <a:lnTo>
                    <a:pt x="4172686" y="893064"/>
                  </a:lnTo>
                </a:path>
                <a:path w="5074920" h="1725295">
                  <a:moveTo>
                    <a:pt x="3287255" y="413054"/>
                  </a:moveTo>
                  <a:lnTo>
                    <a:pt x="3405238" y="520357"/>
                  </a:lnTo>
                  <a:lnTo>
                    <a:pt x="3515855" y="606323"/>
                  </a:lnTo>
                  <a:lnTo>
                    <a:pt x="3670795" y="713638"/>
                  </a:lnTo>
                  <a:lnTo>
                    <a:pt x="3825722" y="820940"/>
                  </a:lnTo>
                  <a:lnTo>
                    <a:pt x="4098670" y="978446"/>
                  </a:lnTo>
                  <a:lnTo>
                    <a:pt x="4209249" y="1050086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8632" y="2577820"/>
              <a:ext cx="2167635" cy="137669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54967" y="1677936"/>
              <a:ext cx="7729855" cy="742315"/>
            </a:xfrm>
            <a:custGeom>
              <a:avLst/>
              <a:gdLst/>
              <a:ahLst/>
              <a:cxnLst/>
              <a:rect l="l" t="t" r="r" b="b"/>
              <a:pathLst>
                <a:path w="7729855" h="742314">
                  <a:moveTo>
                    <a:pt x="0" y="22872"/>
                  </a:moveTo>
                  <a:lnTo>
                    <a:pt x="103535" y="22872"/>
                  </a:lnTo>
                  <a:lnTo>
                    <a:pt x="147935" y="0"/>
                  </a:lnTo>
                  <a:lnTo>
                    <a:pt x="1057677" y="0"/>
                  </a:lnTo>
                </a:path>
                <a:path w="7729855" h="742314">
                  <a:moveTo>
                    <a:pt x="1130791" y="21336"/>
                  </a:moveTo>
                  <a:lnTo>
                    <a:pt x="1204718" y="0"/>
                  </a:lnTo>
                  <a:lnTo>
                    <a:pt x="2275429" y="21336"/>
                  </a:lnTo>
                  <a:lnTo>
                    <a:pt x="2401045" y="21336"/>
                  </a:lnTo>
                  <a:lnTo>
                    <a:pt x="2467466" y="42760"/>
                  </a:lnTo>
                  <a:lnTo>
                    <a:pt x="2526661" y="71234"/>
                  </a:lnTo>
                  <a:lnTo>
                    <a:pt x="2585741" y="114058"/>
                  </a:lnTo>
                  <a:lnTo>
                    <a:pt x="2681728" y="178142"/>
                  </a:lnTo>
                  <a:lnTo>
                    <a:pt x="2755502" y="220967"/>
                  </a:lnTo>
                  <a:lnTo>
                    <a:pt x="2873777" y="256628"/>
                  </a:lnTo>
                  <a:lnTo>
                    <a:pt x="2999228" y="278015"/>
                  </a:lnTo>
                  <a:lnTo>
                    <a:pt x="3169141" y="292201"/>
                  </a:lnTo>
                  <a:lnTo>
                    <a:pt x="3412879" y="313537"/>
                  </a:lnTo>
                  <a:lnTo>
                    <a:pt x="3523611" y="335013"/>
                  </a:lnTo>
                  <a:lnTo>
                    <a:pt x="3663946" y="392010"/>
                  </a:lnTo>
                  <a:lnTo>
                    <a:pt x="3870727" y="498970"/>
                  </a:lnTo>
                  <a:lnTo>
                    <a:pt x="4151359" y="684263"/>
                  </a:lnTo>
                </a:path>
                <a:path w="7729855" h="742314">
                  <a:moveTo>
                    <a:pt x="1051568" y="0"/>
                  </a:moveTo>
                  <a:lnTo>
                    <a:pt x="1132582" y="28575"/>
                  </a:lnTo>
                  <a:lnTo>
                    <a:pt x="1184271" y="64388"/>
                  </a:lnTo>
                  <a:lnTo>
                    <a:pt x="1250552" y="107302"/>
                  </a:lnTo>
                  <a:lnTo>
                    <a:pt x="1331718" y="164553"/>
                  </a:lnTo>
                  <a:lnTo>
                    <a:pt x="1420122" y="207518"/>
                  </a:lnTo>
                  <a:lnTo>
                    <a:pt x="1597021" y="279158"/>
                  </a:lnTo>
                  <a:lnTo>
                    <a:pt x="1729736" y="314972"/>
                  </a:lnTo>
                  <a:lnTo>
                    <a:pt x="1855097" y="329158"/>
                  </a:lnTo>
                  <a:lnTo>
                    <a:pt x="1958234" y="357886"/>
                  </a:lnTo>
                  <a:lnTo>
                    <a:pt x="2046728" y="400799"/>
                  </a:lnTo>
                </a:path>
                <a:path w="7729855" h="742314">
                  <a:moveTo>
                    <a:pt x="591295" y="194563"/>
                  </a:moveTo>
                  <a:lnTo>
                    <a:pt x="775991" y="187426"/>
                  </a:lnTo>
                  <a:lnTo>
                    <a:pt x="908795" y="201510"/>
                  </a:lnTo>
                  <a:lnTo>
                    <a:pt x="1034411" y="222745"/>
                  </a:lnTo>
                  <a:lnTo>
                    <a:pt x="1137789" y="251079"/>
                  </a:lnTo>
                  <a:lnTo>
                    <a:pt x="1241179" y="293484"/>
                  </a:lnTo>
                  <a:lnTo>
                    <a:pt x="1403600" y="364236"/>
                  </a:lnTo>
                </a:path>
                <a:path w="7729855" h="742314">
                  <a:moveTo>
                    <a:pt x="1175000" y="7594"/>
                  </a:moveTo>
                  <a:lnTo>
                    <a:pt x="1344811" y="57492"/>
                  </a:lnTo>
                  <a:lnTo>
                    <a:pt x="1470275" y="142976"/>
                  </a:lnTo>
                  <a:lnTo>
                    <a:pt x="1647427" y="185635"/>
                  </a:lnTo>
                  <a:lnTo>
                    <a:pt x="1824579" y="214210"/>
                  </a:lnTo>
                  <a:lnTo>
                    <a:pt x="1979557" y="221361"/>
                  </a:lnTo>
                  <a:lnTo>
                    <a:pt x="2164063" y="271119"/>
                  </a:lnTo>
                  <a:lnTo>
                    <a:pt x="2525759" y="420738"/>
                  </a:lnTo>
                  <a:lnTo>
                    <a:pt x="2651222" y="484886"/>
                  </a:lnTo>
                  <a:lnTo>
                    <a:pt x="2725047" y="534784"/>
                  </a:lnTo>
                  <a:lnTo>
                    <a:pt x="2776736" y="620268"/>
                  </a:lnTo>
                </a:path>
                <a:path w="7729855" h="742314">
                  <a:moveTo>
                    <a:pt x="844304" y="371817"/>
                  </a:moveTo>
                  <a:lnTo>
                    <a:pt x="36562" y="364236"/>
                  </a:lnTo>
                </a:path>
                <a:path w="7729855" h="742314">
                  <a:moveTo>
                    <a:pt x="414535" y="364236"/>
                  </a:moveTo>
                  <a:lnTo>
                    <a:pt x="259010" y="272161"/>
                  </a:lnTo>
                  <a:lnTo>
                    <a:pt x="44202" y="222504"/>
                  </a:lnTo>
                </a:path>
                <a:path w="7729855" h="742314">
                  <a:moveTo>
                    <a:pt x="220960" y="364236"/>
                  </a:moveTo>
                  <a:lnTo>
                    <a:pt x="132704" y="300240"/>
                  </a:lnTo>
                  <a:lnTo>
                    <a:pt x="51791" y="278853"/>
                  </a:lnTo>
                </a:path>
                <a:path w="7729855" h="742314">
                  <a:moveTo>
                    <a:pt x="2473422" y="35026"/>
                  </a:moveTo>
                  <a:lnTo>
                    <a:pt x="3959322" y="63995"/>
                  </a:lnTo>
                </a:path>
                <a:path w="7729855" h="742314">
                  <a:moveTo>
                    <a:pt x="3931941" y="54076"/>
                  </a:moveTo>
                  <a:lnTo>
                    <a:pt x="4536575" y="54076"/>
                  </a:lnTo>
                  <a:lnTo>
                    <a:pt x="5220597" y="44551"/>
                  </a:lnTo>
                  <a:lnTo>
                    <a:pt x="5279284" y="44551"/>
                  </a:lnTo>
                  <a:lnTo>
                    <a:pt x="5434859" y="35026"/>
                  </a:lnTo>
                  <a:lnTo>
                    <a:pt x="5523759" y="71488"/>
                  </a:lnTo>
                  <a:lnTo>
                    <a:pt x="5596784" y="100063"/>
                  </a:lnTo>
                  <a:lnTo>
                    <a:pt x="5715745" y="149326"/>
                  </a:lnTo>
                  <a:lnTo>
                    <a:pt x="5766545" y="185788"/>
                  </a:lnTo>
                  <a:lnTo>
                    <a:pt x="5825232" y="214363"/>
                  </a:lnTo>
                  <a:lnTo>
                    <a:pt x="5899895" y="222250"/>
                  </a:lnTo>
                  <a:lnTo>
                    <a:pt x="6091932" y="242938"/>
                  </a:lnTo>
                  <a:lnTo>
                    <a:pt x="6195068" y="293738"/>
                  </a:lnTo>
                  <a:lnTo>
                    <a:pt x="6336254" y="363435"/>
                  </a:lnTo>
                  <a:lnTo>
                    <a:pt x="6482304" y="434975"/>
                  </a:lnTo>
                  <a:lnTo>
                    <a:pt x="6675878" y="542772"/>
                  </a:lnTo>
                  <a:lnTo>
                    <a:pt x="6875903" y="591934"/>
                  </a:lnTo>
                  <a:lnTo>
                    <a:pt x="7729736" y="728459"/>
                  </a:lnTo>
                </a:path>
                <a:path w="7729855" h="742314">
                  <a:moveTo>
                    <a:pt x="4291554" y="251472"/>
                  </a:moveTo>
                  <a:lnTo>
                    <a:pt x="4387350" y="279895"/>
                  </a:lnTo>
                  <a:lnTo>
                    <a:pt x="4505181" y="301231"/>
                  </a:lnTo>
                  <a:lnTo>
                    <a:pt x="4660007" y="308317"/>
                  </a:lnTo>
                  <a:lnTo>
                    <a:pt x="4748411" y="322567"/>
                  </a:lnTo>
                  <a:lnTo>
                    <a:pt x="4836816" y="343890"/>
                  </a:lnTo>
                  <a:lnTo>
                    <a:pt x="4962025" y="379463"/>
                  </a:lnTo>
                  <a:lnTo>
                    <a:pt x="5079856" y="422122"/>
                  </a:lnTo>
                  <a:lnTo>
                    <a:pt x="5138784" y="450608"/>
                  </a:lnTo>
                  <a:lnTo>
                    <a:pt x="5227189" y="493268"/>
                  </a:lnTo>
                  <a:lnTo>
                    <a:pt x="5337818" y="578599"/>
                  </a:lnTo>
                  <a:lnTo>
                    <a:pt x="5470381" y="628408"/>
                  </a:lnTo>
                  <a:lnTo>
                    <a:pt x="5558786" y="678167"/>
                  </a:lnTo>
                  <a:lnTo>
                    <a:pt x="5669263" y="742162"/>
                  </a:lnTo>
                </a:path>
                <a:path w="7729855" h="742314">
                  <a:moveTo>
                    <a:pt x="83840" y="150863"/>
                  </a:moveTo>
                  <a:lnTo>
                    <a:pt x="208805" y="193522"/>
                  </a:lnTo>
                </a:path>
                <a:path w="7729855" h="742314">
                  <a:moveTo>
                    <a:pt x="394691" y="236194"/>
                  </a:moveTo>
                  <a:lnTo>
                    <a:pt x="429764" y="259067"/>
                  </a:lnTo>
                </a:path>
                <a:path w="7729855" h="742314">
                  <a:moveTo>
                    <a:pt x="44202" y="102095"/>
                  </a:moveTo>
                  <a:lnTo>
                    <a:pt x="127991" y="121894"/>
                  </a:lnTo>
                </a:path>
                <a:path w="7729855" h="742314">
                  <a:moveTo>
                    <a:pt x="512072" y="294132"/>
                  </a:moveTo>
                  <a:lnTo>
                    <a:pt x="536402" y="309791"/>
                  </a:lnTo>
                  <a:lnTo>
                    <a:pt x="547064" y="316036"/>
                  </a:lnTo>
                  <a:lnTo>
                    <a:pt x="552806" y="320085"/>
                  </a:lnTo>
                  <a:lnTo>
                    <a:pt x="562377" y="329158"/>
                  </a:lnTo>
                </a:path>
                <a:path w="7729855" h="742314">
                  <a:moveTo>
                    <a:pt x="201166" y="7594"/>
                  </a:moveTo>
                  <a:lnTo>
                    <a:pt x="280391" y="85331"/>
                  </a:lnTo>
                </a:path>
                <a:path w="7729855" h="742314">
                  <a:moveTo>
                    <a:pt x="318491" y="7594"/>
                  </a:moveTo>
                  <a:lnTo>
                    <a:pt x="369986" y="28917"/>
                  </a:lnTo>
                  <a:lnTo>
                    <a:pt x="421382" y="71640"/>
                  </a:lnTo>
                  <a:lnTo>
                    <a:pt x="443454" y="114300"/>
                  </a:lnTo>
                </a:path>
                <a:path w="7729855" h="742314">
                  <a:moveTo>
                    <a:pt x="460231" y="0"/>
                  </a:moveTo>
                  <a:lnTo>
                    <a:pt x="511171" y="29070"/>
                  </a:lnTo>
                  <a:lnTo>
                    <a:pt x="591295" y="94462"/>
                  </a:lnTo>
                </a:path>
                <a:path w="7729855" h="742314">
                  <a:moveTo>
                    <a:pt x="621800" y="7594"/>
                  </a:moveTo>
                  <a:lnTo>
                    <a:pt x="696070" y="51054"/>
                  </a:lnTo>
                  <a:lnTo>
                    <a:pt x="740672" y="94462"/>
                  </a:lnTo>
                </a:path>
                <a:path w="7729855" h="742314">
                  <a:moveTo>
                    <a:pt x="806204" y="7594"/>
                  </a:moveTo>
                  <a:lnTo>
                    <a:pt x="857246" y="42913"/>
                  </a:lnTo>
                  <a:lnTo>
                    <a:pt x="908300" y="85331"/>
                  </a:lnTo>
                </a:path>
                <a:path w="7729855" h="742314">
                  <a:moveTo>
                    <a:pt x="929636" y="13690"/>
                  </a:moveTo>
                  <a:lnTo>
                    <a:pt x="982963" y="42760"/>
                  </a:lnTo>
                  <a:lnTo>
                    <a:pt x="1021063" y="79222"/>
                  </a:lnTo>
                </a:path>
                <a:path w="7729855" h="742314">
                  <a:moveTo>
                    <a:pt x="850400" y="251472"/>
                  </a:moveTo>
                  <a:lnTo>
                    <a:pt x="864876" y="259278"/>
                  </a:lnTo>
                  <a:lnTo>
                    <a:pt x="879350" y="266015"/>
                  </a:lnTo>
                  <a:lnTo>
                    <a:pt x="893824" y="272327"/>
                  </a:lnTo>
                  <a:lnTo>
                    <a:pt x="908300" y="278853"/>
                  </a:lnTo>
                </a:path>
                <a:path w="7729855" h="742314">
                  <a:moveTo>
                    <a:pt x="967736" y="271259"/>
                  </a:moveTo>
                  <a:lnTo>
                    <a:pt x="976671" y="289637"/>
                  </a:lnTo>
                  <a:lnTo>
                    <a:pt x="989075" y="305206"/>
                  </a:lnTo>
                  <a:lnTo>
                    <a:pt x="1005665" y="315993"/>
                  </a:lnTo>
                  <a:lnTo>
                    <a:pt x="1027159" y="320027"/>
                  </a:lnTo>
                </a:path>
                <a:path w="7729855" h="742314">
                  <a:moveTo>
                    <a:pt x="3944095" y="57899"/>
                  </a:moveTo>
                  <a:lnTo>
                    <a:pt x="4010275" y="72478"/>
                  </a:lnTo>
                  <a:lnTo>
                    <a:pt x="4054331" y="94462"/>
                  </a:lnTo>
                  <a:lnTo>
                    <a:pt x="4069063" y="944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735836" y="1792236"/>
              <a:ext cx="86995" cy="7620"/>
            </a:xfrm>
            <a:custGeom>
              <a:avLst/>
              <a:gdLst/>
              <a:ahLst/>
              <a:cxnLst/>
              <a:rect l="l" t="t" r="r" b="b"/>
              <a:pathLst>
                <a:path w="86994" h="7619">
                  <a:moveTo>
                    <a:pt x="-6095" y="3797"/>
                  </a:moveTo>
                  <a:lnTo>
                    <a:pt x="92963" y="3797"/>
                  </a:lnTo>
                </a:path>
              </a:pathLst>
            </a:custGeom>
            <a:ln w="197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898903" y="1815109"/>
              <a:ext cx="102235" cy="1905"/>
            </a:xfrm>
            <a:custGeom>
              <a:avLst/>
              <a:gdLst/>
              <a:ahLst/>
              <a:cxnLst/>
              <a:rect l="l" t="t" r="r" b="b"/>
              <a:pathLst>
                <a:path w="102235" h="1905">
                  <a:moveTo>
                    <a:pt x="-6095" y="742"/>
                  </a:moveTo>
                  <a:lnTo>
                    <a:pt x="108191" y="742"/>
                  </a:lnTo>
                </a:path>
              </a:pathLst>
            </a:custGeom>
            <a:ln w="136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342631" y="1685531"/>
              <a:ext cx="2016760" cy="139065"/>
            </a:xfrm>
            <a:custGeom>
              <a:avLst/>
              <a:gdLst/>
              <a:ahLst/>
              <a:cxnLst/>
              <a:rect l="l" t="t" r="r" b="b"/>
              <a:pathLst>
                <a:path w="2016760" h="139064">
                  <a:moveTo>
                    <a:pt x="0" y="137172"/>
                  </a:moveTo>
                  <a:lnTo>
                    <a:pt x="126504" y="138709"/>
                  </a:lnTo>
                </a:path>
                <a:path w="2016760" h="139064">
                  <a:moveTo>
                    <a:pt x="909828" y="0"/>
                  </a:moveTo>
                  <a:lnTo>
                    <a:pt x="989457" y="28473"/>
                  </a:lnTo>
                  <a:lnTo>
                    <a:pt x="1025664" y="64046"/>
                  </a:lnTo>
                </a:path>
                <a:path w="2016760" h="139064">
                  <a:moveTo>
                    <a:pt x="1069873" y="0"/>
                  </a:moveTo>
                  <a:lnTo>
                    <a:pt x="1122553" y="28321"/>
                  </a:lnTo>
                  <a:lnTo>
                    <a:pt x="1167803" y="56654"/>
                  </a:lnTo>
                  <a:lnTo>
                    <a:pt x="1197864" y="99072"/>
                  </a:lnTo>
                </a:path>
                <a:path w="2016760" h="139064">
                  <a:moveTo>
                    <a:pt x="1234478" y="6096"/>
                  </a:moveTo>
                  <a:lnTo>
                    <a:pt x="1286014" y="50203"/>
                  </a:lnTo>
                  <a:lnTo>
                    <a:pt x="1322832" y="86868"/>
                  </a:lnTo>
                </a:path>
                <a:path w="2016760" h="139064">
                  <a:moveTo>
                    <a:pt x="1367028" y="6096"/>
                  </a:moveTo>
                  <a:lnTo>
                    <a:pt x="1410982" y="27584"/>
                  </a:lnTo>
                  <a:lnTo>
                    <a:pt x="1477022" y="63246"/>
                  </a:lnTo>
                  <a:lnTo>
                    <a:pt x="1520964" y="99072"/>
                  </a:lnTo>
                </a:path>
                <a:path w="2016760" h="139064">
                  <a:moveTo>
                    <a:pt x="1530096" y="6096"/>
                  </a:moveTo>
                  <a:lnTo>
                    <a:pt x="1618348" y="34823"/>
                  </a:lnTo>
                  <a:lnTo>
                    <a:pt x="1655216" y="70738"/>
                  </a:lnTo>
                  <a:lnTo>
                    <a:pt x="1699272" y="106705"/>
                  </a:lnTo>
                </a:path>
                <a:path w="2016760" h="139064">
                  <a:moveTo>
                    <a:pt x="1705368" y="6096"/>
                  </a:moveTo>
                  <a:lnTo>
                    <a:pt x="1765300" y="42163"/>
                  </a:lnTo>
                  <a:lnTo>
                    <a:pt x="1817636" y="63741"/>
                  </a:lnTo>
                  <a:lnTo>
                    <a:pt x="1877568" y="114300"/>
                  </a:lnTo>
                </a:path>
                <a:path w="2016760" h="139064">
                  <a:moveTo>
                    <a:pt x="1891309" y="21323"/>
                  </a:moveTo>
                  <a:lnTo>
                    <a:pt x="2016264" y="129578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118372" y="1886699"/>
              <a:ext cx="3529965" cy="669290"/>
            </a:xfrm>
            <a:custGeom>
              <a:avLst/>
              <a:gdLst/>
              <a:ahLst/>
              <a:cxnLst/>
              <a:rect l="l" t="t" r="r" b="b"/>
              <a:pathLst>
                <a:path w="3529965" h="669289">
                  <a:moveTo>
                    <a:pt x="1202423" y="35064"/>
                  </a:moveTo>
                  <a:lnTo>
                    <a:pt x="1336027" y="77635"/>
                  </a:lnTo>
                  <a:lnTo>
                    <a:pt x="1395361" y="106057"/>
                  </a:lnTo>
                  <a:lnTo>
                    <a:pt x="1477022" y="148628"/>
                  </a:lnTo>
                  <a:lnTo>
                    <a:pt x="1551177" y="191134"/>
                  </a:lnTo>
                  <a:lnTo>
                    <a:pt x="1595729" y="219621"/>
                  </a:lnTo>
                  <a:lnTo>
                    <a:pt x="1655064" y="262127"/>
                  </a:lnTo>
                </a:path>
                <a:path w="3529965" h="669289">
                  <a:moveTo>
                    <a:pt x="1130795" y="70091"/>
                  </a:moveTo>
                  <a:lnTo>
                    <a:pt x="1149912" y="78143"/>
                  </a:lnTo>
                  <a:lnTo>
                    <a:pt x="1162853" y="88001"/>
                  </a:lnTo>
                  <a:lnTo>
                    <a:pt x="1174436" y="99644"/>
                  </a:lnTo>
                  <a:lnTo>
                    <a:pt x="1189482" y="113055"/>
                  </a:lnTo>
                  <a:lnTo>
                    <a:pt x="1194295" y="117868"/>
                  </a:lnTo>
                  <a:lnTo>
                    <a:pt x="1211452" y="120294"/>
                  </a:lnTo>
                  <a:lnTo>
                    <a:pt x="1277340" y="134480"/>
                  </a:lnTo>
                  <a:lnTo>
                    <a:pt x="1379982" y="206120"/>
                  </a:lnTo>
                  <a:lnTo>
                    <a:pt x="1511947" y="256171"/>
                  </a:lnTo>
                  <a:lnTo>
                    <a:pt x="1592554" y="306336"/>
                  </a:lnTo>
                </a:path>
                <a:path w="3529965" h="669289">
                  <a:moveTo>
                    <a:pt x="0" y="0"/>
                  </a:moveTo>
                  <a:lnTo>
                    <a:pt x="73520" y="42557"/>
                  </a:lnTo>
                  <a:lnTo>
                    <a:pt x="191147" y="99212"/>
                  </a:lnTo>
                  <a:lnTo>
                    <a:pt x="249923" y="120395"/>
                  </a:lnTo>
                </a:path>
                <a:path w="3529965" h="669289">
                  <a:moveTo>
                    <a:pt x="670572" y="70091"/>
                  </a:moveTo>
                  <a:lnTo>
                    <a:pt x="796671" y="105905"/>
                  </a:lnTo>
                  <a:lnTo>
                    <a:pt x="952601" y="156121"/>
                  </a:lnTo>
                  <a:lnTo>
                    <a:pt x="1056474" y="220510"/>
                  </a:lnTo>
                  <a:lnTo>
                    <a:pt x="1182636" y="285000"/>
                  </a:lnTo>
                </a:path>
                <a:path w="3529965" h="669289">
                  <a:moveTo>
                    <a:pt x="1979663" y="504469"/>
                  </a:moveTo>
                  <a:lnTo>
                    <a:pt x="2134831" y="575957"/>
                  </a:lnTo>
                  <a:lnTo>
                    <a:pt x="2275332" y="669023"/>
                  </a:lnTo>
                </a:path>
                <a:path w="3529965" h="669289">
                  <a:moveTo>
                    <a:pt x="1586458" y="92963"/>
                  </a:moveTo>
                  <a:lnTo>
                    <a:pt x="1697088" y="142773"/>
                  </a:lnTo>
                  <a:lnTo>
                    <a:pt x="1800326" y="192531"/>
                  </a:lnTo>
                  <a:lnTo>
                    <a:pt x="1881377" y="242341"/>
                  </a:lnTo>
                  <a:lnTo>
                    <a:pt x="2014093" y="292100"/>
                  </a:lnTo>
                  <a:lnTo>
                    <a:pt x="2087854" y="327659"/>
                  </a:lnTo>
                </a:path>
                <a:path w="3529965" h="669289">
                  <a:moveTo>
                    <a:pt x="1905000" y="124955"/>
                  </a:moveTo>
                  <a:lnTo>
                    <a:pt x="2230081" y="276618"/>
                  </a:lnTo>
                  <a:lnTo>
                    <a:pt x="2444496" y="399300"/>
                  </a:lnTo>
                </a:path>
                <a:path w="3529965" h="669289">
                  <a:moveTo>
                    <a:pt x="2241791" y="198132"/>
                  </a:moveTo>
                  <a:lnTo>
                    <a:pt x="2405354" y="284251"/>
                  </a:lnTo>
                  <a:lnTo>
                    <a:pt x="2546591" y="370331"/>
                  </a:lnTo>
                </a:path>
                <a:path w="3529965" h="669289">
                  <a:moveTo>
                    <a:pt x="2444496" y="111264"/>
                  </a:moveTo>
                  <a:lnTo>
                    <a:pt x="2562872" y="190004"/>
                  </a:lnTo>
                  <a:lnTo>
                    <a:pt x="2695917" y="254546"/>
                  </a:lnTo>
                </a:path>
                <a:path w="3529965" h="669289">
                  <a:moveTo>
                    <a:pt x="2569464" y="79273"/>
                  </a:moveTo>
                  <a:lnTo>
                    <a:pt x="2658211" y="135775"/>
                  </a:lnTo>
                  <a:lnTo>
                    <a:pt x="2791561" y="185280"/>
                  </a:lnTo>
                  <a:lnTo>
                    <a:pt x="2880372" y="234695"/>
                  </a:lnTo>
                </a:path>
                <a:path w="3529965" h="669289">
                  <a:moveTo>
                    <a:pt x="2820936" y="92963"/>
                  </a:moveTo>
                  <a:lnTo>
                    <a:pt x="2894457" y="142125"/>
                  </a:lnTo>
                  <a:lnTo>
                    <a:pt x="2975470" y="177304"/>
                  </a:lnTo>
                  <a:lnTo>
                    <a:pt x="3078454" y="219468"/>
                  </a:lnTo>
                </a:path>
                <a:path w="3529965" h="669289">
                  <a:moveTo>
                    <a:pt x="3003791" y="85369"/>
                  </a:moveTo>
                  <a:lnTo>
                    <a:pt x="3151733" y="141477"/>
                  </a:lnTo>
                  <a:lnTo>
                    <a:pt x="3225800" y="162471"/>
                  </a:lnTo>
                  <a:lnTo>
                    <a:pt x="3358896" y="204482"/>
                  </a:lnTo>
                  <a:lnTo>
                    <a:pt x="3410686" y="225564"/>
                  </a:lnTo>
                </a:path>
                <a:path w="3529965" h="669289">
                  <a:moveTo>
                    <a:pt x="3404590" y="583704"/>
                  </a:moveTo>
                  <a:lnTo>
                    <a:pt x="3529558" y="669023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85231" y="2042172"/>
              <a:ext cx="835660" cy="306705"/>
            </a:xfrm>
            <a:custGeom>
              <a:avLst/>
              <a:gdLst/>
              <a:ahLst/>
              <a:cxnLst/>
              <a:rect l="l" t="t" r="r" b="b"/>
              <a:pathLst>
                <a:path w="835660" h="306705">
                  <a:moveTo>
                    <a:pt x="0" y="236181"/>
                  </a:moveTo>
                  <a:lnTo>
                    <a:pt x="83845" y="272796"/>
                  </a:lnTo>
                </a:path>
                <a:path w="835660" h="306705">
                  <a:moveTo>
                    <a:pt x="539508" y="214858"/>
                  </a:moveTo>
                  <a:lnTo>
                    <a:pt x="659904" y="306336"/>
                  </a:lnTo>
                </a:path>
                <a:path w="835660" h="306705">
                  <a:moveTo>
                    <a:pt x="272808" y="265163"/>
                  </a:moveTo>
                  <a:lnTo>
                    <a:pt x="323113" y="291058"/>
                  </a:lnTo>
                </a:path>
                <a:path w="835660" h="306705">
                  <a:moveTo>
                    <a:pt x="762000" y="230136"/>
                  </a:moveTo>
                  <a:lnTo>
                    <a:pt x="835177" y="291058"/>
                  </a:lnTo>
                </a:path>
                <a:path w="835660" h="306705">
                  <a:moveTo>
                    <a:pt x="288035" y="0"/>
                  </a:moveTo>
                  <a:lnTo>
                    <a:pt x="356590" y="5030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566890" y="1984222"/>
              <a:ext cx="1995170" cy="671195"/>
            </a:xfrm>
            <a:custGeom>
              <a:avLst/>
              <a:gdLst/>
              <a:ahLst/>
              <a:cxnLst/>
              <a:rect l="l" t="t" r="r" b="b"/>
              <a:pathLst>
                <a:path w="1995170" h="671194">
                  <a:moveTo>
                    <a:pt x="62509" y="0"/>
                  </a:moveTo>
                  <a:lnTo>
                    <a:pt x="402386" y="135788"/>
                  </a:lnTo>
                  <a:lnTo>
                    <a:pt x="668439" y="278561"/>
                  </a:lnTo>
                  <a:lnTo>
                    <a:pt x="867968" y="385711"/>
                  </a:lnTo>
                  <a:lnTo>
                    <a:pt x="1037882" y="478586"/>
                  </a:lnTo>
                </a:path>
                <a:path w="1995170" h="671194">
                  <a:moveTo>
                    <a:pt x="373405" y="42722"/>
                  </a:moveTo>
                  <a:lnTo>
                    <a:pt x="880021" y="311302"/>
                  </a:lnTo>
                  <a:lnTo>
                    <a:pt x="1424838" y="559346"/>
                  </a:lnTo>
                  <a:lnTo>
                    <a:pt x="1820164" y="670572"/>
                  </a:lnTo>
                  <a:lnTo>
                    <a:pt x="1994941" y="670572"/>
                  </a:lnTo>
                </a:path>
                <a:path w="1995170" h="671194">
                  <a:moveTo>
                    <a:pt x="0" y="64046"/>
                  </a:moveTo>
                  <a:lnTo>
                    <a:pt x="325640" y="199428"/>
                  </a:lnTo>
                  <a:lnTo>
                    <a:pt x="540296" y="327672"/>
                  </a:lnTo>
                  <a:lnTo>
                    <a:pt x="777138" y="470052"/>
                  </a:lnTo>
                  <a:lnTo>
                    <a:pt x="1080541" y="655345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483863" y="1706854"/>
              <a:ext cx="2218055" cy="145415"/>
            </a:xfrm>
            <a:custGeom>
              <a:avLst/>
              <a:gdLst/>
              <a:ahLst/>
              <a:cxnLst/>
              <a:rect l="l" t="t" r="r" b="b"/>
              <a:pathLst>
                <a:path w="2218054" h="145414">
                  <a:moveTo>
                    <a:pt x="0" y="6108"/>
                  </a:moveTo>
                  <a:lnTo>
                    <a:pt x="66776" y="64642"/>
                  </a:lnTo>
                  <a:lnTo>
                    <a:pt x="111226" y="115849"/>
                  </a:lnTo>
                </a:path>
                <a:path w="2218054" h="145414">
                  <a:moveTo>
                    <a:pt x="169176" y="28981"/>
                  </a:moveTo>
                  <a:lnTo>
                    <a:pt x="266700" y="115849"/>
                  </a:lnTo>
                </a:path>
                <a:path w="2218054" h="145414">
                  <a:moveTo>
                    <a:pt x="304800" y="21335"/>
                  </a:moveTo>
                  <a:lnTo>
                    <a:pt x="377825" y="64046"/>
                  </a:lnTo>
                  <a:lnTo>
                    <a:pt x="443458" y="128041"/>
                  </a:lnTo>
                </a:path>
                <a:path w="2218054" h="145414">
                  <a:moveTo>
                    <a:pt x="466331" y="28981"/>
                  </a:moveTo>
                  <a:lnTo>
                    <a:pt x="541540" y="72135"/>
                  </a:lnTo>
                  <a:lnTo>
                    <a:pt x="579145" y="108254"/>
                  </a:lnTo>
                </a:path>
                <a:path w="2218054" h="145414">
                  <a:moveTo>
                    <a:pt x="629399" y="21335"/>
                  </a:moveTo>
                  <a:lnTo>
                    <a:pt x="709663" y="85382"/>
                  </a:lnTo>
                  <a:lnTo>
                    <a:pt x="731545" y="128041"/>
                  </a:lnTo>
                </a:path>
                <a:path w="2218054" h="145414">
                  <a:moveTo>
                    <a:pt x="797026" y="35077"/>
                  </a:moveTo>
                  <a:lnTo>
                    <a:pt x="855370" y="70650"/>
                  </a:lnTo>
                  <a:lnTo>
                    <a:pt x="862558" y="77749"/>
                  </a:lnTo>
                  <a:lnTo>
                    <a:pt x="847978" y="70650"/>
                  </a:lnTo>
                </a:path>
                <a:path w="2218054" h="145414">
                  <a:moveTo>
                    <a:pt x="925068" y="28981"/>
                  </a:moveTo>
                  <a:lnTo>
                    <a:pt x="976020" y="65189"/>
                  </a:lnTo>
                  <a:lnTo>
                    <a:pt x="1048740" y="115849"/>
                  </a:lnTo>
                  <a:lnTo>
                    <a:pt x="1085113" y="144818"/>
                  </a:lnTo>
                </a:path>
                <a:path w="2218054" h="145414">
                  <a:moveTo>
                    <a:pt x="1129258" y="35077"/>
                  </a:moveTo>
                  <a:lnTo>
                    <a:pt x="1234439" y="85382"/>
                  </a:lnTo>
                </a:path>
                <a:path w="2218054" h="145414">
                  <a:moveTo>
                    <a:pt x="1455445" y="0"/>
                  </a:moveTo>
                  <a:lnTo>
                    <a:pt x="1543050" y="42417"/>
                  </a:lnTo>
                  <a:lnTo>
                    <a:pt x="1594103" y="77749"/>
                  </a:lnTo>
                </a:path>
                <a:path w="2218054" h="145414">
                  <a:moveTo>
                    <a:pt x="1632203" y="6108"/>
                  </a:moveTo>
                  <a:lnTo>
                    <a:pt x="1683740" y="27685"/>
                  </a:lnTo>
                  <a:lnTo>
                    <a:pt x="1720608" y="56413"/>
                  </a:lnTo>
                </a:path>
                <a:path w="2218054" h="145414">
                  <a:moveTo>
                    <a:pt x="1764804" y="6108"/>
                  </a:moveTo>
                  <a:lnTo>
                    <a:pt x="1832470" y="43319"/>
                  </a:lnTo>
                  <a:lnTo>
                    <a:pt x="1885213" y="73177"/>
                  </a:lnTo>
                </a:path>
                <a:path w="2218054" h="145414">
                  <a:moveTo>
                    <a:pt x="1921776" y="0"/>
                  </a:moveTo>
                  <a:lnTo>
                    <a:pt x="2023872" y="65544"/>
                  </a:lnTo>
                </a:path>
                <a:path w="2218054" h="145414">
                  <a:moveTo>
                    <a:pt x="2089403" y="6108"/>
                  </a:moveTo>
                  <a:lnTo>
                    <a:pt x="2157222" y="49568"/>
                  </a:lnTo>
                  <a:lnTo>
                    <a:pt x="2217445" y="92976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1563" y="1714499"/>
              <a:ext cx="100596" cy="9752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897854" y="1700809"/>
              <a:ext cx="437515" cy="99060"/>
            </a:xfrm>
            <a:custGeom>
              <a:avLst/>
              <a:gdLst/>
              <a:ahLst/>
              <a:cxnLst/>
              <a:rect l="l" t="t" r="r" b="b"/>
              <a:pathLst>
                <a:path w="437514" h="99060">
                  <a:moveTo>
                    <a:pt x="0" y="0"/>
                  </a:moveTo>
                  <a:lnTo>
                    <a:pt x="96050" y="91427"/>
                  </a:lnTo>
                </a:path>
                <a:path w="437514" h="99060">
                  <a:moveTo>
                    <a:pt x="192049" y="12153"/>
                  </a:moveTo>
                  <a:lnTo>
                    <a:pt x="274345" y="99021"/>
                  </a:lnTo>
                </a:path>
                <a:path w="437514" h="99060">
                  <a:moveTo>
                    <a:pt x="324650" y="19786"/>
                  </a:moveTo>
                  <a:lnTo>
                    <a:pt x="437413" y="9902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132063" y="2042172"/>
              <a:ext cx="107314" cy="1905"/>
            </a:xfrm>
            <a:custGeom>
              <a:avLst/>
              <a:gdLst/>
              <a:ahLst/>
              <a:cxnLst/>
              <a:rect l="l" t="t" r="r" b="b"/>
              <a:pathLst>
                <a:path w="107314" h="1905">
                  <a:moveTo>
                    <a:pt x="-6095" y="768"/>
                  </a:moveTo>
                  <a:lnTo>
                    <a:pt x="112801" y="768"/>
                  </a:lnTo>
                </a:path>
              </a:pathLst>
            </a:custGeom>
            <a:ln w="13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828531" y="1828799"/>
              <a:ext cx="104139" cy="3175"/>
            </a:xfrm>
            <a:custGeom>
              <a:avLst/>
              <a:gdLst/>
              <a:ahLst/>
              <a:cxnLst/>
              <a:rect l="l" t="t" r="r" b="b"/>
              <a:pathLst>
                <a:path w="104139" h="3175">
                  <a:moveTo>
                    <a:pt x="-6096" y="1511"/>
                  </a:moveTo>
                  <a:lnTo>
                    <a:pt x="109727" y="1511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82467" y="1871459"/>
              <a:ext cx="104139" cy="3175"/>
            </a:xfrm>
            <a:custGeom>
              <a:avLst/>
              <a:gdLst/>
              <a:ahLst/>
              <a:cxnLst/>
              <a:rect l="l" t="t" r="r" b="b"/>
              <a:pathLst>
                <a:path w="104139" h="3175">
                  <a:moveTo>
                    <a:pt x="-6095" y="1543"/>
                  </a:moveTo>
                  <a:lnTo>
                    <a:pt x="109728" y="1543"/>
                  </a:lnTo>
                </a:path>
              </a:pathLst>
            </a:custGeom>
            <a:ln w="15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140976" y="1866131"/>
              <a:ext cx="711835" cy="29209"/>
            </a:xfrm>
            <a:custGeom>
              <a:avLst/>
              <a:gdLst/>
              <a:ahLst/>
              <a:cxnLst/>
              <a:rect l="l" t="t" r="r" b="b"/>
              <a:pathLst>
                <a:path w="711835" h="29210">
                  <a:moveTo>
                    <a:pt x="0" y="0"/>
                  </a:moveTo>
                  <a:lnTo>
                    <a:pt x="114287" y="0"/>
                  </a:lnTo>
                </a:path>
                <a:path w="711835" h="29210">
                  <a:moveTo>
                    <a:pt x="167627" y="0"/>
                  </a:moveTo>
                  <a:lnTo>
                    <a:pt x="283451" y="0"/>
                  </a:lnTo>
                </a:path>
                <a:path w="711835" h="29210">
                  <a:moveTo>
                    <a:pt x="594372" y="28968"/>
                  </a:moveTo>
                  <a:lnTo>
                    <a:pt x="711682" y="28968"/>
                  </a:lnTo>
                </a:path>
              </a:pathLst>
            </a:custGeom>
            <a:ln w="13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927322" y="1937003"/>
              <a:ext cx="102235" cy="1905"/>
            </a:xfrm>
            <a:custGeom>
              <a:avLst/>
              <a:gdLst/>
              <a:ahLst/>
              <a:cxnLst/>
              <a:rect l="l" t="t" r="r" b="b"/>
              <a:pathLst>
                <a:path w="102235" h="1905">
                  <a:moveTo>
                    <a:pt x="-6096" y="768"/>
                  </a:moveTo>
                  <a:lnTo>
                    <a:pt x="108242" y="768"/>
                  </a:lnTo>
                </a:path>
              </a:pathLst>
            </a:custGeom>
            <a:ln w="13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127004" y="1877568"/>
              <a:ext cx="104139" cy="5080"/>
            </a:xfrm>
            <a:custGeom>
              <a:avLst/>
              <a:gdLst/>
              <a:ahLst/>
              <a:cxnLst/>
              <a:rect l="l" t="t" r="r" b="b"/>
              <a:pathLst>
                <a:path w="104139" h="5080">
                  <a:moveTo>
                    <a:pt x="-6096" y="2279"/>
                  </a:moveTo>
                  <a:lnTo>
                    <a:pt x="109727" y="2279"/>
                  </a:lnTo>
                </a:path>
              </a:pathLst>
            </a:custGeom>
            <a:ln w="167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236745" y="1944636"/>
              <a:ext cx="104139" cy="1905"/>
            </a:xfrm>
            <a:custGeom>
              <a:avLst/>
              <a:gdLst/>
              <a:ahLst/>
              <a:cxnLst/>
              <a:rect l="l" t="t" r="r" b="b"/>
              <a:pathLst>
                <a:path w="104139" h="1905">
                  <a:moveTo>
                    <a:pt x="-6096" y="742"/>
                  </a:moveTo>
                  <a:lnTo>
                    <a:pt x="109728" y="742"/>
                  </a:lnTo>
                </a:path>
              </a:pathLst>
            </a:custGeom>
            <a:ln w="136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373867" y="1923281"/>
              <a:ext cx="344805" cy="0"/>
            </a:xfrm>
            <a:custGeom>
              <a:avLst/>
              <a:gdLst/>
              <a:ahLst/>
              <a:cxnLst/>
              <a:rect l="l" t="t" r="r" b="b"/>
              <a:pathLst>
                <a:path w="344804" h="0">
                  <a:moveTo>
                    <a:pt x="0" y="0"/>
                  </a:moveTo>
                  <a:lnTo>
                    <a:pt x="114338" y="0"/>
                  </a:lnTo>
                </a:path>
                <a:path w="344804" h="0">
                  <a:moveTo>
                    <a:pt x="227114" y="0"/>
                  </a:moveTo>
                  <a:lnTo>
                    <a:pt x="344424" y="0"/>
                  </a:lnTo>
                </a:path>
              </a:pathLst>
            </a:custGeom>
            <a:ln w="15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480022" y="1914131"/>
              <a:ext cx="105410" cy="3175"/>
            </a:xfrm>
            <a:custGeom>
              <a:avLst/>
              <a:gdLst/>
              <a:ahLst/>
              <a:cxnLst/>
              <a:rect l="l" t="t" r="r" b="b"/>
              <a:pathLst>
                <a:path w="105409" h="3175">
                  <a:moveTo>
                    <a:pt x="-6095" y="1536"/>
                  </a:moveTo>
                  <a:lnTo>
                    <a:pt x="111277" y="1536"/>
                  </a:lnTo>
                </a:path>
              </a:pathLst>
            </a:custGeom>
            <a:ln w="15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621267" y="1830311"/>
              <a:ext cx="2456815" cy="100965"/>
            </a:xfrm>
            <a:custGeom>
              <a:avLst/>
              <a:gdLst/>
              <a:ahLst/>
              <a:cxnLst/>
              <a:rect l="l" t="t" r="r" b="b"/>
              <a:pathLst>
                <a:path w="2456815" h="100964">
                  <a:moveTo>
                    <a:pt x="0" y="0"/>
                  </a:moveTo>
                  <a:lnTo>
                    <a:pt x="115824" y="0"/>
                  </a:lnTo>
                </a:path>
                <a:path w="2456815" h="100964">
                  <a:moveTo>
                    <a:pt x="2339327" y="100609"/>
                  </a:moveTo>
                  <a:lnTo>
                    <a:pt x="2456687" y="100609"/>
                  </a:lnTo>
                </a:path>
              </a:pathLst>
            </a:custGeom>
            <a:ln w="1521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3798189" y="1286383"/>
            <a:ext cx="13658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Constantia"/>
                <a:cs typeface="Constantia"/>
              </a:rPr>
              <a:t>Проградация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05759" y="1463814"/>
            <a:ext cx="5397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1">
                <a:latin typeface="Arial"/>
                <a:cs typeface="Arial"/>
              </a:rPr>
              <a:t>/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4598" y="1092859"/>
            <a:ext cx="24930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19150" marR="5080" indent="-80708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Constantia"/>
                <a:cs typeface="Constantia"/>
              </a:rPr>
              <a:t>А</a:t>
            </a:r>
            <a:r>
              <a:rPr dirty="0" sz="1600" spc="-5" b="1">
                <a:latin typeface="Constantia"/>
                <a:cs typeface="Constantia"/>
              </a:rPr>
              <a:t>ллю</a:t>
            </a:r>
            <a:r>
              <a:rPr dirty="0" sz="1600" spc="-10" b="1">
                <a:latin typeface="Constantia"/>
                <a:cs typeface="Constantia"/>
              </a:rPr>
              <a:t>в</a:t>
            </a:r>
            <a:r>
              <a:rPr dirty="0" sz="1600" spc="-5" b="1">
                <a:latin typeface="Constantia"/>
                <a:cs typeface="Constantia"/>
              </a:rPr>
              <a:t>иал</a:t>
            </a:r>
            <a:r>
              <a:rPr dirty="0" sz="1600" spc="-15" b="1">
                <a:latin typeface="Constantia"/>
                <a:cs typeface="Constantia"/>
              </a:rPr>
              <a:t>ь</a:t>
            </a:r>
            <a:r>
              <a:rPr dirty="0" sz="1600" spc="-10" b="1">
                <a:latin typeface="Constantia"/>
                <a:cs typeface="Constantia"/>
              </a:rPr>
              <a:t>н</a:t>
            </a:r>
            <a:r>
              <a:rPr dirty="0" sz="1600" spc="5" b="1">
                <a:latin typeface="Constantia"/>
                <a:cs typeface="Constantia"/>
              </a:rPr>
              <a:t>о</a:t>
            </a:r>
            <a:r>
              <a:rPr dirty="0" sz="1600" b="1">
                <a:latin typeface="Constantia"/>
                <a:cs typeface="Constantia"/>
              </a:rPr>
              <a:t>-</a:t>
            </a:r>
            <a:r>
              <a:rPr dirty="0" sz="1600" spc="-20" b="1">
                <a:latin typeface="Constantia"/>
                <a:cs typeface="Constantia"/>
              </a:rPr>
              <a:t>д</a:t>
            </a:r>
            <a:r>
              <a:rPr dirty="0" sz="1600" spc="-25" b="1">
                <a:latin typeface="Constantia"/>
                <a:cs typeface="Constantia"/>
              </a:rPr>
              <a:t>е</a:t>
            </a:r>
            <a:r>
              <a:rPr dirty="0" sz="1600" spc="-5" b="1">
                <a:latin typeface="Constantia"/>
                <a:cs typeface="Constantia"/>
              </a:rPr>
              <a:t>л</a:t>
            </a:r>
            <a:r>
              <a:rPr dirty="0" sz="1600" spc="-70" b="1">
                <a:latin typeface="Constantia"/>
                <a:cs typeface="Constantia"/>
              </a:rPr>
              <a:t>ь</a:t>
            </a:r>
            <a:r>
              <a:rPr dirty="0" sz="1600" spc="-35" b="1">
                <a:latin typeface="Constantia"/>
                <a:cs typeface="Constantia"/>
              </a:rPr>
              <a:t>т</a:t>
            </a:r>
            <a:r>
              <a:rPr dirty="0" sz="1600" spc="-5" b="1">
                <a:latin typeface="Constantia"/>
                <a:cs typeface="Constantia"/>
              </a:rPr>
              <a:t>о</a:t>
            </a:r>
            <a:r>
              <a:rPr dirty="0" sz="1600" spc="10" b="1">
                <a:latin typeface="Constantia"/>
                <a:cs typeface="Constantia"/>
              </a:rPr>
              <a:t>в</a:t>
            </a:r>
            <a:r>
              <a:rPr dirty="0" sz="1600" spc="-25" b="1">
                <a:latin typeface="Constantia"/>
                <a:cs typeface="Constantia"/>
              </a:rPr>
              <a:t>а</a:t>
            </a:r>
            <a:r>
              <a:rPr dirty="0" sz="1600" spc="-5" b="1">
                <a:latin typeface="Constantia"/>
                <a:cs typeface="Constantia"/>
              </a:rPr>
              <a:t>я  </a:t>
            </a:r>
            <a:r>
              <a:rPr dirty="0" sz="1600" spc="-10" b="1">
                <a:latin typeface="Constantia"/>
                <a:cs typeface="Constantia"/>
              </a:rPr>
              <a:t>равнина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4695" y="1976439"/>
            <a:ext cx="3098800" cy="66294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Calibri"/>
                <a:cs typeface="Calibri"/>
              </a:rPr>
              <a:t>Континентальный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5" b="1">
                <a:latin typeface="Arial"/>
                <a:cs typeface="Arial"/>
              </a:rPr>
              <a:t>шельф</a:t>
            </a:r>
            <a:r>
              <a:rPr dirty="0" sz="1600" spc="215" b="1">
                <a:latin typeface="Arial"/>
                <a:cs typeface="Arial"/>
              </a:rPr>
              <a:t> </a:t>
            </a:r>
            <a:r>
              <a:rPr dirty="0" baseline="-20833" sz="2400" spc="-7" b="1">
                <a:latin typeface="Calibri"/>
                <a:cs typeface="Calibri"/>
              </a:rPr>
              <a:t>Край</a:t>
            </a:r>
            <a:endParaRPr baseline="-20833" sz="2400">
              <a:latin typeface="Calibri"/>
              <a:cs typeface="Calibri"/>
            </a:endParaRPr>
          </a:p>
          <a:p>
            <a:pPr algn="r" marR="30480">
              <a:lnSpc>
                <a:spcPct val="100000"/>
              </a:lnSpc>
              <a:spcBef>
                <a:spcPts val="590"/>
              </a:spcBef>
            </a:pPr>
            <a:r>
              <a:rPr dirty="0" sz="1600" spc="-10" b="1">
                <a:latin typeface="Calibri"/>
                <a:cs typeface="Calibri"/>
              </a:rPr>
              <a:t>шельфа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15820" y="1972187"/>
            <a:ext cx="11017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30" b="1">
                <a:latin typeface="Arial"/>
                <a:cs typeface="Arial"/>
              </a:rPr>
              <a:t>Продельта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822761" y="1657934"/>
            <a:ext cx="6043295" cy="375285"/>
            <a:chOff x="822761" y="1657934"/>
            <a:chExt cx="6043295" cy="375285"/>
          </a:xfrm>
        </p:grpSpPr>
        <p:sp>
          <p:nvSpPr>
            <p:cNvPr id="39" name="object 39"/>
            <p:cNvSpPr/>
            <p:nvPr/>
          </p:nvSpPr>
          <p:spPr>
            <a:xfrm>
              <a:off x="823714" y="1658886"/>
              <a:ext cx="6041390" cy="373380"/>
            </a:xfrm>
            <a:custGeom>
              <a:avLst/>
              <a:gdLst/>
              <a:ahLst/>
              <a:cxnLst/>
              <a:rect l="l" t="t" r="r" b="b"/>
              <a:pathLst>
                <a:path w="6041390" h="373380">
                  <a:moveTo>
                    <a:pt x="1074541" y="0"/>
                  </a:moveTo>
                  <a:lnTo>
                    <a:pt x="214312" y="0"/>
                  </a:lnTo>
                  <a:lnTo>
                    <a:pt x="117475" y="28422"/>
                  </a:lnTo>
                  <a:lnTo>
                    <a:pt x="28575" y="18897"/>
                  </a:lnTo>
                  <a:lnTo>
                    <a:pt x="0" y="85483"/>
                  </a:lnTo>
                  <a:lnTo>
                    <a:pt x="58737" y="94856"/>
                  </a:lnTo>
                  <a:lnTo>
                    <a:pt x="176212" y="85483"/>
                  </a:lnTo>
                  <a:lnTo>
                    <a:pt x="312687" y="113906"/>
                  </a:lnTo>
                  <a:lnTo>
                    <a:pt x="576206" y="162915"/>
                  </a:lnTo>
                  <a:lnTo>
                    <a:pt x="761906" y="144018"/>
                  </a:lnTo>
                  <a:lnTo>
                    <a:pt x="938016" y="132803"/>
                  </a:lnTo>
                  <a:lnTo>
                    <a:pt x="1122166" y="172440"/>
                  </a:lnTo>
                  <a:lnTo>
                    <a:pt x="1972965" y="172440"/>
                  </a:lnTo>
                  <a:lnTo>
                    <a:pt x="2099965" y="162915"/>
                  </a:lnTo>
                  <a:lnTo>
                    <a:pt x="2157115" y="210438"/>
                  </a:lnTo>
                  <a:lnTo>
                    <a:pt x="2274590" y="238874"/>
                  </a:lnTo>
                  <a:lnTo>
                    <a:pt x="2479276" y="200913"/>
                  </a:lnTo>
                  <a:lnTo>
                    <a:pt x="2726926" y="284708"/>
                  </a:lnTo>
                  <a:lnTo>
                    <a:pt x="2860276" y="267347"/>
                  </a:lnTo>
                  <a:lnTo>
                    <a:pt x="3026912" y="238874"/>
                  </a:lnTo>
                  <a:lnTo>
                    <a:pt x="3144387" y="276872"/>
                  </a:lnTo>
                  <a:lnTo>
                    <a:pt x="3241174" y="219963"/>
                  </a:lnTo>
                  <a:lnTo>
                    <a:pt x="3426962" y="286397"/>
                  </a:lnTo>
                  <a:lnTo>
                    <a:pt x="3515761" y="276872"/>
                  </a:lnTo>
                  <a:lnTo>
                    <a:pt x="3652286" y="257924"/>
                  </a:lnTo>
                  <a:lnTo>
                    <a:pt x="3758699" y="286397"/>
                  </a:lnTo>
                  <a:lnTo>
                    <a:pt x="4110984" y="272161"/>
                  </a:lnTo>
                  <a:lnTo>
                    <a:pt x="4352284" y="348107"/>
                  </a:lnTo>
                  <a:lnTo>
                    <a:pt x="4415784" y="246761"/>
                  </a:lnTo>
                  <a:lnTo>
                    <a:pt x="4669784" y="373367"/>
                  </a:lnTo>
                  <a:lnTo>
                    <a:pt x="4745883" y="297408"/>
                  </a:lnTo>
                  <a:lnTo>
                    <a:pt x="4936383" y="335407"/>
                  </a:lnTo>
                  <a:lnTo>
                    <a:pt x="4987183" y="272161"/>
                  </a:lnTo>
                  <a:lnTo>
                    <a:pt x="5177683" y="335407"/>
                  </a:lnTo>
                  <a:lnTo>
                    <a:pt x="5152283" y="259461"/>
                  </a:lnTo>
                  <a:lnTo>
                    <a:pt x="5507883" y="335407"/>
                  </a:lnTo>
                  <a:lnTo>
                    <a:pt x="5469783" y="272161"/>
                  </a:lnTo>
                  <a:lnTo>
                    <a:pt x="5672830" y="257924"/>
                  </a:lnTo>
                  <a:lnTo>
                    <a:pt x="5760245" y="248399"/>
                  </a:lnTo>
                  <a:lnTo>
                    <a:pt x="6041130" y="234162"/>
                  </a:lnTo>
                  <a:lnTo>
                    <a:pt x="5825230" y="208762"/>
                  </a:lnTo>
                  <a:lnTo>
                    <a:pt x="5487195" y="56908"/>
                  </a:lnTo>
                  <a:lnTo>
                    <a:pt x="5301508" y="37947"/>
                  </a:lnTo>
                  <a:lnTo>
                    <a:pt x="4774458" y="56908"/>
                  </a:lnTo>
                  <a:lnTo>
                    <a:pt x="4677671" y="75958"/>
                  </a:lnTo>
                  <a:lnTo>
                    <a:pt x="4403084" y="47472"/>
                  </a:lnTo>
                  <a:lnTo>
                    <a:pt x="4237984" y="75958"/>
                  </a:lnTo>
                  <a:lnTo>
                    <a:pt x="4080911" y="37947"/>
                  </a:lnTo>
                  <a:lnTo>
                    <a:pt x="3838074" y="56908"/>
                  </a:lnTo>
                  <a:lnTo>
                    <a:pt x="3730124" y="56908"/>
                  </a:lnTo>
                  <a:lnTo>
                    <a:pt x="3544336" y="75958"/>
                  </a:lnTo>
                  <a:lnTo>
                    <a:pt x="3417437" y="47472"/>
                  </a:lnTo>
                  <a:lnTo>
                    <a:pt x="3407912" y="56908"/>
                  </a:lnTo>
                  <a:lnTo>
                    <a:pt x="3319012" y="66433"/>
                  </a:lnTo>
                  <a:lnTo>
                    <a:pt x="3290437" y="56908"/>
                  </a:lnTo>
                  <a:lnTo>
                    <a:pt x="2519065" y="47472"/>
                  </a:lnTo>
                  <a:lnTo>
                    <a:pt x="2450701" y="37947"/>
                  </a:lnTo>
                  <a:lnTo>
                    <a:pt x="2401590" y="28422"/>
                  </a:lnTo>
                  <a:lnTo>
                    <a:pt x="1992015" y="28422"/>
                  </a:lnTo>
                  <a:lnTo>
                    <a:pt x="1719066" y="18897"/>
                  </a:lnTo>
                  <a:lnTo>
                    <a:pt x="1074541" y="0"/>
                  </a:lnTo>
                  <a:close/>
                </a:path>
              </a:pathLst>
            </a:custGeom>
            <a:solidFill>
              <a:srgbClr val="FFA7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23714" y="1658886"/>
              <a:ext cx="6041390" cy="373380"/>
            </a:xfrm>
            <a:custGeom>
              <a:avLst/>
              <a:gdLst/>
              <a:ahLst/>
              <a:cxnLst/>
              <a:rect l="l" t="t" r="r" b="b"/>
              <a:pathLst>
                <a:path w="6041390" h="373380">
                  <a:moveTo>
                    <a:pt x="6041130" y="234162"/>
                  </a:moveTo>
                  <a:lnTo>
                    <a:pt x="5760245" y="248399"/>
                  </a:lnTo>
                  <a:lnTo>
                    <a:pt x="5672830" y="257924"/>
                  </a:lnTo>
                  <a:lnTo>
                    <a:pt x="5469783" y="272161"/>
                  </a:lnTo>
                  <a:lnTo>
                    <a:pt x="5507883" y="335407"/>
                  </a:lnTo>
                  <a:lnTo>
                    <a:pt x="5152283" y="259461"/>
                  </a:lnTo>
                  <a:lnTo>
                    <a:pt x="5177683" y="335407"/>
                  </a:lnTo>
                  <a:lnTo>
                    <a:pt x="4987183" y="272161"/>
                  </a:lnTo>
                  <a:lnTo>
                    <a:pt x="4936383" y="335407"/>
                  </a:lnTo>
                  <a:lnTo>
                    <a:pt x="4745883" y="297408"/>
                  </a:lnTo>
                  <a:lnTo>
                    <a:pt x="4669784" y="373367"/>
                  </a:lnTo>
                  <a:lnTo>
                    <a:pt x="4415784" y="246761"/>
                  </a:lnTo>
                  <a:lnTo>
                    <a:pt x="4352284" y="348107"/>
                  </a:lnTo>
                  <a:lnTo>
                    <a:pt x="4110984" y="272161"/>
                  </a:lnTo>
                  <a:lnTo>
                    <a:pt x="3758699" y="286397"/>
                  </a:lnTo>
                  <a:lnTo>
                    <a:pt x="3652286" y="257924"/>
                  </a:lnTo>
                  <a:lnTo>
                    <a:pt x="3515761" y="276872"/>
                  </a:lnTo>
                  <a:lnTo>
                    <a:pt x="3426962" y="286397"/>
                  </a:lnTo>
                  <a:lnTo>
                    <a:pt x="3241174" y="219963"/>
                  </a:lnTo>
                  <a:lnTo>
                    <a:pt x="3144387" y="276872"/>
                  </a:lnTo>
                  <a:lnTo>
                    <a:pt x="3026912" y="238874"/>
                  </a:lnTo>
                  <a:lnTo>
                    <a:pt x="2860276" y="267347"/>
                  </a:lnTo>
                  <a:lnTo>
                    <a:pt x="2726926" y="284708"/>
                  </a:lnTo>
                  <a:lnTo>
                    <a:pt x="2479276" y="200913"/>
                  </a:lnTo>
                  <a:lnTo>
                    <a:pt x="2274590" y="238874"/>
                  </a:lnTo>
                  <a:lnTo>
                    <a:pt x="2157115" y="210438"/>
                  </a:lnTo>
                  <a:lnTo>
                    <a:pt x="2099965" y="162915"/>
                  </a:lnTo>
                  <a:lnTo>
                    <a:pt x="1972965" y="172440"/>
                  </a:lnTo>
                  <a:lnTo>
                    <a:pt x="1834903" y="172440"/>
                  </a:lnTo>
                  <a:lnTo>
                    <a:pt x="1679328" y="172440"/>
                  </a:lnTo>
                  <a:lnTo>
                    <a:pt x="1317378" y="172440"/>
                  </a:lnTo>
                  <a:lnTo>
                    <a:pt x="1122166" y="172440"/>
                  </a:lnTo>
                  <a:lnTo>
                    <a:pt x="938016" y="132803"/>
                  </a:lnTo>
                  <a:lnTo>
                    <a:pt x="761906" y="144018"/>
                  </a:lnTo>
                  <a:lnTo>
                    <a:pt x="576206" y="162915"/>
                  </a:lnTo>
                  <a:lnTo>
                    <a:pt x="312687" y="113906"/>
                  </a:lnTo>
                  <a:lnTo>
                    <a:pt x="176212" y="85483"/>
                  </a:lnTo>
                  <a:lnTo>
                    <a:pt x="58737" y="94856"/>
                  </a:lnTo>
                  <a:lnTo>
                    <a:pt x="0" y="85483"/>
                  </a:lnTo>
                  <a:lnTo>
                    <a:pt x="28575" y="18897"/>
                  </a:lnTo>
                  <a:lnTo>
                    <a:pt x="117475" y="28422"/>
                  </a:lnTo>
                  <a:lnTo>
                    <a:pt x="214312" y="0"/>
                  </a:lnTo>
                  <a:lnTo>
                    <a:pt x="1074541" y="0"/>
                  </a:lnTo>
                  <a:lnTo>
                    <a:pt x="1719066" y="18897"/>
                  </a:lnTo>
                  <a:lnTo>
                    <a:pt x="1992015" y="28422"/>
                  </a:lnTo>
                  <a:lnTo>
                    <a:pt x="2401590" y="28422"/>
                  </a:lnTo>
                  <a:lnTo>
                    <a:pt x="2450701" y="37947"/>
                  </a:lnTo>
                  <a:lnTo>
                    <a:pt x="2519065" y="47472"/>
                  </a:lnTo>
                  <a:lnTo>
                    <a:pt x="3290437" y="56908"/>
                  </a:lnTo>
                  <a:lnTo>
                    <a:pt x="3319012" y="66433"/>
                  </a:lnTo>
                  <a:lnTo>
                    <a:pt x="3407912" y="56908"/>
                  </a:lnTo>
                  <a:lnTo>
                    <a:pt x="3417437" y="47472"/>
                  </a:lnTo>
                  <a:lnTo>
                    <a:pt x="3544336" y="75958"/>
                  </a:lnTo>
                  <a:lnTo>
                    <a:pt x="3730124" y="56908"/>
                  </a:lnTo>
                  <a:lnTo>
                    <a:pt x="3838074" y="56908"/>
                  </a:lnTo>
                  <a:lnTo>
                    <a:pt x="4080911" y="37947"/>
                  </a:lnTo>
                  <a:lnTo>
                    <a:pt x="4237984" y="75958"/>
                  </a:lnTo>
                  <a:lnTo>
                    <a:pt x="4403084" y="47472"/>
                  </a:lnTo>
                  <a:lnTo>
                    <a:pt x="4677671" y="75958"/>
                  </a:lnTo>
                  <a:lnTo>
                    <a:pt x="4774458" y="56908"/>
                  </a:lnTo>
                  <a:lnTo>
                    <a:pt x="5301508" y="37947"/>
                  </a:lnTo>
                  <a:lnTo>
                    <a:pt x="5487195" y="56908"/>
                  </a:lnTo>
                  <a:lnTo>
                    <a:pt x="5614195" y="113906"/>
                  </a:lnTo>
                  <a:lnTo>
                    <a:pt x="5825230" y="208762"/>
                  </a:lnTo>
                  <a:lnTo>
                    <a:pt x="6041130" y="23416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3580015" y="1674723"/>
            <a:ext cx="35439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Фронт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дельты</a:t>
            </a:r>
            <a:r>
              <a:rPr dirty="0" sz="1600" spc="3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/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барьерная</a:t>
            </a:r>
            <a:r>
              <a:rPr dirty="0" sz="1600" spc="2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отмель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019323" y="1660918"/>
            <a:ext cx="5453380" cy="241300"/>
            <a:chOff x="1019323" y="1660918"/>
            <a:chExt cx="5453380" cy="241300"/>
          </a:xfrm>
        </p:grpSpPr>
        <p:sp>
          <p:nvSpPr>
            <p:cNvPr id="43" name="object 43"/>
            <p:cNvSpPr/>
            <p:nvPr/>
          </p:nvSpPr>
          <p:spPr>
            <a:xfrm>
              <a:off x="1025673" y="1667268"/>
              <a:ext cx="988060" cy="132715"/>
            </a:xfrm>
            <a:custGeom>
              <a:avLst/>
              <a:gdLst/>
              <a:ahLst/>
              <a:cxnLst/>
              <a:rect l="l" t="t" r="r" b="b"/>
              <a:pathLst>
                <a:path w="988060" h="132714">
                  <a:moveTo>
                    <a:pt x="0" y="0"/>
                  </a:moveTo>
                  <a:lnTo>
                    <a:pt x="24514" y="11279"/>
                  </a:lnTo>
                  <a:lnTo>
                    <a:pt x="46949" y="26849"/>
                  </a:lnTo>
                  <a:lnTo>
                    <a:pt x="67999" y="44993"/>
                  </a:lnTo>
                  <a:lnTo>
                    <a:pt x="88355" y="63995"/>
                  </a:lnTo>
                </a:path>
                <a:path w="988060" h="132714">
                  <a:moveTo>
                    <a:pt x="216396" y="9131"/>
                  </a:moveTo>
                  <a:lnTo>
                    <a:pt x="246547" y="28237"/>
                  </a:lnTo>
                  <a:lnTo>
                    <a:pt x="277860" y="50947"/>
                  </a:lnTo>
                  <a:lnTo>
                    <a:pt x="302438" y="79041"/>
                  </a:lnTo>
                  <a:lnTo>
                    <a:pt x="312385" y="114300"/>
                  </a:lnTo>
                </a:path>
                <a:path w="988060" h="132714">
                  <a:moveTo>
                    <a:pt x="420589" y="18262"/>
                  </a:moveTo>
                  <a:lnTo>
                    <a:pt x="474180" y="25498"/>
                  </a:lnTo>
                  <a:lnTo>
                    <a:pt x="505855" y="34945"/>
                  </a:lnTo>
                  <a:lnTo>
                    <a:pt x="526908" y="55101"/>
                  </a:lnTo>
                  <a:lnTo>
                    <a:pt x="548631" y="94462"/>
                  </a:lnTo>
                </a:path>
                <a:path w="988060" h="132714">
                  <a:moveTo>
                    <a:pt x="644630" y="25895"/>
                  </a:moveTo>
                  <a:lnTo>
                    <a:pt x="675638" y="40685"/>
                  </a:lnTo>
                  <a:lnTo>
                    <a:pt x="698878" y="58983"/>
                  </a:lnTo>
                  <a:lnTo>
                    <a:pt x="719375" y="80546"/>
                  </a:lnTo>
                  <a:lnTo>
                    <a:pt x="742153" y="105130"/>
                  </a:lnTo>
                </a:path>
                <a:path w="988060" h="132714">
                  <a:moveTo>
                    <a:pt x="900662" y="9131"/>
                  </a:moveTo>
                  <a:lnTo>
                    <a:pt x="940708" y="34059"/>
                  </a:lnTo>
                  <a:lnTo>
                    <a:pt x="967627" y="53897"/>
                  </a:lnTo>
                  <a:lnTo>
                    <a:pt x="982781" y="82210"/>
                  </a:lnTo>
                  <a:lnTo>
                    <a:pt x="987530" y="13256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600" y="1687322"/>
              <a:ext cx="196595" cy="11860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5994" y="1697736"/>
              <a:ext cx="140233" cy="9906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0339" y="1679435"/>
              <a:ext cx="99734" cy="13716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44367" y="1716049"/>
              <a:ext cx="187464" cy="13561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7481" y="1716049"/>
              <a:ext cx="167614" cy="147815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546322" y="1722145"/>
              <a:ext cx="186055" cy="144780"/>
            </a:xfrm>
            <a:custGeom>
              <a:avLst/>
              <a:gdLst/>
              <a:ahLst/>
              <a:cxnLst/>
              <a:rect l="l" t="t" r="r" b="b"/>
              <a:pathLst>
                <a:path w="186054" h="144780">
                  <a:moveTo>
                    <a:pt x="0" y="0"/>
                  </a:moveTo>
                  <a:lnTo>
                    <a:pt x="59509" y="14581"/>
                  </a:lnTo>
                  <a:lnTo>
                    <a:pt x="101383" y="32179"/>
                  </a:lnTo>
                  <a:lnTo>
                    <a:pt x="132096" y="56961"/>
                  </a:lnTo>
                  <a:lnTo>
                    <a:pt x="158124" y="93097"/>
                  </a:lnTo>
                  <a:lnTo>
                    <a:pt x="185940" y="14475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92308" y="1735836"/>
              <a:ext cx="205714" cy="12862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250436" y="1741932"/>
              <a:ext cx="467995" cy="154305"/>
            </a:xfrm>
            <a:custGeom>
              <a:avLst/>
              <a:gdLst/>
              <a:ahLst/>
              <a:cxnLst/>
              <a:rect l="l" t="t" r="r" b="b"/>
              <a:pathLst>
                <a:path w="467995" h="154305">
                  <a:moveTo>
                    <a:pt x="0" y="0"/>
                  </a:moveTo>
                  <a:lnTo>
                    <a:pt x="51616" y="22354"/>
                  </a:lnTo>
                  <a:lnTo>
                    <a:pt x="77479" y="50817"/>
                  </a:lnTo>
                  <a:lnTo>
                    <a:pt x="86478" y="92356"/>
                  </a:lnTo>
                  <a:lnTo>
                    <a:pt x="87502" y="153936"/>
                  </a:lnTo>
                </a:path>
                <a:path w="467995" h="154305">
                  <a:moveTo>
                    <a:pt x="213360" y="10667"/>
                  </a:moveTo>
                  <a:lnTo>
                    <a:pt x="233798" y="19708"/>
                  </a:lnTo>
                  <a:lnTo>
                    <a:pt x="246802" y="29854"/>
                  </a:lnTo>
                  <a:lnTo>
                    <a:pt x="257944" y="42214"/>
                  </a:lnTo>
                  <a:lnTo>
                    <a:pt x="272796" y="57899"/>
                  </a:lnTo>
                </a:path>
                <a:path w="467995" h="154305">
                  <a:moveTo>
                    <a:pt x="420636" y="0"/>
                  </a:moveTo>
                  <a:lnTo>
                    <a:pt x="441659" y="9380"/>
                  </a:lnTo>
                  <a:lnTo>
                    <a:pt x="452248" y="20801"/>
                  </a:lnTo>
                  <a:lnTo>
                    <a:pt x="458839" y="36295"/>
                  </a:lnTo>
                  <a:lnTo>
                    <a:pt x="467867" y="57899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38700" y="1725168"/>
              <a:ext cx="120396" cy="9142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099304" y="1741932"/>
              <a:ext cx="556260" cy="78105"/>
            </a:xfrm>
            <a:custGeom>
              <a:avLst/>
              <a:gdLst/>
              <a:ahLst/>
              <a:cxnLst/>
              <a:rect l="l" t="t" r="r" b="b"/>
              <a:pathLst>
                <a:path w="556260" h="78105">
                  <a:moveTo>
                    <a:pt x="0" y="10667"/>
                  </a:moveTo>
                  <a:lnTo>
                    <a:pt x="2383" y="19277"/>
                  </a:lnTo>
                  <a:lnTo>
                    <a:pt x="5411" y="28781"/>
                  </a:lnTo>
                  <a:lnTo>
                    <a:pt x="8013" y="36471"/>
                  </a:lnTo>
                  <a:lnTo>
                    <a:pt x="9118" y="39636"/>
                  </a:lnTo>
                  <a:lnTo>
                    <a:pt x="5125" y="28332"/>
                  </a:lnTo>
                  <a:lnTo>
                    <a:pt x="2844" y="21547"/>
                  </a:lnTo>
                  <a:lnTo>
                    <a:pt x="1421" y="16564"/>
                  </a:lnTo>
                  <a:lnTo>
                    <a:pt x="0" y="10667"/>
                  </a:lnTo>
                  <a:close/>
                </a:path>
                <a:path w="556260" h="78105">
                  <a:moveTo>
                    <a:pt x="156959" y="0"/>
                  </a:moveTo>
                  <a:lnTo>
                    <a:pt x="215341" y="3051"/>
                  </a:lnTo>
                  <a:lnTo>
                    <a:pt x="273685" y="9778"/>
                  </a:lnTo>
                  <a:lnTo>
                    <a:pt x="295937" y="24473"/>
                  </a:lnTo>
                  <a:lnTo>
                    <a:pt x="302907" y="29222"/>
                  </a:lnTo>
                  <a:lnTo>
                    <a:pt x="320197" y="35373"/>
                  </a:lnTo>
                  <a:lnTo>
                    <a:pt x="339326" y="41748"/>
                  </a:lnTo>
                  <a:lnTo>
                    <a:pt x="354819" y="46746"/>
                  </a:lnTo>
                  <a:lnTo>
                    <a:pt x="361200" y="48767"/>
                  </a:lnTo>
                </a:path>
                <a:path w="556260" h="78105">
                  <a:moveTo>
                    <a:pt x="498373" y="0"/>
                  </a:moveTo>
                  <a:lnTo>
                    <a:pt x="522671" y="11490"/>
                  </a:lnTo>
                  <a:lnTo>
                    <a:pt x="540875" y="27966"/>
                  </a:lnTo>
                  <a:lnTo>
                    <a:pt x="552299" y="49893"/>
                  </a:lnTo>
                  <a:lnTo>
                    <a:pt x="556260" y="77736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95772" y="1716049"/>
              <a:ext cx="140233" cy="10054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41136" y="1716049"/>
              <a:ext cx="129514" cy="12649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84963" y="1746504"/>
              <a:ext cx="187464" cy="155460"/>
            </a:xfrm>
            <a:prstGeom prst="rect">
              <a:avLst/>
            </a:prstGeom>
          </p:spPr>
        </p:pic>
      </p:grpSp>
      <p:sp>
        <p:nvSpPr>
          <p:cNvPr id="57" name="object 57"/>
          <p:cNvSpPr/>
          <p:nvPr/>
        </p:nvSpPr>
        <p:spPr>
          <a:xfrm>
            <a:off x="5023840" y="1075931"/>
            <a:ext cx="940435" cy="190500"/>
          </a:xfrm>
          <a:custGeom>
            <a:avLst/>
            <a:gdLst/>
            <a:ahLst/>
            <a:cxnLst/>
            <a:rect l="l" t="t" r="r" b="b"/>
            <a:pathLst>
              <a:path w="940435" h="190500">
                <a:moveTo>
                  <a:pt x="826046" y="95250"/>
                </a:moveTo>
                <a:lnTo>
                  <a:pt x="749846" y="190500"/>
                </a:lnTo>
                <a:lnTo>
                  <a:pt x="902246" y="114300"/>
                </a:lnTo>
                <a:lnTo>
                  <a:pt x="826046" y="114300"/>
                </a:lnTo>
                <a:lnTo>
                  <a:pt x="826046" y="95250"/>
                </a:lnTo>
                <a:close/>
              </a:path>
              <a:path w="940435" h="190500">
                <a:moveTo>
                  <a:pt x="810806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810806" y="114300"/>
                </a:lnTo>
                <a:lnTo>
                  <a:pt x="826046" y="95250"/>
                </a:lnTo>
                <a:lnTo>
                  <a:pt x="810806" y="76200"/>
                </a:lnTo>
                <a:close/>
              </a:path>
              <a:path w="940435" h="190500">
                <a:moveTo>
                  <a:pt x="902246" y="76200"/>
                </a:moveTo>
                <a:lnTo>
                  <a:pt x="826046" y="76200"/>
                </a:lnTo>
                <a:lnTo>
                  <a:pt x="826046" y="114300"/>
                </a:lnTo>
                <a:lnTo>
                  <a:pt x="902246" y="114300"/>
                </a:lnTo>
                <a:lnTo>
                  <a:pt x="940346" y="95250"/>
                </a:lnTo>
                <a:lnTo>
                  <a:pt x="902246" y="76200"/>
                </a:lnTo>
                <a:close/>
              </a:path>
              <a:path w="940435" h="190500">
                <a:moveTo>
                  <a:pt x="749846" y="0"/>
                </a:moveTo>
                <a:lnTo>
                  <a:pt x="826046" y="95250"/>
                </a:lnTo>
                <a:lnTo>
                  <a:pt x="826046" y="76200"/>
                </a:lnTo>
                <a:lnTo>
                  <a:pt x="902246" y="76200"/>
                </a:lnTo>
                <a:lnTo>
                  <a:pt x="749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3443732" y="3725036"/>
            <a:ext cx="4552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С</a:t>
            </a:r>
            <a:r>
              <a:rPr dirty="0" sz="1600" spc="-5" b="1">
                <a:latin typeface="Arial"/>
                <a:cs typeface="Arial"/>
              </a:rPr>
              <a:t>кв.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25747" y="3951744"/>
            <a:ext cx="7153909" cy="2270125"/>
            <a:chOff x="825747" y="3951744"/>
            <a:chExt cx="7153909" cy="2270125"/>
          </a:xfrm>
        </p:grpSpPr>
        <p:sp>
          <p:nvSpPr>
            <p:cNvPr id="60" name="object 60"/>
            <p:cNvSpPr/>
            <p:nvPr/>
          </p:nvSpPr>
          <p:spPr>
            <a:xfrm>
              <a:off x="3423640" y="4679454"/>
              <a:ext cx="2819400" cy="232410"/>
            </a:xfrm>
            <a:custGeom>
              <a:avLst/>
              <a:gdLst/>
              <a:ahLst/>
              <a:cxnLst/>
              <a:rect l="l" t="t" r="r" b="b"/>
              <a:pathLst>
                <a:path w="2819400" h="232410">
                  <a:moveTo>
                    <a:pt x="2667000" y="0"/>
                  </a:moveTo>
                  <a:lnTo>
                    <a:pt x="0" y="0"/>
                  </a:lnTo>
                  <a:lnTo>
                    <a:pt x="76200" y="76200"/>
                  </a:lnTo>
                  <a:lnTo>
                    <a:pt x="1524000" y="228447"/>
                  </a:lnTo>
                  <a:lnTo>
                    <a:pt x="2438400" y="228447"/>
                  </a:lnTo>
                  <a:lnTo>
                    <a:pt x="2527300" y="231622"/>
                  </a:lnTo>
                  <a:lnTo>
                    <a:pt x="2570402" y="229638"/>
                  </a:lnTo>
                  <a:lnTo>
                    <a:pt x="2657184" y="220906"/>
                  </a:lnTo>
                  <a:lnTo>
                    <a:pt x="2700286" y="218922"/>
                  </a:lnTo>
                  <a:lnTo>
                    <a:pt x="2709811" y="220676"/>
                  </a:lnTo>
                  <a:lnTo>
                    <a:pt x="2719336" y="224658"/>
                  </a:lnTo>
                  <a:lnTo>
                    <a:pt x="2728861" y="228947"/>
                  </a:lnTo>
                  <a:lnTo>
                    <a:pt x="2738386" y="231622"/>
                  </a:lnTo>
                  <a:lnTo>
                    <a:pt x="2758649" y="231990"/>
                  </a:lnTo>
                  <a:lnTo>
                    <a:pt x="2778893" y="231187"/>
                  </a:lnTo>
                  <a:lnTo>
                    <a:pt x="2819400" y="228447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423640" y="4679454"/>
              <a:ext cx="2819400" cy="232410"/>
            </a:xfrm>
            <a:custGeom>
              <a:avLst/>
              <a:gdLst/>
              <a:ahLst/>
              <a:cxnLst/>
              <a:rect l="l" t="t" r="r" b="b"/>
              <a:pathLst>
                <a:path w="2819400" h="232410">
                  <a:moveTo>
                    <a:pt x="1524000" y="228447"/>
                  </a:moveTo>
                  <a:lnTo>
                    <a:pt x="76200" y="76200"/>
                  </a:lnTo>
                  <a:lnTo>
                    <a:pt x="0" y="0"/>
                  </a:lnTo>
                  <a:lnTo>
                    <a:pt x="2667000" y="0"/>
                  </a:lnTo>
                  <a:lnTo>
                    <a:pt x="2819400" y="228447"/>
                  </a:lnTo>
                  <a:lnTo>
                    <a:pt x="2799137" y="229808"/>
                  </a:lnTo>
                  <a:lnTo>
                    <a:pt x="2778893" y="231187"/>
                  </a:lnTo>
                  <a:lnTo>
                    <a:pt x="2758649" y="231990"/>
                  </a:lnTo>
                  <a:lnTo>
                    <a:pt x="2738386" y="231622"/>
                  </a:lnTo>
                  <a:lnTo>
                    <a:pt x="2728861" y="228947"/>
                  </a:lnTo>
                  <a:lnTo>
                    <a:pt x="2719336" y="224658"/>
                  </a:lnTo>
                  <a:lnTo>
                    <a:pt x="2709811" y="220676"/>
                  </a:lnTo>
                  <a:lnTo>
                    <a:pt x="2700286" y="218922"/>
                  </a:lnTo>
                  <a:lnTo>
                    <a:pt x="2657184" y="220906"/>
                  </a:lnTo>
                  <a:lnTo>
                    <a:pt x="2613793" y="225272"/>
                  </a:lnTo>
                  <a:lnTo>
                    <a:pt x="2570402" y="229638"/>
                  </a:lnTo>
                  <a:lnTo>
                    <a:pt x="2527300" y="231622"/>
                  </a:lnTo>
                  <a:lnTo>
                    <a:pt x="2438400" y="228447"/>
                  </a:lnTo>
                  <a:lnTo>
                    <a:pt x="2286000" y="228447"/>
                  </a:lnTo>
                  <a:lnTo>
                    <a:pt x="1981200" y="228447"/>
                  </a:lnTo>
                  <a:lnTo>
                    <a:pt x="1524000" y="2284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45046" y="4527054"/>
              <a:ext cx="5937885" cy="1562100"/>
            </a:xfrm>
            <a:custGeom>
              <a:avLst/>
              <a:gdLst/>
              <a:ahLst/>
              <a:cxnLst/>
              <a:rect l="l" t="t" r="r" b="b"/>
              <a:pathLst>
                <a:path w="5937884" h="1562100">
                  <a:moveTo>
                    <a:pt x="2473476" y="0"/>
                  </a:moveTo>
                  <a:lnTo>
                    <a:pt x="23812" y="136525"/>
                  </a:lnTo>
                  <a:lnTo>
                    <a:pt x="0" y="1130298"/>
                  </a:lnTo>
                  <a:lnTo>
                    <a:pt x="0" y="1562098"/>
                  </a:lnTo>
                  <a:lnTo>
                    <a:pt x="292100" y="1562098"/>
                  </a:lnTo>
                  <a:lnTo>
                    <a:pt x="976412" y="1558923"/>
                  </a:lnTo>
                  <a:lnTo>
                    <a:pt x="2424212" y="1546223"/>
                  </a:lnTo>
                  <a:lnTo>
                    <a:pt x="2981476" y="1473198"/>
                  </a:lnTo>
                  <a:lnTo>
                    <a:pt x="3451376" y="1473198"/>
                  </a:lnTo>
                  <a:lnTo>
                    <a:pt x="4081664" y="1447798"/>
                  </a:lnTo>
                  <a:lnTo>
                    <a:pt x="4662689" y="1422398"/>
                  </a:lnTo>
                  <a:lnTo>
                    <a:pt x="5937502" y="1447798"/>
                  </a:lnTo>
                  <a:lnTo>
                    <a:pt x="5850139" y="1311273"/>
                  </a:lnTo>
                  <a:lnTo>
                    <a:pt x="5627889" y="977899"/>
                  </a:lnTo>
                  <a:lnTo>
                    <a:pt x="5454902" y="717549"/>
                  </a:lnTo>
                  <a:lnTo>
                    <a:pt x="5256414" y="123825"/>
                  </a:lnTo>
                  <a:lnTo>
                    <a:pt x="5070727" y="99910"/>
                  </a:lnTo>
                  <a:lnTo>
                    <a:pt x="247347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45046" y="4527054"/>
              <a:ext cx="5937885" cy="1562100"/>
            </a:xfrm>
            <a:custGeom>
              <a:avLst/>
              <a:gdLst/>
              <a:ahLst/>
              <a:cxnLst/>
              <a:rect l="l" t="t" r="r" b="b"/>
              <a:pathLst>
                <a:path w="5937884" h="1562100">
                  <a:moveTo>
                    <a:pt x="23812" y="136525"/>
                  </a:moveTo>
                  <a:lnTo>
                    <a:pt x="2473476" y="0"/>
                  </a:lnTo>
                  <a:lnTo>
                    <a:pt x="5070727" y="99910"/>
                  </a:lnTo>
                  <a:lnTo>
                    <a:pt x="5256414" y="123825"/>
                  </a:lnTo>
                  <a:lnTo>
                    <a:pt x="5454902" y="717549"/>
                  </a:lnTo>
                  <a:lnTo>
                    <a:pt x="5627889" y="977899"/>
                  </a:lnTo>
                  <a:lnTo>
                    <a:pt x="5850139" y="1311273"/>
                  </a:lnTo>
                  <a:lnTo>
                    <a:pt x="5937502" y="1447798"/>
                  </a:lnTo>
                  <a:lnTo>
                    <a:pt x="4662689" y="1422398"/>
                  </a:lnTo>
                  <a:lnTo>
                    <a:pt x="4081664" y="1447798"/>
                  </a:lnTo>
                  <a:lnTo>
                    <a:pt x="3451376" y="1473198"/>
                  </a:lnTo>
                  <a:lnTo>
                    <a:pt x="2981476" y="1473198"/>
                  </a:lnTo>
                  <a:lnTo>
                    <a:pt x="2424212" y="1546223"/>
                  </a:lnTo>
                  <a:lnTo>
                    <a:pt x="976412" y="1558923"/>
                  </a:lnTo>
                  <a:lnTo>
                    <a:pt x="292100" y="1562098"/>
                  </a:lnTo>
                  <a:lnTo>
                    <a:pt x="0" y="1562098"/>
                  </a:lnTo>
                  <a:lnTo>
                    <a:pt x="0" y="1130298"/>
                  </a:lnTo>
                  <a:lnTo>
                    <a:pt x="23812" y="13652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509240" y="4603254"/>
              <a:ext cx="1676400" cy="1143000"/>
            </a:xfrm>
            <a:custGeom>
              <a:avLst/>
              <a:gdLst/>
              <a:ahLst/>
              <a:cxnLst/>
              <a:rect l="l" t="t" r="r" b="b"/>
              <a:pathLst>
                <a:path w="1676400" h="1143000">
                  <a:moveTo>
                    <a:pt x="838199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228600" y="304800"/>
                  </a:lnTo>
                  <a:lnTo>
                    <a:pt x="457200" y="609600"/>
                  </a:lnTo>
                  <a:lnTo>
                    <a:pt x="761999" y="914399"/>
                  </a:lnTo>
                  <a:lnTo>
                    <a:pt x="990599" y="1066798"/>
                  </a:lnTo>
                  <a:lnTo>
                    <a:pt x="1066799" y="1142998"/>
                  </a:lnTo>
                  <a:lnTo>
                    <a:pt x="1066799" y="914399"/>
                  </a:lnTo>
                  <a:lnTo>
                    <a:pt x="1523999" y="838199"/>
                  </a:lnTo>
                  <a:lnTo>
                    <a:pt x="1676399" y="228600"/>
                  </a:lnTo>
                  <a:lnTo>
                    <a:pt x="1066799" y="152400"/>
                  </a:lnTo>
                  <a:lnTo>
                    <a:pt x="1066799" y="76200"/>
                  </a:lnTo>
                  <a:lnTo>
                    <a:pt x="838199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509240" y="4603254"/>
              <a:ext cx="1676400" cy="1143000"/>
            </a:xfrm>
            <a:custGeom>
              <a:avLst/>
              <a:gdLst/>
              <a:ahLst/>
              <a:cxnLst/>
              <a:rect l="l" t="t" r="r" b="b"/>
              <a:pathLst>
                <a:path w="1676400" h="1143000">
                  <a:moveTo>
                    <a:pt x="1523999" y="838199"/>
                  </a:moveTo>
                  <a:lnTo>
                    <a:pt x="1066799" y="914399"/>
                  </a:lnTo>
                  <a:lnTo>
                    <a:pt x="1066799" y="1142998"/>
                  </a:lnTo>
                  <a:lnTo>
                    <a:pt x="990599" y="1066798"/>
                  </a:lnTo>
                  <a:lnTo>
                    <a:pt x="761999" y="914399"/>
                  </a:lnTo>
                  <a:lnTo>
                    <a:pt x="457200" y="609600"/>
                  </a:lnTo>
                  <a:lnTo>
                    <a:pt x="228600" y="304800"/>
                  </a:lnTo>
                  <a:lnTo>
                    <a:pt x="0" y="76200"/>
                  </a:lnTo>
                  <a:lnTo>
                    <a:pt x="0" y="0"/>
                  </a:lnTo>
                  <a:lnTo>
                    <a:pt x="838199" y="0"/>
                  </a:lnTo>
                  <a:lnTo>
                    <a:pt x="1066799" y="76200"/>
                  </a:lnTo>
                  <a:lnTo>
                    <a:pt x="1066799" y="152400"/>
                  </a:lnTo>
                  <a:lnTo>
                    <a:pt x="1676399" y="228600"/>
                  </a:lnTo>
                  <a:lnTo>
                    <a:pt x="1523999" y="83819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6265913" y="5136654"/>
              <a:ext cx="1713230" cy="890269"/>
            </a:xfrm>
            <a:custGeom>
              <a:avLst/>
              <a:gdLst/>
              <a:ahLst/>
              <a:cxnLst/>
              <a:rect l="l" t="t" r="r" b="b"/>
              <a:pathLst>
                <a:path w="1713229" h="890270">
                  <a:moveTo>
                    <a:pt x="583056" y="0"/>
                  </a:moveTo>
                  <a:lnTo>
                    <a:pt x="495551" y="25233"/>
                  </a:lnTo>
                  <a:lnTo>
                    <a:pt x="481009" y="29081"/>
                  </a:lnTo>
                  <a:lnTo>
                    <a:pt x="348005" y="61810"/>
                  </a:lnTo>
                  <a:lnTo>
                    <a:pt x="307402" y="65647"/>
                  </a:lnTo>
                  <a:lnTo>
                    <a:pt x="258725" y="70693"/>
                  </a:lnTo>
                  <a:lnTo>
                    <a:pt x="205359" y="77585"/>
                  </a:lnTo>
                  <a:lnTo>
                    <a:pt x="150689" y="86961"/>
                  </a:lnTo>
                  <a:lnTo>
                    <a:pt x="98100" y="99459"/>
                  </a:lnTo>
                  <a:lnTo>
                    <a:pt x="50975" y="115717"/>
                  </a:lnTo>
                  <a:lnTo>
                    <a:pt x="12700" y="136372"/>
                  </a:lnTo>
                  <a:lnTo>
                    <a:pt x="2488" y="162988"/>
                  </a:lnTo>
                  <a:lnTo>
                    <a:pt x="0" y="172935"/>
                  </a:lnTo>
                  <a:lnTo>
                    <a:pt x="27198" y="230022"/>
                  </a:lnTo>
                  <a:lnTo>
                    <a:pt x="74714" y="272897"/>
                  </a:lnTo>
                  <a:lnTo>
                    <a:pt x="133813" y="292372"/>
                  </a:lnTo>
                  <a:lnTo>
                    <a:pt x="171553" y="313162"/>
                  </a:lnTo>
                  <a:lnTo>
                    <a:pt x="195945" y="341499"/>
                  </a:lnTo>
                  <a:lnTo>
                    <a:pt x="215003" y="383616"/>
                  </a:lnTo>
                  <a:lnTo>
                    <a:pt x="236740" y="445744"/>
                  </a:lnTo>
                  <a:lnTo>
                    <a:pt x="266450" y="483411"/>
                  </a:lnTo>
                  <a:lnTo>
                    <a:pt x="287521" y="526095"/>
                  </a:lnTo>
                  <a:lnTo>
                    <a:pt x="302010" y="572410"/>
                  </a:lnTo>
                  <a:lnTo>
                    <a:pt x="311976" y="620971"/>
                  </a:lnTo>
                  <a:lnTo>
                    <a:pt x="319476" y="670391"/>
                  </a:lnTo>
                  <a:lnTo>
                    <a:pt x="326566" y="719284"/>
                  </a:lnTo>
                  <a:lnTo>
                    <a:pt x="335305" y="766265"/>
                  </a:lnTo>
                  <a:lnTo>
                    <a:pt x="446430" y="828128"/>
                  </a:lnTo>
                  <a:lnTo>
                    <a:pt x="1263154" y="828128"/>
                  </a:lnTo>
                  <a:lnTo>
                    <a:pt x="1634871" y="889991"/>
                  </a:lnTo>
                  <a:lnTo>
                    <a:pt x="1672004" y="869784"/>
                  </a:lnTo>
                  <a:lnTo>
                    <a:pt x="1686669" y="844977"/>
                  </a:lnTo>
                  <a:lnTo>
                    <a:pt x="1690926" y="808571"/>
                  </a:lnTo>
                  <a:lnTo>
                    <a:pt x="1696834" y="753565"/>
                  </a:lnTo>
                  <a:lnTo>
                    <a:pt x="1702160" y="710491"/>
                  </a:lnTo>
                  <a:lnTo>
                    <a:pt x="1704951" y="667115"/>
                  </a:lnTo>
                  <a:lnTo>
                    <a:pt x="1706858" y="623729"/>
                  </a:lnTo>
                  <a:lnTo>
                    <a:pt x="1709534" y="580627"/>
                  </a:lnTo>
                  <a:lnTo>
                    <a:pt x="1710124" y="532262"/>
                  </a:lnTo>
                  <a:lnTo>
                    <a:pt x="1710198" y="476588"/>
                  </a:lnTo>
                  <a:lnTo>
                    <a:pt x="1709534" y="322059"/>
                  </a:lnTo>
                  <a:lnTo>
                    <a:pt x="1708194" y="300677"/>
                  </a:lnTo>
                  <a:lnTo>
                    <a:pt x="1710724" y="265306"/>
                  </a:lnTo>
                  <a:lnTo>
                    <a:pt x="1712659" y="230530"/>
                  </a:lnTo>
                  <a:lnTo>
                    <a:pt x="1709534" y="210934"/>
                  </a:lnTo>
                  <a:lnTo>
                    <a:pt x="1679373" y="193300"/>
                  </a:lnTo>
                  <a:lnTo>
                    <a:pt x="1647117" y="193574"/>
                  </a:lnTo>
                  <a:lnTo>
                    <a:pt x="1614382" y="203815"/>
                  </a:lnTo>
                  <a:lnTo>
                    <a:pt x="1582782" y="216081"/>
                  </a:lnTo>
                  <a:lnTo>
                    <a:pt x="1553935" y="222434"/>
                  </a:lnTo>
                  <a:lnTo>
                    <a:pt x="1529454" y="214932"/>
                  </a:lnTo>
                  <a:lnTo>
                    <a:pt x="1510957" y="185635"/>
                  </a:lnTo>
                  <a:lnTo>
                    <a:pt x="1470632" y="161826"/>
                  </a:lnTo>
                  <a:lnTo>
                    <a:pt x="1437279" y="126284"/>
                  </a:lnTo>
                  <a:lnTo>
                    <a:pt x="1406595" y="86285"/>
                  </a:lnTo>
                  <a:lnTo>
                    <a:pt x="1374279" y="49110"/>
                  </a:lnTo>
                  <a:lnTo>
                    <a:pt x="1324839" y="44233"/>
                  </a:lnTo>
                  <a:lnTo>
                    <a:pt x="1275396" y="39672"/>
                  </a:lnTo>
                  <a:lnTo>
                    <a:pt x="1225952" y="35411"/>
                  </a:lnTo>
                  <a:lnTo>
                    <a:pt x="1176506" y="31434"/>
                  </a:lnTo>
                  <a:lnTo>
                    <a:pt x="1127058" y="27725"/>
                  </a:lnTo>
                  <a:lnTo>
                    <a:pt x="1028158" y="21046"/>
                  </a:lnTo>
                  <a:lnTo>
                    <a:pt x="929253" y="15246"/>
                  </a:lnTo>
                  <a:lnTo>
                    <a:pt x="830343" y="10195"/>
                  </a:lnTo>
                  <a:lnTo>
                    <a:pt x="731430" y="5765"/>
                  </a:lnTo>
                  <a:lnTo>
                    <a:pt x="583056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265913" y="5136654"/>
              <a:ext cx="1713230" cy="890269"/>
            </a:xfrm>
            <a:custGeom>
              <a:avLst/>
              <a:gdLst/>
              <a:ahLst/>
              <a:cxnLst/>
              <a:rect l="l" t="t" r="r" b="b"/>
              <a:pathLst>
                <a:path w="1713229" h="890270">
                  <a:moveTo>
                    <a:pt x="335305" y="766265"/>
                  </a:moveTo>
                  <a:lnTo>
                    <a:pt x="326566" y="719284"/>
                  </a:lnTo>
                  <a:lnTo>
                    <a:pt x="319476" y="670391"/>
                  </a:lnTo>
                  <a:lnTo>
                    <a:pt x="311976" y="620971"/>
                  </a:lnTo>
                  <a:lnTo>
                    <a:pt x="302010" y="572410"/>
                  </a:lnTo>
                  <a:lnTo>
                    <a:pt x="287521" y="526095"/>
                  </a:lnTo>
                  <a:lnTo>
                    <a:pt x="266450" y="483411"/>
                  </a:lnTo>
                  <a:lnTo>
                    <a:pt x="236740" y="445744"/>
                  </a:lnTo>
                  <a:lnTo>
                    <a:pt x="215003" y="383616"/>
                  </a:lnTo>
                  <a:lnTo>
                    <a:pt x="195945" y="341499"/>
                  </a:lnTo>
                  <a:lnTo>
                    <a:pt x="171553" y="313162"/>
                  </a:lnTo>
                  <a:lnTo>
                    <a:pt x="133813" y="292372"/>
                  </a:lnTo>
                  <a:lnTo>
                    <a:pt x="74714" y="272897"/>
                  </a:lnTo>
                  <a:lnTo>
                    <a:pt x="47146" y="251445"/>
                  </a:lnTo>
                  <a:lnTo>
                    <a:pt x="27198" y="230022"/>
                  </a:lnTo>
                  <a:lnTo>
                    <a:pt x="12329" y="205046"/>
                  </a:lnTo>
                  <a:lnTo>
                    <a:pt x="0" y="172935"/>
                  </a:lnTo>
                  <a:lnTo>
                    <a:pt x="2488" y="162988"/>
                  </a:lnTo>
                  <a:lnTo>
                    <a:pt x="4044" y="152887"/>
                  </a:lnTo>
                  <a:lnTo>
                    <a:pt x="50975" y="115717"/>
                  </a:lnTo>
                  <a:lnTo>
                    <a:pt x="98100" y="99459"/>
                  </a:lnTo>
                  <a:lnTo>
                    <a:pt x="150689" y="86961"/>
                  </a:lnTo>
                  <a:lnTo>
                    <a:pt x="205359" y="77585"/>
                  </a:lnTo>
                  <a:lnTo>
                    <a:pt x="258725" y="70693"/>
                  </a:lnTo>
                  <a:lnTo>
                    <a:pt x="307402" y="65647"/>
                  </a:lnTo>
                  <a:lnTo>
                    <a:pt x="348005" y="61810"/>
                  </a:lnTo>
                  <a:lnTo>
                    <a:pt x="403578" y="48016"/>
                  </a:lnTo>
                  <a:lnTo>
                    <a:pt x="440571" y="38967"/>
                  </a:lnTo>
                  <a:lnTo>
                    <a:pt x="464532" y="33157"/>
                  </a:lnTo>
                  <a:lnTo>
                    <a:pt x="481009" y="29081"/>
                  </a:lnTo>
                  <a:lnTo>
                    <a:pt x="495551" y="25233"/>
                  </a:lnTo>
                  <a:lnTo>
                    <a:pt x="513708" y="20107"/>
                  </a:lnTo>
                  <a:lnTo>
                    <a:pt x="541027" y="12198"/>
                  </a:lnTo>
                  <a:lnTo>
                    <a:pt x="583056" y="0"/>
                  </a:lnTo>
                  <a:lnTo>
                    <a:pt x="632515" y="1825"/>
                  </a:lnTo>
                  <a:lnTo>
                    <a:pt x="681973" y="3742"/>
                  </a:lnTo>
                  <a:lnTo>
                    <a:pt x="731430" y="5765"/>
                  </a:lnTo>
                  <a:lnTo>
                    <a:pt x="780887" y="7911"/>
                  </a:lnTo>
                  <a:lnTo>
                    <a:pt x="830343" y="10195"/>
                  </a:lnTo>
                  <a:lnTo>
                    <a:pt x="879798" y="12635"/>
                  </a:lnTo>
                  <a:lnTo>
                    <a:pt x="929253" y="15246"/>
                  </a:lnTo>
                  <a:lnTo>
                    <a:pt x="978706" y="18045"/>
                  </a:lnTo>
                  <a:lnTo>
                    <a:pt x="1028158" y="21046"/>
                  </a:lnTo>
                  <a:lnTo>
                    <a:pt x="1077609" y="24268"/>
                  </a:lnTo>
                  <a:lnTo>
                    <a:pt x="1127058" y="27725"/>
                  </a:lnTo>
                  <a:lnTo>
                    <a:pt x="1176506" y="31434"/>
                  </a:lnTo>
                  <a:lnTo>
                    <a:pt x="1225952" y="35411"/>
                  </a:lnTo>
                  <a:lnTo>
                    <a:pt x="1275396" y="39672"/>
                  </a:lnTo>
                  <a:lnTo>
                    <a:pt x="1324839" y="44233"/>
                  </a:lnTo>
                  <a:lnTo>
                    <a:pt x="1374279" y="49110"/>
                  </a:lnTo>
                  <a:lnTo>
                    <a:pt x="1406595" y="86285"/>
                  </a:lnTo>
                  <a:lnTo>
                    <a:pt x="1437279" y="126284"/>
                  </a:lnTo>
                  <a:lnTo>
                    <a:pt x="1470632" y="161826"/>
                  </a:lnTo>
                  <a:lnTo>
                    <a:pt x="1510957" y="185635"/>
                  </a:lnTo>
                  <a:lnTo>
                    <a:pt x="1529454" y="214932"/>
                  </a:lnTo>
                  <a:lnTo>
                    <a:pt x="1553935" y="222434"/>
                  </a:lnTo>
                  <a:lnTo>
                    <a:pt x="1582782" y="216081"/>
                  </a:lnTo>
                  <a:lnTo>
                    <a:pt x="1614382" y="203815"/>
                  </a:lnTo>
                  <a:lnTo>
                    <a:pt x="1647117" y="193574"/>
                  </a:lnTo>
                  <a:lnTo>
                    <a:pt x="1679373" y="193300"/>
                  </a:lnTo>
                  <a:lnTo>
                    <a:pt x="1709534" y="210934"/>
                  </a:lnTo>
                  <a:lnTo>
                    <a:pt x="1712659" y="230530"/>
                  </a:lnTo>
                  <a:lnTo>
                    <a:pt x="1710724" y="265306"/>
                  </a:lnTo>
                  <a:lnTo>
                    <a:pt x="1708194" y="300677"/>
                  </a:lnTo>
                  <a:lnTo>
                    <a:pt x="1709534" y="322059"/>
                  </a:lnTo>
                  <a:lnTo>
                    <a:pt x="1709681" y="365852"/>
                  </a:lnTo>
                  <a:lnTo>
                    <a:pt x="1709976" y="419239"/>
                  </a:lnTo>
                  <a:lnTo>
                    <a:pt x="1710198" y="476588"/>
                  </a:lnTo>
                  <a:lnTo>
                    <a:pt x="1710124" y="532262"/>
                  </a:lnTo>
                  <a:lnTo>
                    <a:pt x="1709534" y="580627"/>
                  </a:lnTo>
                  <a:lnTo>
                    <a:pt x="1706858" y="623729"/>
                  </a:lnTo>
                  <a:lnTo>
                    <a:pt x="1704951" y="667115"/>
                  </a:lnTo>
                  <a:lnTo>
                    <a:pt x="1702160" y="710491"/>
                  </a:lnTo>
                  <a:lnTo>
                    <a:pt x="1696834" y="753565"/>
                  </a:lnTo>
                  <a:lnTo>
                    <a:pt x="1690926" y="808571"/>
                  </a:lnTo>
                  <a:lnTo>
                    <a:pt x="1686669" y="844977"/>
                  </a:lnTo>
                  <a:lnTo>
                    <a:pt x="1672004" y="869784"/>
                  </a:lnTo>
                  <a:lnTo>
                    <a:pt x="1634871" y="889991"/>
                  </a:lnTo>
                  <a:lnTo>
                    <a:pt x="1263154" y="828128"/>
                  </a:lnTo>
                  <a:lnTo>
                    <a:pt x="718197" y="828128"/>
                  </a:lnTo>
                  <a:lnTo>
                    <a:pt x="446430" y="828128"/>
                  </a:lnTo>
                  <a:lnTo>
                    <a:pt x="335305" y="76626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6090640" y="4527054"/>
              <a:ext cx="1870075" cy="838200"/>
            </a:xfrm>
            <a:custGeom>
              <a:avLst/>
              <a:gdLst/>
              <a:ahLst/>
              <a:cxnLst/>
              <a:rect l="l" t="t" r="r" b="b"/>
              <a:pathLst>
                <a:path w="1870075" h="838200">
                  <a:moveTo>
                    <a:pt x="717550" y="0"/>
                  </a:moveTo>
                  <a:lnTo>
                    <a:pt x="273050" y="25400"/>
                  </a:lnTo>
                  <a:lnTo>
                    <a:pt x="0" y="87210"/>
                  </a:lnTo>
                  <a:lnTo>
                    <a:pt x="247650" y="792060"/>
                  </a:lnTo>
                  <a:lnTo>
                    <a:pt x="358775" y="779360"/>
                  </a:lnTo>
                  <a:lnTo>
                    <a:pt x="495300" y="742949"/>
                  </a:lnTo>
                  <a:lnTo>
                    <a:pt x="582561" y="717549"/>
                  </a:lnTo>
                  <a:lnTo>
                    <a:pt x="680986" y="717549"/>
                  </a:lnTo>
                  <a:lnTo>
                    <a:pt x="1101725" y="706335"/>
                  </a:lnTo>
                  <a:lnTo>
                    <a:pt x="1287411" y="742949"/>
                  </a:lnTo>
                  <a:lnTo>
                    <a:pt x="1597025" y="792060"/>
                  </a:lnTo>
                  <a:lnTo>
                    <a:pt x="1854200" y="838199"/>
                  </a:lnTo>
                  <a:lnTo>
                    <a:pt x="1866224" y="812026"/>
                  </a:lnTo>
                  <a:lnTo>
                    <a:pt x="1869840" y="773849"/>
                  </a:lnTo>
                  <a:lnTo>
                    <a:pt x="1867325" y="727033"/>
                  </a:lnTo>
                  <a:lnTo>
                    <a:pt x="1860956" y="674945"/>
                  </a:lnTo>
                  <a:lnTo>
                    <a:pt x="1853011" y="620950"/>
                  </a:lnTo>
                  <a:lnTo>
                    <a:pt x="1845767" y="568413"/>
                  </a:lnTo>
                  <a:lnTo>
                    <a:pt x="1841500" y="520700"/>
                  </a:lnTo>
                  <a:lnTo>
                    <a:pt x="1839215" y="466667"/>
                  </a:lnTo>
                  <a:lnTo>
                    <a:pt x="1833117" y="300191"/>
                  </a:lnTo>
                  <a:lnTo>
                    <a:pt x="1831042" y="253353"/>
                  </a:lnTo>
                  <a:lnTo>
                    <a:pt x="1828800" y="215900"/>
                  </a:lnTo>
                  <a:lnTo>
                    <a:pt x="1834312" y="185724"/>
                  </a:lnTo>
                  <a:lnTo>
                    <a:pt x="1848296" y="168046"/>
                  </a:lnTo>
                  <a:lnTo>
                    <a:pt x="1858252" y="157835"/>
                  </a:lnTo>
                  <a:lnTo>
                    <a:pt x="1851686" y="150063"/>
                  </a:lnTo>
                  <a:lnTo>
                    <a:pt x="1816100" y="139700"/>
                  </a:lnTo>
                  <a:lnTo>
                    <a:pt x="1323975" y="38100"/>
                  </a:lnTo>
                  <a:lnTo>
                    <a:pt x="1039761" y="12700"/>
                  </a:lnTo>
                  <a:lnTo>
                    <a:pt x="717550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6090640" y="4527054"/>
              <a:ext cx="1870075" cy="838200"/>
            </a:xfrm>
            <a:custGeom>
              <a:avLst/>
              <a:gdLst/>
              <a:ahLst/>
              <a:cxnLst/>
              <a:rect l="l" t="t" r="r" b="b"/>
              <a:pathLst>
                <a:path w="1870075" h="838200">
                  <a:moveTo>
                    <a:pt x="0" y="87210"/>
                  </a:moveTo>
                  <a:lnTo>
                    <a:pt x="273050" y="25400"/>
                  </a:lnTo>
                  <a:lnTo>
                    <a:pt x="717550" y="0"/>
                  </a:lnTo>
                  <a:lnTo>
                    <a:pt x="1039761" y="12700"/>
                  </a:lnTo>
                  <a:lnTo>
                    <a:pt x="1323975" y="38100"/>
                  </a:lnTo>
                  <a:lnTo>
                    <a:pt x="1816100" y="139700"/>
                  </a:lnTo>
                  <a:lnTo>
                    <a:pt x="1851686" y="150063"/>
                  </a:lnTo>
                  <a:lnTo>
                    <a:pt x="1858252" y="157835"/>
                  </a:lnTo>
                  <a:lnTo>
                    <a:pt x="1848296" y="168046"/>
                  </a:lnTo>
                  <a:lnTo>
                    <a:pt x="1834312" y="185724"/>
                  </a:lnTo>
                  <a:lnTo>
                    <a:pt x="1828800" y="215900"/>
                  </a:lnTo>
                  <a:lnTo>
                    <a:pt x="1831042" y="253353"/>
                  </a:lnTo>
                  <a:lnTo>
                    <a:pt x="1833117" y="300191"/>
                  </a:lnTo>
                  <a:lnTo>
                    <a:pt x="1835111" y="353379"/>
                  </a:lnTo>
                  <a:lnTo>
                    <a:pt x="1837115" y="409882"/>
                  </a:lnTo>
                  <a:lnTo>
                    <a:pt x="1839215" y="466667"/>
                  </a:lnTo>
                  <a:lnTo>
                    <a:pt x="1841500" y="520700"/>
                  </a:lnTo>
                  <a:lnTo>
                    <a:pt x="1845767" y="568413"/>
                  </a:lnTo>
                  <a:lnTo>
                    <a:pt x="1853011" y="620950"/>
                  </a:lnTo>
                  <a:lnTo>
                    <a:pt x="1860956" y="674945"/>
                  </a:lnTo>
                  <a:lnTo>
                    <a:pt x="1867325" y="727033"/>
                  </a:lnTo>
                  <a:lnTo>
                    <a:pt x="1869840" y="773849"/>
                  </a:lnTo>
                  <a:lnTo>
                    <a:pt x="1866224" y="812026"/>
                  </a:lnTo>
                  <a:lnTo>
                    <a:pt x="1854200" y="838199"/>
                  </a:lnTo>
                  <a:lnTo>
                    <a:pt x="1597025" y="792060"/>
                  </a:lnTo>
                  <a:lnTo>
                    <a:pt x="1287411" y="742949"/>
                  </a:lnTo>
                  <a:lnTo>
                    <a:pt x="1101725" y="706335"/>
                  </a:lnTo>
                  <a:lnTo>
                    <a:pt x="680986" y="717549"/>
                  </a:lnTo>
                  <a:lnTo>
                    <a:pt x="582561" y="717549"/>
                  </a:lnTo>
                  <a:lnTo>
                    <a:pt x="495300" y="742949"/>
                  </a:lnTo>
                  <a:lnTo>
                    <a:pt x="358775" y="779360"/>
                  </a:lnTo>
                  <a:lnTo>
                    <a:pt x="247650" y="792060"/>
                  </a:lnTo>
                  <a:lnTo>
                    <a:pt x="0" y="8721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4900409" y="4107954"/>
              <a:ext cx="1212215" cy="554990"/>
            </a:xfrm>
            <a:custGeom>
              <a:avLst/>
              <a:gdLst/>
              <a:ahLst/>
              <a:cxnLst/>
              <a:rect l="l" t="t" r="r" b="b"/>
              <a:pathLst>
                <a:path w="1212214" h="554989">
                  <a:moveTo>
                    <a:pt x="1098956" y="0"/>
                  </a:moveTo>
                  <a:lnTo>
                    <a:pt x="951509" y="0"/>
                  </a:lnTo>
                  <a:lnTo>
                    <a:pt x="753275" y="23710"/>
                  </a:lnTo>
                  <a:lnTo>
                    <a:pt x="36461" y="0"/>
                  </a:lnTo>
                  <a:lnTo>
                    <a:pt x="0" y="481799"/>
                  </a:lnTo>
                  <a:lnTo>
                    <a:pt x="915047" y="554735"/>
                  </a:lnTo>
                  <a:lnTo>
                    <a:pt x="815086" y="530974"/>
                  </a:lnTo>
                  <a:lnTo>
                    <a:pt x="1211618" y="518274"/>
                  </a:lnTo>
                  <a:lnTo>
                    <a:pt x="1098956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4900409" y="4107954"/>
              <a:ext cx="1212215" cy="554990"/>
            </a:xfrm>
            <a:custGeom>
              <a:avLst/>
              <a:gdLst/>
              <a:ahLst/>
              <a:cxnLst/>
              <a:rect l="l" t="t" r="r" b="b"/>
              <a:pathLst>
                <a:path w="1212214" h="554989">
                  <a:moveTo>
                    <a:pt x="915047" y="554735"/>
                  </a:moveTo>
                  <a:lnTo>
                    <a:pt x="0" y="481799"/>
                  </a:lnTo>
                  <a:lnTo>
                    <a:pt x="36461" y="0"/>
                  </a:lnTo>
                  <a:lnTo>
                    <a:pt x="753275" y="23710"/>
                  </a:lnTo>
                  <a:lnTo>
                    <a:pt x="951509" y="0"/>
                  </a:lnTo>
                  <a:lnTo>
                    <a:pt x="1098956" y="0"/>
                  </a:lnTo>
                  <a:lnTo>
                    <a:pt x="1211618" y="518274"/>
                  </a:lnTo>
                  <a:lnTo>
                    <a:pt x="815086" y="53097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845046" y="4056113"/>
              <a:ext cx="3226435" cy="864235"/>
            </a:xfrm>
            <a:custGeom>
              <a:avLst/>
              <a:gdLst/>
              <a:ahLst/>
              <a:cxnLst/>
              <a:rect l="l" t="t" r="r" b="b"/>
              <a:pathLst>
                <a:path w="3226435" h="864235">
                  <a:moveTo>
                    <a:pt x="2929380" y="0"/>
                  </a:moveTo>
                  <a:lnTo>
                    <a:pt x="0" y="0"/>
                  </a:lnTo>
                  <a:lnTo>
                    <a:pt x="0" y="775246"/>
                  </a:lnTo>
                  <a:lnTo>
                    <a:pt x="0" y="864146"/>
                  </a:lnTo>
                  <a:lnTo>
                    <a:pt x="182612" y="756043"/>
                  </a:lnTo>
                  <a:lnTo>
                    <a:pt x="492276" y="805306"/>
                  </a:lnTo>
                  <a:lnTo>
                    <a:pt x="701826" y="779906"/>
                  </a:lnTo>
                  <a:lnTo>
                    <a:pt x="887614" y="792606"/>
                  </a:lnTo>
                  <a:lnTo>
                    <a:pt x="1024139" y="854621"/>
                  </a:lnTo>
                  <a:lnTo>
                    <a:pt x="1271789" y="694181"/>
                  </a:lnTo>
                  <a:lnTo>
                    <a:pt x="1618004" y="644918"/>
                  </a:lnTo>
                  <a:lnTo>
                    <a:pt x="1729129" y="595655"/>
                  </a:lnTo>
                  <a:lnTo>
                    <a:pt x="2038742" y="582955"/>
                  </a:lnTo>
                  <a:lnTo>
                    <a:pt x="2953244" y="533641"/>
                  </a:lnTo>
                  <a:lnTo>
                    <a:pt x="3226294" y="12699"/>
                  </a:lnTo>
                  <a:lnTo>
                    <a:pt x="2929380" y="0"/>
                  </a:lnTo>
                  <a:close/>
                </a:path>
              </a:pathLst>
            </a:custGeom>
            <a:solidFill>
              <a:srgbClr val="FFFF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845046" y="4056113"/>
              <a:ext cx="3226435" cy="864235"/>
            </a:xfrm>
            <a:custGeom>
              <a:avLst/>
              <a:gdLst/>
              <a:ahLst/>
              <a:cxnLst/>
              <a:rect l="l" t="t" r="r" b="b"/>
              <a:pathLst>
                <a:path w="3226435" h="864235">
                  <a:moveTo>
                    <a:pt x="0" y="775246"/>
                  </a:moveTo>
                  <a:lnTo>
                    <a:pt x="0" y="0"/>
                  </a:lnTo>
                  <a:lnTo>
                    <a:pt x="2929380" y="0"/>
                  </a:lnTo>
                  <a:lnTo>
                    <a:pt x="3226294" y="12699"/>
                  </a:lnTo>
                  <a:lnTo>
                    <a:pt x="2953244" y="533641"/>
                  </a:lnTo>
                  <a:lnTo>
                    <a:pt x="2038742" y="582955"/>
                  </a:lnTo>
                  <a:lnTo>
                    <a:pt x="1729129" y="595655"/>
                  </a:lnTo>
                  <a:lnTo>
                    <a:pt x="1618004" y="644918"/>
                  </a:lnTo>
                  <a:lnTo>
                    <a:pt x="1271789" y="694181"/>
                  </a:lnTo>
                  <a:lnTo>
                    <a:pt x="1024139" y="854621"/>
                  </a:lnTo>
                  <a:lnTo>
                    <a:pt x="887614" y="792606"/>
                  </a:lnTo>
                  <a:lnTo>
                    <a:pt x="701826" y="779906"/>
                  </a:lnTo>
                  <a:lnTo>
                    <a:pt x="492276" y="805306"/>
                  </a:lnTo>
                  <a:lnTo>
                    <a:pt x="182612" y="756043"/>
                  </a:lnTo>
                  <a:lnTo>
                    <a:pt x="0" y="86414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3291090" y="4848618"/>
              <a:ext cx="2548255" cy="645160"/>
            </a:xfrm>
            <a:custGeom>
              <a:avLst/>
              <a:gdLst/>
              <a:ahLst/>
              <a:cxnLst/>
              <a:rect l="l" t="t" r="r" b="b"/>
              <a:pathLst>
                <a:path w="2548254" h="645160">
                  <a:moveTo>
                    <a:pt x="815975" y="0"/>
                  </a:moveTo>
                  <a:lnTo>
                    <a:pt x="704850" y="38100"/>
                  </a:lnTo>
                  <a:lnTo>
                    <a:pt x="444500" y="49263"/>
                  </a:lnTo>
                  <a:lnTo>
                    <a:pt x="147688" y="161925"/>
                  </a:lnTo>
                  <a:lnTo>
                    <a:pt x="717550" y="100063"/>
                  </a:lnTo>
                  <a:lnTo>
                    <a:pt x="531863" y="185788"/>
                  </a:lnTo>
                  <a:lnTo>
                    <a:pt x="0" y="211188"/>
                  </a:lnTo>
                  <a:lnTo>
                    <a:pt x="544563" y="309613"/>
                  </a:lnTo>
                  <a:lnTo>
                    <a:pt x="173088" y="296913"/>
                  </a:lnTo>
                  <a:lnTo>
                    <a:pt x="395338" y="384276"/>
                  </a:lnTo>
                  <a:lnTo>
                    <a:pt x="828675" y="384276"/>
                  </a:lnTo>
                  <a:lnTo>
                    <a:pt x="630288" y="433438"/>
                  </a:lnTo>
                  <a:lnTo>
                    <a:pt x="136525" y="458838"/>
                  </a:lnTo>
                  <a:lnTo>
                    <a:pt x="358775" y="482701"/>
                  </a:lnTo>
                  <a:lnTo>
                    <a:pt x="581025" y="495401"/>
                  </a:lnTo>
                  <a:lnTo>
                    <a:pt x="382638" y="569963"/>
                  </a:lnTo>
                  <a:lnTo>
                    <a:pt x="160388" y="631926"/>
                  </a:lnTo>
                  <a:lnTo>
                    <a:pt x="260350" y="619226"/>
                  </a:lnTo>
                  <a:lnTo>
                    <a:pt x="444500" y="644626"/>
                  </a:lnTo>
                  <a:lnTo>
                    <a:pt x="1941702" y="458838"/>
                  </a:lnTo>
                  <a:lnTo>
                    <a:pt x="2548128" y="384276"/>
                  </a:lnTo>
                  <a:lnTo>
                    <a:pt x="2462403" y="335013"/>
                  </a:lnTo>
                  <a:lnTo>
                    <a:pt x="2238463" y="335013"/>
                  </a:lnTo>
                  <a:lnTo>
                    <a:pt x="2052827" y="260350"/>
                  </a:lnTo>
                  <a:lnTo>
                    <a:pt x="2498813" y="284213"/>
                  </a:lnTo>
                  <a:lnTo>
                    <a:pt x="2165438" y="173088"/>
                  </a:lnTo>
                  <a:lnTo>
                    <a:pt x="815975" y="0"/>
                  </a:lnTo>
                  <a:close/>
                </a:path>
              </a:pathLst>
            </a:custGeom>
            <a:solidFill>
              <a:srgbClr val="FF9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3291090" y="4848618"/>
              <a:ext cx="2548255" cy="645160"/>
            </a:xfrm>
            <a:custGeom>
              <a:avLst/>
              <a:gdLst/>
              <a:ahLst/>
              <a:cxnLst/>
              <a:rect l="l" t="t" r="r" b="b"/>
              <a:pathLst>
                <a:path w="2548254" h="645160">
                  <a:moveTo>
                    <a:pt x="160388" y="631926"/>
                  </a:moveTo>
                  <a:lnTo>
                    <a:pt x="382638" y="569963"/>
                  </a:lnTo>
                  <a:lnTo>
                    <a:pt x="581025" y="495401"/>
                  </a:lnTo>
                  <a:lnTo>
                    <a:pt x="358775" y="482701"/>
                  </a:lnTo>
                  <a:lnTo>
                    <a:pt x="136525" y="458838"/>
                  </a:lnTo>
                  <a:lnTo>
                    <a:pt x="630288" y="433438"/>
                  </a:lnTo>
                  <a:lnTo>
                    <a:pt x="828675" y="384276"/>
                  </a:lnTo>
                  <a:lnTo>
                    <a:pt x="395338" y="384276"/>
                  </a:lnTo>
                  <a:lnTo>
                    <a:pt x="173088" y="296913"/>
                  </a:lnTo>
                  <a:lnTo>
                    <a:pt x="544563" y="309613"/>
                  </a:lnTo>
                  <a:lnTo>
                    <a:pt x="0" y="211188"/>
                  </a:lnTo>
                  <a:lnTo>
                    <a:pt x="531863" y="185788"/>
                  </a:lnTo>
                  <a:lnTo>
                    <a:pt x="717550" y="100063"/>
                  </a:lnTo>
                  <a:lnTo>
                    <a:pt x="147688" y="161925"/>
                  </a:lnTo>
                  <a:lnTo>
                    <a:pt x="444500" y="49263"/>
                  </a:lnTo>
                  <a:lnTo>
                    <a:pt x="704850" y="38100"/>
                  </a:lnTo>
                  <a:lnTo>
                    <a:pt x="815975" y="0"/>
                  </a:lnTo>
                  <a:lnTo>
                    <a:pt x="2165438" y="173088"/>
                  </a:lnTo>
                  <a:lnTo>
                    <a:pt x="2498813" y="284213"/>
                  </a:lnTo>
                  <a:lnTo>
                    <a:pt x="2052827" y="260350"/>
                  </a:lnTo>
                  <a:lnTo>
                    <a:pt x="2238463" y="335013"/>
                  </a:lnTo>
                  <a:lnTo>
                    <a:pt x="2462403" y="335013"/>
                  </a:lnTo>
                  <a:lnTo>
                    <a:pt x="2548128" y="384276"/>
                  </a:lnTo>
                  <a:lnTo>
                    <a:pt x="1941702" y="458838"/>
                  </a:lnTo>
                  <a:lnTo>
                    <a:pt x="444500" y="644626"/>
                  </a:lnTo>
                  <a:lnTo>
                    <a:pt x="260350" y="619226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2712745" y="4040136"/>
              <a:ext cx="3474720" cy="785495"/>
            </a:xfrm>
            <a:custGeom>
              <a:avLst/>
              <a:gdLst/>
              <a:ahLst/>
              <a:cxnLst/>
              <a:rect l="l" t="t" r="r" b="b"/>
              <a:pathLst>
                <a:path w="3474720" h="785495">
                  <a:moveTo>
                    <a:pt x="1323822" y="0"/>
                  </a:moveTo>
                  <a:lnTo>
                    <a:pt x="1277835" y="17513"/>
                  </a:lnTo>
                  <a:lnTo>
                    <a:pt x="1057122" y="36563"/>
                  </a:lnTo>
                  <a:lnTo>
                    <a:pt x="1166710" y="71488"/>
                  </a:lnTo>
                  <a:lnTo>
                    <a:pt x="1066647" y="98526"/>
                  </a:lnTo>
                  <a:lnTo>
                    <a:pt x="1139672" y="112763"/>
                  </a:lnTo>
                  <a:lnTo>
                    <a:pt x="965047" y="130276"/>
                  </a:lnTo>
                  <a:lnTo>
                    <a:pt x="892022" y="536917"/>
                  </a:lnTo>
                  <a:lnTo>
                    <a:pt x="0" y="559295"/>
                  </a:lnTo>
                  <a:lnTo>
                    <a:pt x="201510" y="617982"/>
                  </a:lnTo>
                  <a:lnTo>
                    <a:pt x="863447" y="654545"/>
                  </a:lnTo>
                  <a:lnTo>
                    <a:pt x="2206320" y="698995"/>
                  </a:lnTo>
                  <a:lnTo>
                    <a:pt x="3474681" y="784872"/>
                  </a:lnTo>
                  <a:lnTo>
                    <a:pt x="3447745" y="730897"/>
                  </a:lnTo>
                  <a:lnTo>
                    <a:pt x="2500109" y="645020"/>
                  </a:lnTo>
                  <a:lnTo>
                    <a:pt x="3426849" y="645020"/>
                  </a:lnTo>
                  <a:lnTo>
                    <a:pt x="3393977" y="559295"/>
                  </a:lnTo>
                  <a:lnTo>
                    <a:pt x="3336620" y="559295"/>
                  </a:lnTo>
                  <a:lnTo>
                    <a:pt x="2490584" y="490982"/>
                  </a:lnTo>
                  <a:lnTo>
                    <a:pt x="3319106" y="463892"/>
                  </a:lnTo>
                  <a:lnTo>
                    <a:pt x="2657170" y="424167"/>
                  </a:lnTo>
                  <a:lnTo>
                    <a:pt x="3217506" y="387604"/>
                  </a:lnTo>
                  <a:lnTo>
                    <a:pt x="2904820" y="355854"/>
                  </a:lnTo>
                  <a:lnTo>
                    <a:pt x="3281006" y="324104"/>
                  </a:lnTo>
                  <a:lnTo>
                    <a:pt x="3309581" y="293890"/>
                  </a:lnTo>
                  <a:lnTo>
                    <a:pt x="2436609" y="257429"/>
                  </a:lnTo>
                  <a:lnTo>
                    <a:pt x="3227031" y="208165"/>
                  </a:lnTo>
                  <a:lnTo>
                    <a:pt x="2335009" y="144513"/>
                  </a:lnTo>
                  <a:lnTo>
                    <a:pt x="3244545" y="117576"/>
                  </a:lnTo>
                  <a:lnTo>
                    <a:pt x="3168783" y="64158"/>
                  </a:lnTo>
                  <a:lnTo>
                    <a:pt x="3006420" y="53975"/>
                  </a:lnTo>
                  <a:lnTo>
                    <a:pt x="3006420" y="27038"/>
                  </a:lnTo>
                  <a:lnTo>
                    <a:pt x="1323822" y="0"/>
                  </a:lnTo>
                  <a:close/>
                </a:path>
                <a:path w="3474720" h="785495">
                  <a:moveTo>
                    <a:pt x="3426849" y="645020"/>
                  </a:moveTo>
                  <a:lnTo>
                    <a:pt x="2500109" y="645020"/>
                  </a:lnTo>
                  <a:lnTo>
                    <a:pt x="3428695" y="649833"/>
                  </a:lnTo>
                  <a:lnTo>
                    <a:pt x="3426849" y="645020"/>
                  </a:lnTo>
                  <a:close/>
                </a:path>
                <a:path w="3474720" h="785495">
                  <a:moveTo>
                    <a:pt x="3392131" y="554482"/>
                  </a:moveTo>
                  <a:lnTo>
                    <a:pt x="3336620" y="559295"/>
                  </a:lnTo>
                  <a:lnTo>
                    <a:pt x="3393977" y="559295"/>
                  </a:lnTo>
                  <a:lnTo>
                    <a:pt x="3392131" y="554482"/>
                  </a:lnTo>
                  <a:close/>
                </a:path>
                <a:path w="3474720" h="785495">
                  <a:moveTo>
                    <a:pt x="3147656" y="49263"/>
                  </a:moveTo>
                  <a:lnTo>
                    <a:pt x="3168783" y="64158"/>
                  </a:lnTo>
                  <a:lnTo>
                    <a:pt x="3235020" y="68313"/>
                  </a:lnTo>
                  <a:lnTo>
                    <a:pt x="3147656" y="49263"/>
                  </a:lnTo>
                  <a:close/>
                </a:path>
              </a:pathLst>
            </a:custGeom>
            <a:solidFill>
              <a:srgbClr val="FF9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2712745" y="4040136"/>
              <a:ext cx="3474720" cy="785495"/>
            </a:xfrm>
            <a:custGeom>
              <a:avLst/>
              <a:gdLst/>
              <a:ahLst/>
              <a:cxnLst/>
              <a:rect l="l" t="t" r="r" b="b"/>
              <a:pathLst>
                <a:path w="3474720" h="785495">
                  <a:moveTo>
                    <a:pt x="965047" y="130276"/>
                  </a:moveTo>
                  <a:lnTo>
                    <a:pt x="1139672" y="112763"/>
                  </a:lnTo>
                  <a:lnTo>
                    <a:pt x="1066647" y="98526"/>
                  </a:lnTo>
                  <a:lnTo>
                    <a:pt x="1166710" y="71488"/>
                  </a:lnTo>
                  <a:lnTo>
                    <a:pt x="1057122" y="36563"/>
                  </a:lnTo>
                  <a:lnTo>
                    <a:pt x="1277835" y="17513"/>
                  </a:lnTo>
                  <a:lnTo>
                    <a:pt x="1323822" y="0"/>
                  </a:lnTo>
                  <a:lnTo>
                    <a:pt x="3006420" y="27038"/>
                  </a:lnTo>
                  <a:lnTo>
                    <a:pt x="3006420" y="53975"/>
                  </a:lnTo>
                  <a:lnTo>
                    <a:pt x="3235020" y="68313"/>
                  </a:lnTo>
                  <a:lnTo>
                    <a:pt x="3147656" y="49263"/>
                  </a:lnTo>
                  <a:lnTo>
                    <a:pt x="3244545" y="117576"/>
                  </a:lnTo>
                  <a:lnTo>
                    <a:pt x="2335009" y="144513"/>
                  </a:lnTo>
                  <a:lnTo>
                    <a:pt x="3227031" y="208165"/>
                  </a:lnTo>
                  <a:lnTo>
                    <a:pt x="2436609" y="257429"/>
                  </a:lnTo>
                  <a:lnTo>
                    <a:pt x="3309581" y="293890"/>
                  </a:lnTo>
                  <a:lnTo>
                    <a:pt x="3281006" y="324104"/>
                  </a:lnTo>
                  <a:lnTo>
                    <a:pt x="2904820" y="355854"/>
                  </a:lnTo>
                  <a:lnTo>
                    <a:pt x="3217506" y="387604"/>
                  </a:lnTo>
                  <a:lnTo>
                    <a:pt x="2657170" y="424167"/>
                  </a:lnTo>
                  <a:lnTo>
                    <a:pt x="3319106" y="463892"/>
                  </a:lnTo>
                  <a:lnTo>
                    <a:pt x="2490584" y="490982"/>
                  </a:lnTo>
                  <a:lnTo>
                    <a:pt x="3336620" y="559295"/>
                  </a:lnTo>
                  <a:lnTo>
                    <a:pt x="3392131" y="554482"/>
                  </a:lnTo>
                  <a:lnTo>
                    <a:pt x="3428695" y="649833"/>
                  </a:lnTo>
                  <a:lnTo>
                    <a:pt x="2500109" y="645020"/>
                  </a:lnTo>
                  <a:lnTo>
                    <a:pt x="3447745" y="730897"/>
                  </a:lnTo>
                  <a:lnTo>
                    <a:pt x="3474681" y="784872"/>
                  </a:lnTo>
                  <a:lnTo>
                    <a:pt x="2206320" y="698995"/>
                  </a:lnTo>
                  <a:lnTo>
                    <a:pt x="863447" y="654545"/>
                  </a:lnTo>
                  <a:lnTo>
                    <a:pt x="201510" y="617982"/>
                  </a:lnTo>
                  <a:lnTo>
                    <a:pt x="0" y="559295"/>
                  </a:lnTo>
                  <a:lnTo>
                    <a:pt x="892022" y="536917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151113" y="4214609"/>
              <a:ext cx="1839595" cy="1769745"/>
            </a:xfrm>
            <a:custGeom>
              <a:avLst/>
              <a:gdLst/>
              <a:ahLst/>
              <a:cxnLst/>
              <a:rect l="l" t="t" r="r" b="b"/>
              <a:pathLst>
                <a:path w="1839595" h="1769745">
                  <a:moveTo>
                    <a:pt x="0" y="0"/>
                  </a:moveTo>
                  <a:lnTo>
                    <a:pt x="910577" y="1073302"/>
                  </a:lnTo>
                  <a:lnTo>
                    <a:pt x="1131341" y="1297838"/>
                  </a:lnTo>
                  <a:lnTo>
                    <a:pt x="1324368" y="1473005"/>
                  </a:lnTo>
                  <a:lnTo>
                    <a:pt x="1443977" y="1562799"/>
                  </a:lnTo>
                  <a:lnTo>
                    <a:pt x="1655559" y="1679580"/>
                  </a:lnTo>
                  <a:lnTo>
                    <a:pt x="1839468" y="1769372"/>
                  </a:lnTo>
                </a:path>
              </a:pathLst>
            </a:custGeom>
            <a:ln w="35052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1252735" y="4207764"/>
              <a:ext cx="2002789" cy="919480"/>
            </a:xfrm>
            <a:custGeom>
              <a:avLst/>
              <a:gdLst/>
              <a:ahLst/>
              <a:cxnLst/>
              <a:rect l="l" t="t" r="r" b="b"/>
              <a:pathLst>
                <a:path w="2002789" h="919479">
                  <a:moveTo>
                    <a:pt x="245369" y="63601"/>
                  </a:moveTo>
                  <a:lnTo>
                    <a:pt x="301223" y="107810"/>
                  </a:lnTo>
                  <a:lnTo>
                    <a:pt x="356989" y="129933"/>
                  </a:lnTo>
                  <a:lnTo>
                    <a:pt x="440834" y="143281"/>
                  </a:lnTo>
                  <a:lnTo>
                    <a:pt x="496536" y="129933"/>
                  </a:lnTo>
                  <a:lnTo>
                    <a:pt x="524515" y="107810"/>
                  </a:lnTo>
                  <a:lnTo>
                    <a:pt x="524515" y="72390"/>
                  </a:lnTo>
                  <a:lnTo>
                    <a:pt x="598937" y="50304"/>
                  </a:lnTo>
                </a:path>
                <a:path w="2002789" h="919479">
                  <a:moveTo>
                    <a:pt x="698009" y="388645"/>
                  </a:moveTo>
                  <a:lnTo>
                    <a:pt x="752568" y="406006"/>
                  </a:lnTo>
                  <a:lnTo>
                    <a:pt x="798060" y="427888"/>
                  </a:lnTo>
                  <a:lnTo>
                    <a:pt x="825352" y="471297"/>
                  </a:lnTo>
                  <a:lnTo>
                    <a:pt x="925466" y="480072"/>
                  </a:lnTo>
                  <a:lnTo>
                    <a:pt x="980038" y="458343"/>
                  </a:lnTo>
                  <a:lnTo>
                    <a:pt x="1007369" y="419100"/>
                  </a:lnTo>
                </a:path>
                <a:path w="2002789" h="919479">
                  <a:moveTo>
                    <a:pt x="944859" y="539508"/>
                  </a:moveTo>
                  <a:lnTo>
                    <a:pt x="972786" y="576072"/>
                  </a:lnTo>
                  <a:lnTo>
                    <a:pt x="1037976" y="612635"/>
                  </a:lnTo>
                  <a:lnTo>
                    <a:pt x="1093843" y="621804"/>
                  </a:lnTo>
                  <a:lnTo>
                    <a:pt x="1149596" y="612635"/>
                  </a:lnTo>
                  <a:lnTo>
                    <a:pt x="1177523" y="576072"/>
                  </a:lnTo>
                  <a:lnTo>
                    <a:pt x="1205463" y="553199"/>
                  </a:lnTo>
                </a:path>
                <a:path w="2002789" h="919479">
                  <a:moveTo>
                    <a:pt x="0" y="463308"/>
                  </a:moveTo>
                  <a:lnTo>
                    <a:pt x="45686" y="485876"/>
                  </a:lnTo>
                  <a:lnTo>
                    <a:pt x="45686" y="517385"/>
                  </a:lnTo>
                  <a:lnTo>
                    <a:pt x="64000" y="558063"/>
                  </a:lnTo>
                  <a:lnTo>
                    <a:pt x="164609" y="576072"/>
                  </a:lnTo>
                  <a:lnTo>
                    <a:pt x="219473" y="567042"/>
                  </a:lnTo>
                  <a:lnTo>
                    <a:pt x="274286" y="558063"/>
                  </a:lnTo>
                  <a:lnTo>
                    <a:pt x="283469" y="530974"/>
                  </a:lnTo>
                  <a:lnTo>
                    <a:pt x="301718" y="485876"/>
                  </a:lnTo>
                </a:path>
                <a:path w="2002789" h="919479">
                  <a:moveTo>
                    <a:pt x="1018037" y="425208"/>
                  </a:moveTo>
                  <a:lnTo>
                    <a:pt x="1027168" y="388645"/>
                  </a:lnTo>
                </a:path>
                <a:path w="2002789" h="919479">
                  <a:moveTo>
                    <a:pt x="1341086" y="0"/>
                  </a:moveTo>
                  <a:lnTo>
                    <a:pt x="1387327" y="13449"/>
                  </a:lnTo>
                  <a:lnTo>
                    <a:pt x="1442839" y="31254"/>
                  </a:lnTo>
                  <a:lnTo>
                    <a:pt x="1461394" y="71488"/>
                  </a:lnTo>
                  <a:lnTo>
                    <a:pt x="1461394" y="98285"/>
                  </a:lnTo>
                  <a:lnTo>
                    <a:pt x="1498351" y="120650"/>
                  </a:lnTo>
                  <a:lnTo>
                    <a:pt x="1544591" y="134099"/>
                  </a:lnTo>
                  <a:lnTo>
                    <a:pt x="1609323" y="129679"/>
                  </a:lnTo>
                  <a:lnTo>
                    <a:pt x="1664835" y="89395"/>
                  </a:lnTo>
                  <a:lnTo>
                    <a:pt x="1692673" y="53581"/>
                  </a:lnTo>
                  <a:lnTo>
                    <a:pt x="1738863" y="17906"/>
                  </a:lnTo>
                </a:path>
                <a:path w="2002789" h="919479">
                  <a:moveTo>
                    <a:pt x="1441696" y="182867"/>
                  </a:moveTo>
                  <a:lnTo>
                    <a:pt x="1506593" y="187426"/>
                  </a:lnTo>
                  <a:lnTo>
                    <a:pt x="1534419" y="210299"/>
                  </a:lnTo>
                  <a:lnTo>
                    <a:pt x="1543690" y="251472"/>
                  </a:lnTo>
                  <a:lnTo>
                    <a:pt x="1608587" y="274345"/>
                  </a:lnTo>
                  <a:lnTo>
                    <a:pt x="1664098" y="278904"/>
                  </a:lnTo>
                  <a:lnTo>
                    <a:pt x="1747486" y="265163"/>
                  </a:lnTo>
                  <a:lnTo>
                    <a:pt x="1775325" y="233172"/>
                  </a:lnTo>
                  <a:lnTo>
                    <a:pt x="1784596" y="201168"/>
                  </a:lnTo>
                </a:path>
                <a:path w="2002789" h="919479">
                  <a:moveTo>
                    <a:pt x="1560568" y="601967"/>
                  </a:moveTo>
                  <a:lnTo>
                    <a:pt x="1625109" y="638581"/>
                  </a:lnTo>
                  <a:lnTo>
                    <a:pt x="1652783" y="661390"/>
                  </a:lnTo>
                  <a:lnTo>
                    <a:pt x="1662066" y="711695"/>
                  </a:lnTo>
                  <a:lnTo>
                    <a:pt x="1763514" y="730008"/>
                  </a:lnTo>
                  <a:lnTo>
                    <a:pt x="1818784" y="720826"/>
                  </a:lnTo>
                  <a:lnTo>
                    <a:pt x="1837187" y="693445"/>
                  </a:lnTo>
                  <a:lnTo>
                    <a:pt x="1864860" y="656831"/>
                  </a:lnTo>
                  <a:lnTo>
                    <a:pt x="1920232" y="643140"/>
                  </a:lnTo>
                </a:path>
                <a:path w="2002789" h="919479">
                  <a:moveTo>
                    <a:pt x="1696191" y="822972"/>
                  </a:moveTo>
                  <a:lnTo>
                    <a:pt x="1751957" y="836663"/>
                  </a:lnTo>
                  <a:lnTo>
                    <a:pt x="1779783" y="873226"/>
                  </a:lnTo>
                  <a:lnTo>
                    <a:pt x="1779783" y="900658"/>
                  </a:lnTo>
                  <a:lnTo>
                    <a:pt x="1900433" y="918972"/>
                  </a:lnTo>
                  <a:lnTo>
                    <a:pt x="1946775" y="886968"/>
                  </a:lnTo>
                  <a:lnTo>
                    <a:pt x="1956198" y="841235"/>
                  </a:lnTo>
                  <a:lnTo>
                    <a:pt x="2002528" y="822972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5938240" y="3993654"/>
              <a:ext cx="1071880" cy="2193290"/>
            </a:xfrm>
            <a:custGeom>
              <a:avLst/>
              <a:gdLst/>
              <a:ahLst/>
              <a:cxnLst/>
              <a:rect l="l" t="t" r="r" b="b"/>
              <a:pathLst>
                <a:path w="1071879" h="2193290">
                  <a:moveTo>
                    <a:pt x="0" y="0"/>
                  </a:moveTo>
                  <a:lnTo>
                    <a:pt x="164858" y="714476"/>
                  </a:lnTo>
                  <a:lnTo>
                    <a:pt x="393700" y="1357109"/>
                  </a:lnTo>
                  <a:lnTo>
                    <a:pt x="595261" y="1694209"/>
                  </a:lnTo>
                  <a:lnTo>
                    <a:pt x="824115" y="1972815"/>
                  </a:lnTo>
                  <a:lnTo>
                    <a:pt x="1071410" y="2193030"/>
                  </a:lnTo>
                </a:path>
              </a:pathLst>
            </a:custGeom>
            <a:ln w="35051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938808" y="4125468"/>
              <a:ext cx="4037329" cy="1925320"/>
            </a:xfrm>
            <a:custGeom>
              <a:avLst/>
              <a:gdLst/>
              <a:ahLst/>
              <a:cxnLst/>
              <a:rect l="l" t="t" r="r" b="b"/>
              <a:pathLst>
                <a:path w="4037329" h="1925320">
                  <a:moveTo>
                    <a:pt x="341364" y="1834899"/>
                  </a:moveTo>
                  <a:lnTo>
                    <a:pt x="929628" y="1839464"/>
                  </a:lnTo>
                </a:path>
                <a:path w="4037329" h="1925320">
                  <a:moveTo>
                    <a:pt x="1203923" y="1908023"/>
                  </a:moveTo>
                  <a:lnTo>
                    <a:pt x="1792187" y="1909561"/>
                  </a:lnTo>
                </a:path>
                <a:path w="4037329" h="1925320">
                  <a:moveTo>
                    <a:pt x="1057619" y="1761726"/>
                  </a:moveTo>
                  <a:lnTo>
                    <a:pt x="1645895" y="1764802"/>
                  </a:lnTo>
                </a:path>
                <a:path w="4037329" h="1925320">
                  <a:moveTo>
                    <a:pt x="1973555" y="1921766"/>
                  </a:moveTo>
                  <a:lnTo>
                    <a:pt x="2563369" y="1924791"/>
                  </a:lnTo>
                </a:path>
                <a:path w="4037329" h="1925320">
                  <a:moveTo>
                    <a:pt x="1801369" y="1787672"/>
                  </a:moveTo>
                  <a:lnTo>
                    <a:pt x="2389582" y="1790697"/>
                  </a:lnTo>
                </a:path>
                <a:path w="4037329" h="1925320">
                  <a:moveTo>
                    <a:pt x="1581887" y="1653528"/>
                  </a:moveTo>
                  <a:lnTo>
                    <a:pt x="2171701" y="1655066"/>
                  </a:lnTo>
                </a:path>
                <a:path w="4037329" h="1925320">
                  <a:moveTo>
                    <a:pt x="2115287" y="0"/>
                  </a:moveTo>
                  <a:lnTo>
                    <a:pt x="2554187" y="4559"/>
                  </a:lnTo>
                </a:path>
                <a:path w="4037329" h="1925320">
                  <a:moveTo>
                    <a:pt x="1368527" y="128041"/>
                  </a:moveTo>
                  <a:lnTo>
                    <a:pt x="1664196" y="132600"/>
                  </a:lnTo>
                </a:path>
                <a:path w="4037329" h="1925320">
                  <a:moveTo>
                    <a:pt x="2042123" y="230136"/>
                  </a:moveTo>
                  <a:lnTo>
                    <a:pt x="2353019" y="233159"/>
                  </a:lnTo>
                </a:path>
                <a:path w="4037329" h="1925320">
                  <a:moveTo>
                    <a:pt x="1472159" y="230136"/>
                  </a:moveTo>
                  <a:lnTo>
                    <a:pt x="1691628" y="233159"/>
                  </a:lnTo>
                </a:path>
                <a:path w="4037329" h="1925320">
                  <a:moveTo>
                    <a:pt x="920446" y="356641"/>
                  </a:moveTo>
                  <a:lnTo>
                    <a:pt x="1267969" y="361200"/>
                  </a:lnTo>
                </a:path>
                <a:path w="4037329" h="1925320">
                  <a:moveTo>
                    <a:pt x="778714" y="582167"/>
                  </a:moveTo>
                  <a:lnTo>
                    <a:pt x="1039369" y="576059"/>
                  </a:lnTo>
                </a:path>
                <a:path w="4037329" h="1925320">
                  <a:moveTo>
                    <a:pt x="771132" y="725436"/>
                  </a:moveTo>
                  <a:lnTo>
                    <a:pt x="1121614" y="726922"/>
                  </a:lnTo>
                </a:path>
                <a:path w="4037329" h="1925320">
                  <a:moveTo>
                    <a:pt x="0" y="672109"/>
                  </a:moveTo>
                  <a:lnTo>
                    <a:pt x="286494" y="676668"/>
                  </a:lnTo>
                </a:path>
                <a:path w="4037329" h="1925320">
                  <a:moveTo>
                    <a:pt x="1258787" y="1008900"/>
                  </a:moveTo>
                  <a:lnTo>
                    <a:pt x="1536155" y="1011935"/>
                  </a:lnTo>
                </a:path>
                <a:path w="4037329" h="1925320">
                  <a:moveTo>
                    <a:pt x="1627582" y="393204"/>
                  </a:moveTo>
                  <a:lnTo>
                    <a:pt x="1856182" y="397763"/>
                  </a:lnTo>
                </a:path>
                <a:path w="4037329" h="1925320">
                  <a:moveTo>
                    <a:pt x="1240537" y="1242072"/>
                  </a:moveTo>
                  <a:lnTo>
                    <a:pt x="1655014" y="1245095"/>
                  </a:lnTo>
                </a:path>
                <a:path w="4037329" h="1925320">
                  <a:moveTo>
                    <a:pt x="1554455" y="1423441"/>
                  </a:moveTo>
                  <a:lnTo>
                    <a:pt x="1911046" y="1426463"/>
                  </a:lnTo>
                </a:path>
                <a:path w="4037329" h="1925320">
                  <a:moveTo>
                    <a:pt x="835127" y="1584967"/>
                  </a:moveTo>
                  <a:lnTo>
                    <a:pt x="1139927" y="1589531"/>
                  </a:lnTo>
                </a:path>
                <a:path w="4037329" h="1925320">
                  <a:moveTo>
                    <a:pt x="2922982" y="1642861"/>
                  </a:moveTo>
                  <a:lnTo>
                    <a:pt x="3284195" y="1644399"/>
                  </a:lnTo>
                </a:path>
                <a:path w="4037329" h="1925320">
                  <a:moveTo>
                    <a:pt x="3492996" y="1638297"/>
                  </a:moveTo>
                  <a:lnTo>
                    <a:pt x="4037064" y="1639835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832097" y="4907254"/>
              <a:ext cx="1310640" cy="762000"/>
            </a:xfrm>
            <a:custGeom>
              <a:avLst/>
              <a:gdLst/>
              <a:ahLst/>
              <a:cxnLst/>
              <a:rect l="l" t="t" r="r" b="b"/>
              <a:pathLst>
                <a:path w="1310639" h="762000">
                  <a:moveTo>
                    <a:pt x="12700" y="0"/>
                  </a:moveTo>
                  <a:lnTo>
                    <a:pt x="0" y="762005"/>
                  </a:lnTo>
                  <a:lnTo>
                    <a:pt x="290363" y="739780"/>
                  </a:lnTo>
                  <a:lnTo>
                    <a:pt x="631577" y="736605"/>
                  </a:lnTo>
                  <a:lnTo>
                    <a:pt x="547389" y="712792"/>
                  </a:lnTo>
                  <a:lnTo>
                    <a:pt x="622052" y="704855"/>
                  </a:lnTo>
                  <a:lnTo>
                    <a:pt x="539502" y="682630"/>
                  </a:lnTo>
                  <a:lnTo>
                    <a:pt x="1044073" y="685805"/>
                  </a:lnTo>
                  <a:lnTo>
                    <a:pt x="988561" y="663574"/>
                  </a:lnTo>
                  <a:lnTo>
                    <a:pt x="1126623" y="663574"/>
                  </a:lnTo>
                  <a:lnTo>
                    <a:pt x="998086" y="641349"/>
                  </a:lnTo>
                  <a:lnTo>
                    <a:pt x="1201197" y="628649"/>
                  </a:lnTo>
                  <a:lnTo>
                    <a:pt x="1310633" y="631824"/>
                  </a:lnTo>
                  <a:lnTo>
                    <a:pt x="1201197" y="587374"/>
                  </a:lnTo>
                  <a:lnTo>
                    <a:pt x="1228083" y="565149"/>
                  </a:lnTo>
                  <a:lnTo>
                    <a:pt x="850499" y="538124"/>
                  </a:lnTo>
                  <a:lnTo>
                    <a:pt x="1172622" y="506374"/>
                  </a:lnTo>
                  <a:lnTo>
                    <a:pt x="1026661" y="488949"/>
                  </a:lnTo>
                  <a:lnTo>
                    <a:pt x="961523" y="479424"/>
                  </a:lnTo>
                  <a:lnTo>
                    <a:pt x="1053598" y="461924"/>
                  </a:lnTo>
                  <a:lnTo>
                    <a:pt x="988561" y="439699"/>
                  </a:lnTo>
                  <a:lnTo>
                    <a:pt x="1053598" y="417474"/>
                  </a:lnTo>
                  <a:lnTo>
                    <a:pt x="547389" y="403224"/>
                  </a:lnTo>
                  <a:lnTo>
                    <a:pt x="685399" y="390524"/>
                  </a:lnTo>
                  <a:lnTo>
                    <a:pt x="447427" y="376199"/>
                  </a:lnTo>
                  <a:lnTo>
                    <a:pt x="823461" y="368299"/>
                  </a:lnTo>
                  <a:lnTo>
                    <a:pt x="767949" y="349249"/>
                  </a:lnTo>
                  <a:lnTo>
                    <a:pt x="832986" y="336549"/>
                  </a:lnTo>
                  <a:lnTo>
                    <a:pt x="622052" y="331749"/>
                  </a:lnTo>
                  <a:lnTo>
                    <a:pt x="675874" y="319049"/>
                  </a:lnTo>
                  <a:lnTo>
                    <a:pt x="456952" y="299999"/>
                  </a:lnTo>
                  <a:lnTo>
                    <a:pt x="556914" y="295274"/>
                  </a:lnTo>
                  <a:lnTo>
                    <a:pt x="483990" y="282574"/>
                  </a:lnTo>
                  <a:lnTo>
                    <a:pt x="1145673" y="277774"/>
                  </a:lnTo>
                  <a:lnTo>
                    <a:pt x="823461" y="246024"/>
                  </a:lnTo>
                  <a:lnTo>
                    <a:pt x="915536" y="233324"/>
                  </a:lnTo>
                  <a:lnTo>
                    <a:pt x="722014" y="228599"/>
                  </a:lnTo>
                  <a:lnTo>
                    <a:pt x="1007611" y="206374"/>
                  </a:lnTo>
                  <a:lnTo>
                    <a:pt x="850499" y="161924"/>
                  </a:lnTo>
                  <a:lnTo>
                    <a:pt x="722014" y="130174"/>
                  </a:lnTo>
                  <a:lnTo>
                    <a:pt x="1283747" y="130174"/>
                  </a:lnTo>
                  <a:lnTo>
                    <a:pt x="1209033" y="111124"/>
                  </a:lnTo>
                  <a:lnTo>
                    <a:pt x="1301108" y="98424"/>
                  </a:lnTo>
                  <a:lnTo>
                    <a:pt x="1080547" y="98424"/>
                  </a:lnTo>
                  <a:lnTo>
                    <a:pt x="1145673" y="80924"/>
                  </a:lnTo>
                  <a:lnTo>
                    <a:pt x="806049" y="80924"/>
                  </a:lnTo>
                  <a:lnTo>
                    <a:pt x="860024" y="61874"/>
                  </a:lnTo>
                  <a:lnTo>
                    <a:pt x="668039" y="61874"/>
                  </a:lnTo>
                  <a:lnTo>
                    <a:pt x="722014" y="44449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FF9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832097" y="4172699"/>
              <a:ext cx="3004185" cy="1580515"/>
            </a:xfrm>
            <a:custGeom>
              <a:avLst/>
              <a:gdLst/>
              <a:ahLst/>
              <a:cxnLst/>
              <a:rect l="l" t="t" r="r" b="b"/>
              <a:pathLst>
                <a:path w="3004185" h="1580514">
                  <a:moveTo>
                    <a:pt x="12700" y="734555"/>
                  </a:moveTo>
                  <a:lnTo>
                    <a:pt x="722014" y="779005"/>
                  </a:lnTo>
                  <a:lnTo>
                    <a:pt x="668039" y="796429"/>
                  </a:lnTo>
                  <a:lnTo>
                    <a:pt x="860024" y="796429"/>
                  </a:lnTo>
                  <a:lnTo>
                    <a:pt x="806049" y="815479"/>
                  </a:lnTo>
                  <a:lnTo>
                    <a:pt x="1145673" y="815479"/>
                  </a:lnTo>
                  <a:lnTo>
                    <a:pt x="1080547" y="832980"/>
                  </a:lnTo>
                  <a:lnTo>
                    <a:pt x="1301108" y="832980"/>
                  </a:lnTo>
                  <a:lnTo>
                    <a:pt x="1209033" y="845680"/>
                  </a:lnTo>
                  <a:lnTo>
                    <a:pt x="1283747" y="864730"/>
                  </a:lnTo>
                  <a:lnTo>
                    <a:pt x="1007611" y="864730"/>
                  </a:lnTo>
                  <a:lnTo>
                    <a:pt x="722014" y="864730"/>
                  </a:lnTo>
                  <a:lnTo>
                    <a:pt x="850499" y="896480"/>
                  </a:lnTo>
                  <a:lnTo>
                    <a:pt x="1007611" y="940930"/>
                  </a:lnTo>
                  <a:lnTo>
                    <a:pt x="722014" y="963155"/>
                  </a:lnTo>
                  <a:lnTo>
                    <a:pt x="915536" y="967879"/>
                  </a:lnTo>
                  <a:lnTo>
                    <a:pt x="823461" y="980579"/>
                  </a:lnTo>
                  <a:lnTo>
                    <a:pt x="1145673" y="1012329"/>
                  </a:lnTo>
                  <a:lnTo>
                    <a:pt x="483990" y="1017130"/>
                  </a:lnTo>
                  <a:lnTo>
                    <a:pt x="556914" y="1029830"/>
                  </a:lnTo>
                  <a:lnTo>
                    <a:pt x="456952" y="1034554"/>
                  </a:lnTo>
                  <a:lnTo>
                    <a:pt x="675874" y="1053604"/>
                  </a:lnTo>
                  <a:lnTo>
                    <a:pt x="622052" y="1066304"/>
                  </a:lnTo>
                  <a:lnTo>
                    <a:pt x="832986" y="1071105"/>
                  </a:lnTo>
                  <a:lnTo>
                    <a:pt x="767949" y="1083805"/>
                  </a:lnTo>
                  <a:lnTo>
                    <a:pt x="823461" y="1102855"/>
                  </a:lnTo>
                  <a:lnTo>
                    <a:pt x="447427" y="1110754"/>
                  </a:lnTo>
                  <a:lnTo>
                    <a:pt x="685399" y="1125080"/>
                  </a:lnTo>
                  <a:lnTo>
                    <a:pt x="547389" y="1137780"/>
                  </a:lnTo>
                  <a:lnTo>
                    <a:pt x="1053598" y="1152029"/>
                  </a:lnTo>
                  <a:lnTo>
                    <a:pt x="988561" y="1174254"/>
                  </a:lnTo>
                  <a:lnTo>
                    <a:pt x="1053598" y="1196479"/>
                  </a:lnTo>
                  <a:lnTo>
                    <a:pt x="961523" y="1213980"/>
                  </a:lnTo>
                  <a:lnTo>
                    <a:pt x="1026661" y="1223505"/>
                  </a:lnTo>
                  <a:lnTo>
                    <a:pt x="1172622" y="1240929"/>
                  </a:lnTo>
                  <a:lnTo>
                    <a:pt x="850499" y="1272679"/>
                  </a:lnTo>
                  <a:lnTo>
                    <a:pt x="1228083" y="1299705"/>
                  </a:lnTo>
                  <a:lnTo>
                    <a:pt x="1201197" y="1321930"/>
                  </a:lnTo>
                  <a:lnTo>
                    <a:pt x="1310633" y="1366380"/>
                  </a:lnTo>
                  <a:lnTo>
                    <a:pt x="1201197" y="1363205"/>
                  </a:lnTo>
                  <a:lnTo>
                    <a:pt x="998086" y="1375905"/>
                  </a:lnTo>
                  <a:lnTo>
                    <a:pt x="1126623" y="1398130"/>
                  </a:lnTo>
                  <a:lnTo>
                    <a:pt x="988561" y="1398130"/>
                  </a:lnTo>
                  <a:lnTo>
                    <a:pt x="1044073" y="1420360"/>
                  </a:lnTo>
                  <a:lnTo>
                    <a:pt x="539502" y="1417185"/>
                  </a:lnTo>
                  <a:lnTo>
                    <a:pt x="622052" y="1439410"/>
                  </a:lnTo>
                  <a:lnTo>
                    <a:pt x="547389" y="1447347"/>
                  </a:lnTo>
                  <a:lnTo>
                    <a:pt x="631577" y="1471160"/>
                  </a:lnTo>
                  <a:lnTo>
                    <a:pt x="290363" y="1474335"/>
                  </a:lnTo>
                  <a:lnTo>
                    <a:pt x="0" y="1496560"/>
                  </a:lnTo>
                </a:path>
                <a:path w="3004185" h="1580514">
                  <a:moveTo>
                    <a:pt x="188962" y="1577374"/>
                  </a:moveTo>
                  <a:lnTo>
                    <a:pt x="731539" y="1580400"/>
                  </a:lnTo>
                </a:path>
                <a:path w="3004185" h="1580514">
                  <a:moveTo>
                    <a:pt x="2810516" y="0"/>
                  </a:moveTo>
                  <a:lnTo>
                    <a:pt x="2893320" y="9029"/>
                  </a:lnTo>
                  <a:lnTo>
                    <a:pt x="3003797" y="71780"/>
                  </a:lnTo>
                  <a:lnTo>
                    <a:pt x="2838049" y="80810"/>
                  </a:lnTo>
                  <a:lnTo>
                    <a:pt x="2681636" y="80810"/>
                  </a:lnTo>
                  <a:lnTo>
                    <a:pt x="2598693" y="44843"/>
                  </a:lnTo>
                  <a:lnTo>
                    <a:pt x="2331739" y="44843"/>
                  </a:lnTo>
                </a:path>
                <a:path w="3004185" h="1580514">
                  <a:moveTo>
                    <a:pt x="2587771" y="80810"/>
                  </a:moveTo>
                  <a:lnTo>
                    <a:pt x="2681484" y="116332"/>
                  </a:lnTo>
                  <a:lnTo>
                    <a:pt x="2681484" y="151803"/>
                  </a:lnTo>
                  <a:lnTo>
                    <a:pt x="2775197" y="182905"/>
                  </a:lnTo>
                </a:path>
                <a:path w="3004185" h="1580514">
                  <a:moveTo>
                    <a:pt x="2613666" y="192036"/>
                  </a:moveTo>
                  <a:lnTo>
                    <a:pt x="2784379" y="254546"/>
                  </a:lnTo>
                </a:path>
                <a:path w="3004185" h="1580514">
                  <a:moveTo>
                    <a:pt x="2784379" y="259105"/>
                  </a:moveTo>
                  <a:lnTo>
                    <a:pt x="2478043" y="259105"/>
                  </a:lnTo>
                  <a:lnTo>
                    <a:pt x="2626467" y="300228"/>
                  </a:lnTo>
                  <a:lnTo>
                    <a:pt x="2719343" y="359664"/>
                  </a:lnTo>
                  <a:lnTo>
                    <a:pt x="2654446" y="368846"/>
                  </a:lnTo>
                </a:path>
                <a:path w="3004185" h="1580514">
                  <a:moveTo>
                    <a:pt x="2258561" y="355104"/>
                  </a:moveTo>
                  <a:lnTo>
                    <a:pt x="2560339" y="35664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991599" y="4719840"/>
              <a:ext cx="2914015" cy="419100"/>
            </a:xfrm>
            <a:custGeom>
              <a:avLst/>
              <a:gdLst/>
              <a:ahLst/>
              <a:cxnLst/>
              <a:rect l="l" t="t" r="r" b="b"/>
              <a:pathLst>
                <a:path w="2914015" h="419100">
                  <a:moveTo>
                    <a:pt x="2231924" y="360517"/>
                  </a:moveTo>
                  <a:lnTo>
                    <a:pt x="2104529" y="377825"/>
                  </a:lnTo>
                  <a:lnTo>
                    <a:pt x="2499614" y="419100"/>
                  </a:lnTo>
                  <a:lnTo>
                    <a:pt x="2564803" y="414286"/>
                  </a:lnTo>
                  <a:lnTo>
                    <a:pt x="2231924" y="360517"/>
                  </a:lnTo>
                  <a:close/>
                </a:path>
                <a:path w="2914015" h="419100">
                  <a:moveTo>
                    <a:pt x="1544227" y="249435"/>
                  </a:moveTo>
                  <a:lnTo>
                    <a:pt x="2231924" y="360517"/>
                  </a:lnTo>
                  <a:lnTo>
                    <a:pt x="2361603" y="342900"/>
                  </a:lnTo>
                  <a:lnTo>
                    <a:pt x="2288578" y="338086"/>
                  </a:lnTo>
                  <a:lnTo>
                    <a:pt x="1610136" y="253437"/>
                  </a:lnTo>
                  <a:lnTo>
                    <a:pt x="1544227" y="249435"/>
                  </a:lnTo>
                  <a:close/>
                </a:path>
                <a:path w="2914015" h="419100">
                  <a:moveTo>
                    <a:pt x="0" y="0"/>
                  </a:moveTo>
                  <a:lnTo>
                    <a:pt x="1477189" y="238607"/>
                  </a:lnTo>
                  <a:lnTo>
                    <a:pt x="1499730" y="239661"/>
                  </a:lnTo>
                  <a:lnTo>
                    <a:pt x="1610136" y="253437"/>
                  </a:lnTo>
                  <a:lnTo>
                    <a:pt x="2482253" y="311150"/>
                  </a:lnTo>
                  <a:lnTo>
                    <a:pt x="2877439" y="315861"/>
                  </a:lnTo>
                  <a:lnTo>
                    <a:pt x="2298103" y="225425"/>
                  </a:lnTo>
                  <a:lnTo>
                    <a:pt x="2687021" y="225425"/>
                  </a:lnTo>
                  <a:lnTo>
                    <a:pt x="2371128" y="166636"/>
                  </a:lnTo>
                  <a:lnTo>
                    <a:pt x="2867914" y="161925"/>
                  </a:lnTo>
                  <a:lnTo>
                    <a:pt x="2913900" y="139700"/>
                  </a:lnTo>
                  <a:lnTo>
                    <a:pt x="404761" y="4711"/>
                  </a:lnTo>
                  <a:lnTo>
                    <a:pt x="0" y="0"/>
                  </a:lnTo>
                  <a:close/>
                </a:path>
                <a:path w="2914015" h="419100">
                  <a:moveTo>
                    <a:pt x="991882" y="215900"/>
                  </a:moveTo>
                  <a:lnTo>
                    <a:pt x="1544227" y="249435"/>
                  </a:lnTo>
                  <a:lnTo>
                    <a:pt x="1477189" y="238607"/>
                  </a:lnTo>
                  <a:lnTo>
                    <a:pt x="991882" y="215900"/>
                  </a:lnTo>
                  <a:close/>
                </a:path>
                <a:path w="2914015" h="419100">
                  <a:moveTo>
                    <a:pt x="2687021" y="225425"/>
                  </a:moveTo>
                  <a:lnTo>
                    <a:pt x="2298103" y="225425"/>
                  </a:lnTo>
                  <a:lnTo>
                    <a:pt x="2712339" y="230136"/>
                  </a:lnTo>
                  <a:lnTo>
                    <a:pt x="2687021" y="225425"/>
                  </a:lnTo>
                  <a:close/>
                </a:path>
              </a:pathLst>
            </a:custGeom>
            <a:solidFill>
              <a:srgbClr val="FF98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991599" y="4719840"/>
              <a:ext cx="3133725" cy="419100"/>
            </a:xfrm>
            <a:custGeom>
              <a:avLst/>
              <a:gdLst/>
              <a:ahLst/>
              <a:cxnLst/>
              <a:rect l="l" t="t" r="r" b="b"/>
              <a:pathLst>
                <a:path w="3133725" h="419100">
                  <a:moveTo>
                    <a:pt x="0" y="0"/>
                  </a:moveTo>
                  <a:lnTo>
                    <a:pt x="404761" y="4711"/>
                  </a:lnTo>
                  <a:lnTo>
                    <a:pt x="799845" y="26936"/>
                  </a:lnTo>
                  <a:lnTo>
                    <a:pt x="2913900" y="139700"/>
                  </a:lnTo>
                  <a:lnTo>
                    <a:pt x="2867914" y="161925"/>
                  </a:lnTo>
                  <a:lnTo>
                    <a:pt x="2371128" y="166636"/>
                  </a:lnTo>
                  <a:lnTo>
                    <a:pt x="2712339" y="230136"/>
                  </a:lnTo>
                  <a:lnTo>
                    <a:pt x="2298103" y="225425"/>
                  </a:lnTo>
                  <a:lnTo>
                    <a:pt x="2877439" y="315861"/>
                  </a:lnTo>
                  <a:lnTo>
                    <a:pt x="2482253" y="311150"/>
                  </a:lnTo>
                  <a:lnTo>
                    <a:pt x="1958479" y="274586"/>
                  </a:lnTo>
                  <a:lnTo>
                    <a:pt x="991882" y="215900"/>
                  </a:lnTo>
                  <a:lnTo>
                    <a:pt x="1499730" y="239661"/>
                  </a:lnTo>
                  <a:lnTo>
                    <a:pt x="2288578" y="338086"/>
                  </a:lnTo>
                  <a:lnTo>
                    <a:pt x="2361603" y="342900"/>
                  </a:lnTo>
                  <a:lnTo>
                    <a:pt x="2104529" y="377825"/>
                  </a:lnTo>
                  <a:lnTo>
                    <a:pt x="2499614" y="419100"/>
                  </a:lnTo>
                  <a:lnTo>
                    <a:pt x="2564803" y="414286"/>
                  </a:lnTo>
                </a:path>
                <a:path w="3133725" h="419100">
                  <a:moveTo>
                    <a:pt x="2933700" y="231622"/>
                  </a:moveTo>
                  <a:lnTo>
                    <a:pt x="3133369" y="236181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996927" y="5074945"/>
              <a:ext cx="183515" cy="9525"/>
            </a:xfrm>
            <a:custGeom>
              <a:avLst/>
              <a:gdLst/>
              <a:ahLst/>
              <a:cxnLst/>
              <a:rect l="l" t="t" r="r" b="b"/>
              <a:pathLst>
                <a:path w="183514" h="9525">
                  <a:moveTo>
                    <a:pt x="-6096" y="4559"/>
                  </a:moveTo>
                  <a:lnTo>
                    <a:pt x="189014" y="4559"/>
                  </a:lnTo>
                </a:path>
              </a:pathLst>
            </a:custGeom>
            <a:ln w="213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023859" y="5270004"/>
              <a:ext cx="5849620" cy="710565"/>
            </a:xfrm>
            <a:custGeom>
              <a:avLst/>
              <a:gdLst/>
              <a:ahLst/>
              <a:cxnLst/>
              <a:rect l="l" t="t" r="r" b="b"/>
              <a:pathLst>
                <a:path w="5849620" h="710564">
                  <a:moveTo>
                    <a:pt x="3512845" y="512066"/>
                  </a:moveTo>
                  <a:lnTo>
                    <a:pt x="3881640" y="515092"/>
                  </a:lnTo>
                </a:path>
                <a:path w="5849620" h="710564">
                  <a:moveTo>
                    <a:pt x="0" y="0"/>
                  </a:moveTo>
                  <a:lnTo>
                    <a:pt x="338340" y="1485"/>
                  </a:lnTo>
                </a:path>
                <a:path w="5849620" h="710564">
                  <a:moveTo>
                    <a:pt x="5849150" y="710157"/>
                  </a:moveTo>
                  <a:lnTo>
                    <a:pt x="5693676" y="665954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64676" y="3951744"/>
              <a:ext cx="5713450" cy="2269964"/>
            </a:xfrm>
            <a:prstGeom prst="rect">
              <a:avLst/>
            </a:prstGeom>
          </p:spPr>
        </p:pic>
      </p:grpSp>
      <p:sp>
        <p:nvSpPr>
          <p:cNvPr id="89" name="object 89"/>
          <p:cNvSpPr txBox="1"/>
          <p:nvPr/>
        </p:nvSpPr>
        <p:spPr>
          <a:xfrm>
            <a:off x="6720979" y="4174337"/>
            <a:ext cx="4552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С</a:t>
            </a:r>
            <a:r>
              <a:rPr dirty="0" sz="1600" spc="-5" b="1">
                <a:latin typeface="Arial"/>
                <a:cs typeface="Arial"/>
              </a:rPr>
              <a:t>кв.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153293" y="4197795"/>
            <a:ext cx="7308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5" b="1">
                <a:latin typeface="Arial"/>
                <a:cs typeface="Arial"/>
              </a:rPr>
              <a:t>Д</a:t>
            </a:r>
            <a:r>
              <a:rPr dirty="0" sz="1600" spc="-10" b="1">
                <a:latin typeface="Arial"/>
                <a:cs typeface="Arial"/>
              </a:rPr>
              <a:t>е</a:t>
            </a:r>
            <a:r>
              <a:rPr dirty="0" sz="1600" spc="-15" b="1">
                <a:latin typeface="Arial"/>
                <a:cs typeface="Arial"/>
              </a:rPr>
              <a:t>л</a:t>
            </a:r>
            <a:r>
              <a:rPr dirty="0" sz="1600" spc="-150" b="1">
                <a:latin typeface="Arial"/>
                <a:cs typeface="Arial"/>
              </a:rPr>
              <a:t>ь</a:t>
            </a:r>
            <a:r>
              <a:rPr dirty="0" sz="1600" spc="-25" b="1">
                <a:latin typeface="Arial"/>
                <a:cs typeface="Arial"/>
              </a:rPr>
              <a:t>т</a:t>
            </a:r>
            <a:r>
              <a:rPr dirty="0" sz="1600" spc="-5" b="1">
                <a:latin typeface="Arial"/>
                <a:cs typeface="Arial"/>
              </a:rPr>
              <a:t>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98334" y="4174337"/>
            <a:ext cx="1091565" cy="497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60"/>
              </a:lnSpc>
              <a:spcBef>
                <a:spcPts val="95"/>
              </a:spcBef>
            </a:pPr>
            <a:r>
              <a:rPr dirty="0" sz="1600" spc="-30" b="1">
                <a:latin typeface="Arial"/>
                <a:cs typeface="Arial"/>
              </a:rPr>
              <a:t>Дельтовая</a:t>
            </a:r>
            <a:endParaRPr sz="1600">
              <a:latin typeface="Arial"/>
              <a:cs typeface="Arial"/>
            </a:endParaRPr>
          </a:p>
          <a:p>
            <a:pPr marL="92075">
              <a:lnSpc>
                <a:spcPts val="1860"/>
              </a:lnSpc>
            </a:pPr>
            <a:r>
              <a:rPr dirty="0" sz="1600" spc="-5" b="1">
                <a:latin typeface="Arial"/>
                <a:cs typeface="Arial"/>
              </a:rPr>
              <a:t>равнина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894215" y="4959807"/>
            <a:ext cx="3138805" cy="1492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4391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Барьерная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отмель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Arial"/>
              <a:cs typeface="Arial"/>
            </a:endParaRPr>
          </a:p>
          <a:p>
            <a:pPr marL="1576070">
              <a:lnSpc>
                <a:spcPct val="100000"/>
              </a:lnSpc>
            </a:pPr>
            <a:r>
              <a:rPr dirty="0" sz="1600" spc="-30" b="1">
                <a:latin typeface="Arial"/>
                <a:cs typeface="Arial"/>
              </a:rPr>
              <a:t>Продельта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(по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Bjorlykke,</a:t>
            </a:r>
            <a:r>
              <a:rPr dirty="0" sz="1400" spc="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1989,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с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изменениями</a:t>
            </a:r>
            <a:r>
              <a:rPr dirty="0" sz="1200" b="1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827525" y="2049767"/>
            <a:ext cx="7720965" cy="4076700"/>
            <a:chOff x="827525" y="2049767"/>
            <a:chExt cx="7720965" cy="4076700"/>
          </a:xfrm>
        </p:grpSpPr>
        <p:sp>
          <p:nvSpPr>
            <p:cNvPr id="94" name="object 94"/>
            <p:cNvSpPr/>
            <p:nvPr/>
          </p:nvSpPr>
          <p:spPr>
            <a:xfrm>
              <a:off x="832097" y="4069054"/>
              <a:ext cx="0" cy="2057400"/>
            </a:xfrm>
            <a:custGeom>
              <a:avLst/>
              <a:gdLst/>
              <a:ahLst/>
              <a:cxnLst/>
              <a:rect l="l" t="t" r="r" b="b"/>
              <a:pathLst>
                <a:path w="0" h="2057400">
                  <a:moveTo>
                    <a:pt x="0" y="0"/>
                  </a:moveTo>
                  <a:lnTo>
                    <a:pt x="0" y="205740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127503" y="4076700"/>
              <a:ext cx="4648200" cy="1905000"/>
            </a:xfrm>
            <a:custGeom>
              <a:avLst/>
              <a:gdLst/>
              <a:ahLst/>
              <a:cxnLst/>
              <a:rect l="l" t="t" r="r" b="b"/>
              <a:pathLst>
                <a:path w="4648200" h="1905000">
                  <a:moveTo>
                    <a:pt x="0" y="152400"/>
                  </a:moveTo>
                  <a:lnTo>
                    <a:pt x="762000" y="990600"/>
                  </a:lnTo>
                  <a:lnTo>
                    <a:pt x="1142999" y="1447800"/>
                  </a:lnTo>
                  <a:lnTo>
                    <a:pt x="1371599" y="1600200"/>
                  </a:lnTo>
                  <a:lnTo>
                    <a:pt x="1676399" y="1828800"/>
                  </a:lnTo>
                  <a:lnTo>
                    <a:pt x="1904999" y="1905000"/>
                  </a:lnTo>
                </a:path>
                <a:path w="4648200" h="1905000">
                  <a:moveTo>
                    <a:pt x="3810000" y="0"/>
                  </a:moveTo>
                  <a:lnTo>
                    <a:pt x="3962400" y="609600"/>
                  </a:lnTo>
                  <a:lnTo>
                    <a:pt x="4114800" y="990600"/>
                  </a:lnTo>
                  <a:lnTo>
                    <a:pt x="4191000" y="1295400"/>
                  </a:lnTo>
                  <a:lnTo>
                    <a:pt x="4495800" y="1676400"/>
                  </a:lnTo>
                  <a:lnTo>
                    <a:pt x="4648200" y="1905000"/>
                  </a:lnTo>
                </a:path>
              </a:pathLst>
            </a:custGeom>
            <a:ln w="57912">
              <a:solidFill>
                <a:srgbClr val="FF32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5861304" y="4000500"/>
              <a:ext cx="228600" cy="76200"/>
            </a:xfrm>
            <a:custGeom>
              <a:avLst/>
              <a:gdLst/>
              <a:ahLst/>
              <a:cxnLst/>
              <a:rect l="l" t="t" r="r" b="b"/>
              <a:pathLst>
                <a:path w="228600" h="76200">
                  <a:moveTo>
                    <a:pt x="2286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228600" y="762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CCE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861304" y="4000500"/>
              <a:ext cx="228600" cy="76200"/>
            </a:xfrm>
            <a:custGeom>
              <a:avLst/>
              <a:gdLst/>
              <a:ahLst/>
              <a:cxnLst/>
              <a:rect l="l" t="t" r="r" b="b"/>
              <a:pathLst>
                <a:path w="228600" h="76200">
                  <a:moveTo>
                    <a:pt x="0" y="76200"/>
                  </a:moveTo>
                  <a:lnTo>
                    <a:pt x="228600" y="762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9144">
              <a:solidFill>
                <a:srgbClr val="CCE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6188963" y="2055863"/>
              <a:ext cx="2353310" cy="1705610"/>
            </a:xfrm>
            <a:custGeom>
              <a:avLst/>
              <a:gdLst/>
              <a:ahLst/>
              <a:cxnLst/>
              <a:rect l="l" t="t" r="r" b="b"/>
              <a:pathLst>
                <a:path w="2353309" h="1705610">
                  <a:moveTo>
                    <a:pt x="0" y="0"/>
                  </a:moveTo>
                  <a:lnTo>
                    <a:pt x="229006" y="99961"/>
                  </a:lnTo>
                  <a:lnTo>
                    <a:pt x="465442" y="207162"/>
                  </a:lnTo>
                  <a:lnTo>
                    <a:pt x="613181" y="299986"/>
                  </a:lnTo>
                  <a:lnTo>
                    <a:pt x="679704" y="342900"/>
                  </a:lnTo>
                </a:path>
                <a:path w="2353309" h="1705610">
                  <a:moveTo>
                    <a:pt x="903732" y="123482"/>
                  </a:moveTo>
                  <a:lnTo>
                    <a:pt x="1132738" y="223392"/>
                  </a:lnTo>
                  <a:lnTo>
                    <a:pt x="1369174" y="330593"/>
                  </a:lnTo>
                  <a:lnTo>
                    <a:pt x="1516913" y="423417"/>
                  </a:lnTo>
                  <a:lnTo>
                    <a:pt x="1583436" y="466382"/>
                  </a:lnTo>
                </a:path>
                <a:path w="2353309" h="1705610">
                  <a:moveTo>
                    <a:pt x="1056132" y="275882"/>
                  </a:moveTo>
                  <a:lnTo>
                    <a:pt x="1456182" y="486816"/>
                  </a:lnTo>
                  <a:lnTo>
                    <a:pt x="1951482" y="646950"/>
                  </a:lnTo>
                  <a:lnTo>
                    <a:pt x="2210206" y="696213"/>
                  </a:lnTo>
                  <a:lnTo>
                    <a:pt x="2353081" y="704100"/>
                  </a:lnTo>
                </a:path>
                <a:path w="2353309" h="1705610">
                  <a:moveTo>
                    <a:pt x="1208532" y="428282"/>
                  </a:moveTo>
                  <a:lnTo>
                    <a:pt x="1567561" y="660400"/>
                  </a:lnTo>
                  <a:lnTo>
                    <a:pt x="1939289" y="797077"/>
                  </a:lnTo>
                  <a:lnTo>
                    <a:pt x="2198090" y="833640"/>
                  </a:lnTo>
                  <a:lnTo>
                    <a:pt x="2334767" y="833640"/>
                  </a:lnTo>
                </a:path>
                <a:path w="2353309" h="1705610">
                  <a:moveTo>
                    <a:pt x="1447800" y="803173"/>
                  </a:moveTo>
                  <a:lnTo>
                    <a:pt x="1748040" y="904620"/>
                  </a:lnTo>
                  <a:lnTo>
                    <a:pt x="1869186" y="964552"/>
                  </a:lnTo>
                  <a:lnTo>
                    <a:pt x="2056904" y="1012825"/>
                  </a:lnTo>
                  <a:lnTo>
                    <a:pt x="2241156" y="1056131"/>
                  </a:lnTo>
                  <a:lnTo>
                    <a:pt x="2346972" y="1056131"/>
                  </a:lnTo>
                </a:path>
                <a:path w="2353309" h="1705610">
                  <a:moveTo>
                    <a:pt x="1365504" y="1167409"/>
                  </a:moveTo>
                  <a:lnTo>
                    <a:pt x="1690738" y="1268856"/>
                  </a:lnTo>
                  <a:lnTo>
                    <a:pt x="1821954" y="1328839"/>
                  </a:lnTo>
                  <a:lnTo>
                    <a:pt x="2025154" y="1377061"/>
                  </a:lnTo>
                  <a:lnTo>
                    <a:pt x="2224786" y="1420367"/>
                  </a:lnTo>
                  <a:lnTo>
                    <a:pt x="2339340" y="1420367"/>
                  </a:lnTo>
                </a:path>
                <a:path w="2353309" h="1705610">
                  <a:moveTo>
                    <a:pt x="1415808" y="1066800"/>
                  </a:moveTo>
                  <a:lnTo>
                    <a:pt x="1695208" y="1163434"/>
                  </a:lnTo>
                  <a:lnTo>
                    <a:pt x="1807971" y="1220482"/>
                  </a:lnTo>
                  <a:lnTo>
                    <a:pt x="1982596" y="1266482"/>
                  </a:lnTo>
                  <a:lnTo>
                    <a:pt x="2154046" y="1307604"/>
                  </a:lnTo>
                  <a:lnTo>
                    <a:pt x="2252471" y="1307604"/>
                  </a:lnTo>
                </a:path>
                <a:path w="2353309" h="1705610">
                  <a:moveTo>
                    <a:pt x="1341145" y="1438668"/>
                  </a:moveTo>
                  <a:lnTo>
                    <a:pt x="1665833" y="1545729"/>
                  </a:lnTo>
                  <a:lnTo>
                    <a:pt x="1796808" y="1608835"/>
                  </a:lnTo>
                  <a:lnTo>
                    <a:pt x="1999754" y="1659775"/>
                  </a:lnTo>
                  <a:lnTo>
                    <a:pt x="2198992" y="1705368"/>
                  </a:lnTo>
                  <a:lnTo>
                    <a:pt x="2313432" y="1705368"/>
                  </a:lnTo>
                </a:path>
                <a:path w="2353309" h="1705610">
                  <a:moveTo>
                    <a:pt x="1428013" y="918959"/>
                  </a:moveTo>
                  <a:lnTo>
                    <a:pt x="1735988" y="1030236"/>
                  </a:lnTo>
                  <a:lnTo>
                    <a:pt x="1860156" y="1096022"/>
                  </a:lnTo>
                  <a:lnTo>
                    <a:pt x="2052586" y="1148854"/>
                  </a:lnTo>
                  <a:lnTo>
                    <a:pt x="2241550" y="1196327"/>
                  </a:lnTo>
                  <a:lnTo>
                    <a:pt x="2349995" y="1196327"/>
                  </a:lnTo>
                </a:path>
              </a:pathLst>
            </a:custGeom>
            <a:ln w="12192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/>
          <p:cNvSpPr txBox="1"/>
          <p:nvPr/>
        </p:nvSpPr>
        <p:spPr>
          <a:xfrm>
            <a:off x="6371335" y="1286383"/>
            <a:ext cx="2285365" cy="5403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550"/>
              </a:lnSpc>
              <a:spcBef>
                <a:spcPts val="95"/>
              </a:spcBef>
              <a:tabLst>
                <a:tab pos="1742439" algn="l"/>
              </a:tabLst>
            </a:pP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600">
              <a:latin typeface="Times New Roman"/>
              <a:cs typeface="Times New Roman"/>
            </a:endParaRPr>
          </a:p>
          <a:p>
            <a:pPr algn="r" marR="5080">
              <a:lnSpc>
                <a:spcPts val="2510"/>
              </a:lnSpc>
            </a:pPr>
            <a:r>
              <a:rPr dirty="0" sz="2400" spc="-550">
                <a:latin typeface="Arial MT"/>
                <a:cs typeface="Arial MT"/>
              </a:rPr>
              <a:t>у.м.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02" name="object 10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03" name="object 10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4" name="object 10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100" name="object 100"/>
          <p:cNvSpPr txBox="1"/>
          <p:nvPr/>
        </p:nvSpPr>
        <p:spPr>
          <a:xfrm>
            <a:off x="8074526" y="2351651"/>
            <a:ext cx="7016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Ш</a:t>
            </a:r>
            <a:r>
              <a:rPr dirty="0" sz="1600" spc="-5" b="1">
                <a:latin typeface="Times New Roman"/>
                <a:cs typeface="Times New Roman"/>
              </a:rPr>
              <a:t>е</a:t>
            </a:r>
            <a:r>
              <a:rPr dirty="0" sz="1600" spc="5" b="1">
                <a:latin typeface="Times New Roman"/>
                <a:cs typeface="Times New Roman"/>
              </a:rPr>
              <a:t>л</a:t>
            </a:r>
            <a:r>
              <a:rPr dirty="0" sz="1600" b="1">
                <a:latin typeface="Times New Roman"/>
                <a:cs typeface="Times New Roman"/>
              </a:rPr>
              <a:t>ь</a:t>
            </a:r>
            <a:r>
              <a:rPr dirty="0" sz="1600" spc="-5" b="1">
                <a:latin typeface="Times New Roman"/>
                <a:cs typeface="Times New Roman"/>
              </a:rPr>
              <a:t>ф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>
            <a:spLocks noGrp="1"/>
          </p:cNvSpPr>
          <p:nvPr>
            <p:ph type="title"/>
          </p:nvPr>
        </p:nvSpPr>
        <p:spPr>
          <a:xfrm>
            <a:off x="610939" y="188480"/>
            <a:ext cx="39300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>
                <a:latin typeface="Times New Roman"/>
                <a:cs typeface="Times New Roman"/>
              </a:rPr>
              <a:t>Дельта </a:t>
            </a:r>
            <a:r>
              <a:rPr dirty="0" spc="-5">
                <a:latin typeface="Times New Roman"/>
                <a:cs typeface="Times New Roman"/>
              </a:rPr>
              <a:t>на</a:t>
            </a:r>
            <a:r>
              <a:rPr dirty="0" spc="-25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краю</a:t>
            </a:r>
            <a:r>
              <a:rPr dirty="0" spc="-20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шельфа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608" y="516394"/>
            <a:ext cx="77628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>
                <a:solidFill>
                  <a:srgbClr val="232852"/>
                </a:solidFill>
                <a:latin typeface="Times New Roman"/>
                <a:cs typeface="Times New Roman"/>
              </a:rPr>
              <a:t>Связь</a:t>
            </a:r>
            <a:r>
              <a:rPr dirty="0" spc="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геологических</a:t>
            </a:r>
            <a:r>
              <a:rPr dirty="0" spc="1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и сейсмических</a:t>
            </a:r>
            <a:r>
              <a:rPr dirty="0" spc="6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5">
                <a:solidFill>
                  <a:srgbClr val="232852"/>
                </a:solidFill>
                <a:latin typeface="Times New Roman"/>
                <a:cs typeface="Times New Roman"/>
              </a:rPr>
              <a:t>сиквенсов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3573" y="1386638"/>
            <a:ext cx="8448040" cy="4321175"/>
            <a:chOff x="333573" y="1386638"/>
            <a:chExt cx="8448040" cy="43211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00" y="1396005"/>
              <a:ext cx="8429231" cy="43022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8335" y="1391400"/>
              <a:ext cx="8438515" cy="4311650"/>
            </a:xfrm>
            <a:custGeom>
              <a:avLst/>
              <a:gdLst/>
              <a:ahLst/>
              <a:cxnLst/>
              <a:rect l="l" t="t" r="r" b="b"/>
              <a:pathLst>
                <a:path w="8438515" h="4311650">
                  <a:moveTo>
                    <a:pt x="0" y="4311396"/>
                  </a:moveTo>
                  <a:lnTo>
                    <a:pt x="8438362" y="4311396"/>
                  </a:lnTo>
                  <a:lnTo>
                    <a:pt x="8438362" y="0"/>
                  </a:lnTo>
                  <a:lnTo>
                    <a:pt x="0" y="0"/>
                  </a:lnTo>
                  <a:lnTo>
                    <a:pt x="0" y="4311396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0131" y="1723626"/>
              <a:ext cx="3803904" cy="24690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200131" y="1723626"/>
            <a:ext cx="3816985" cy="247015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270">
              <a:lnSpc>
                <a:spcPts val="1835"/>
              </a:lnSpc>
            </a:pPr>
            <a:r>
              <a:rPr dirty="0" sz="1600" spc="-10">
                <a:solidFill>
                  <a:srgbClr val="050000"/>
                </a:solidFill>
                <a:latin typeface="Constantia"/>
                <a:cs typeface="Constantia"/>
              </a:rPr>
              <a:t>Поверхность</a:t>
            </a:r>
            <a:r>
              <a:rPr dirty="0" sz="1600" spc="15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600" spc="-5">
                <a:solidFill>
                  <a:srgbClr val="050000"/>
                </a:solidFill>
                <a:latin typeface="Constantia"/>
                <a:cs typeface="Constantia"/>
              </a:rPr>
              <a:t>максимального</a:t>
            </a:r>
            <a:r>
              <a:rPr dirty="0" sz="1600" spc="15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600" spc="-5">
                <a:solidFill>
                  <a:srgbClr val="050000"/>
                </a:solidFill>
                <a:latin typeface="Constantia"/>
                <a:cs typeface="Constantia"/>
              </a:rPr>
              <a:t>затопления</a:t>
            </a:r>
            <a:endParaRPr sz="1600">
              <a:latin typeface="Constantia"/>
              <a:cs typeface="Constanti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70145" y="2090930"/>
            <a:ext cx="1885162" cy="27736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770145" y="2090930"/>
            <a:ext cx="1885314" cy="277495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9685">
              <a:lnSpc>
                <a:spcPts val="2055"/>
              </a:lnSpc>
            </a:pPr>
            <a:r>
              <a:rPr dirty="0" sz="1800" spc="-150">
                <a:solidFill>
                  <a:srgbClr val="050000"/>
                </a:solidFill>
                <a:latin typeface="Constantia"/>
                <a:cs typeface="Constantia"/>
              </a:rPr>
              <a:t>Г</a:t>
            </a:r>
            <a:r>
              <a:rPr dirty="0" sz="1800">
                <a:solidFill>
                  <a:srgbClr val="050000"/>
                </a:solidFill>
                <a:latin typeface="Constantia"/>
                <a:cs typeface="Constantia"/>
              </a:rPr>
              <a:t>ра</a:t>
            </a:r>
            <a:r>
              <a:rPr dirty="0" sz="1800" spc="-5">
                <a:solidFill>
                  <a:srgbClr val="050000"/>
                </a:solidFill>
                <a:latin typeface="Constantia"/>
                <a:cs typeface="Constantia"/>
              </a:rPr>
              <a:t>н</a:t>
            </a:r>
            <a:r>
              <a:rPr dirty="0" sz="1800">
                <a:solidFill>
                  <a:srgbClr val="050000"/>
                </a:solidFill>
                <a:latin typeface="Constantia"/>
                <a:cs typeface="Constantia"/>
              </a:rPr>
              <a:t>ица</a:t>
            </a:r>
            <a:r>
              <a:rPr dirty="0" sz="1800" spc="-90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800" spc="-5">
                <a:solidFill>
                  <a:srgbClr val="050000"/>
                </a:solidFill>
                <a:latin typeface="Constantia"/>
                <a:cs typeface="Constantia"/>
              </a:rPr>
              <a:t>с</a:t>
            </a:r>
            <a:r>
              <a:rPr dirty="0" sz="1800">
                <a:solidFill>
                  <a:srgbClr val="050000"/>
                </a:solidFill>
                <a:latin typeface="Constantia"/>
                <a:cs typeface="Constantia"/>
              </a:rPr>
              <a:t>и</a:t>
            </a:r>
            <a:r>
              <a:rPr dirty="0" sz="1800" spc="-10">
                <a:solidFill>
                  <a:srgbClr val="050000"/>
                </a:solidFill>
                <a:latin typeface="Constantia"/>
                <a:cs typeface="Constantia"/>
              </a:rPr>
              <a:t>к</a:t>
            </a:r>
            <a:r>
              <a:rPr dirty="0" sz="1800" spc="-5">
                <a:solidFill>
                  <a:srgbClr val="050000"/>
                </a:solidFill>
                <a:latin typeface="Constantia"/>
                <a:cs typeface="Constantia"/>
              </a:rPr>
              <a:t>вен</a:t>
            </a:r>
            <a:r>
              <a:rPr dirty="0" sz="1800" spc="-10">
                <a:solidFill>
                  <a:srgbClr val="050000"/>
                </a:solidFill>
                <a:latin typeface="Constantia"/>
                <a:cs typeface="Constantia"/>
              </a:rPr>
              <a:t>с</a:t>
            </a:r>
            <a:r>
              <a:rPr dirty="0" sz="1800">
                <a:solidFill>
                  <a:srgbClr val="050000"/>
                </a:solidFill>
                <a:latin typeface="Constantia"/>
                <a:cs typeface="Constantia"/>
              </a:rPr>
              <a:t>а</a:t>
            </a:r>
            <a:endParaRPr sz="1800">
              <a:latin typeface="Constantia"/>
              <a:cs typeface="Constant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70145" y="2479531"/>
            <a:ext cx="2718790" cy="24536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770145" y="2479531"/>
            <a:ext cx="2719070" cy="245745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80010">
              <a:lnSpc>
                <a:spcPts val="1825"/>
              </a:lnSpc>
            </a:pPr>
            <a:r>
              <a:rPr dirty="0" sz="1600" spc="-15">
                <a:solidFill>
                  <a:srgbClr val="050000"/>
                </a:solidFill>
                <a:latin typeface="Constantia"/>
                <a:cs typeface="Constantia"/>
              </a:rPr>
              <a:t>Поверхность</a:t>
            </a:r>
            <a:r>
              <a:rPr dirty="0" sz="1600" spc="-55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600" spc="-20">
                <a:solidFill>
                  <a:srgbClr val="050000"/>
                </a:solidFill>
                <a:latin typeface="Constantia"/>
                <a:cs typeface="Constantia"/>
              </a:rPr>
              <a:t>конуса</a:t>
            </a:r>
            <a:r>
              <a:rPr dirty="0" sz="1600" spc="-65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600" spc="-5">
                <a:solidFill>
                  <a:srgbClr val="050000"/>
                </a:solidFill>
                <a:latin typeface="Constantia"/>
                <a:cs typeface="Constantia"/>
              </a:rPr>
              <a:t>выноса</a:t>
            </a:r>
            <a:endParaRPr sz="1600">
              <a:latin typeface="Constantia"/>
              <a:cs typeface="Constanti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10999" y="2894060"/>
            <a:ext cx="2718841" cy="52273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810999" y="2894060"/>
            <a:ext cx="2719070" cy="523240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 marL="2540">
              <a:lnSpc>
                <a:spcPts val="1830"/>
              </a:lnSpc>
            </a:pPr>
            <a:r>
              <a:rPr dirty="0" sz="1600" spc="-15">
                <a:solidFill>
                  <a:srgbClr val="050000"/>
                </a:solidFill>
                <a:latin typeface="Constantia"/>
                <a:cs typeface="Constantia"/>
              </a:rPr>
              <a:t>Поверхность</a:t>
            </a:r>
            <a:r>
              <a:rPr dirty="0" sz="1600" spc="-70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600" spc="-15">
                <a:solidFill>
                  <a:srgbClr val="050000"/>
                </a:solidFill>
                <a:latin typeface="Constantia"/>
                <a:cs typeface="Constantia"/>
              </a:rPr>
              <a:t>абиссального</a:t>
            </a:r>
            <a:endParaRPr sz="1600">
              <a:latin typeface="Constantia"/>
              <a:cs typeface="Constantia"/>
            </a:endParaRPr>
          </a:p>
          <a:p>
            <a:pPr algn="ctr" marL="5080">
              <a:lnSpc>
                <a:spcPts val="2150"/>
              </a:lnSpc>
            </a:pPr>
            <a:r>
              <a:rPr dirty="0" sz="1600" spc="-50">
                <a:solidFill>
                  <a:srgbClr val="050000"/>
                </a:solidFill>
                <a:latin typeface="Constantia"/>
                <a:cs typeface="Constantia"/>
              </a:rPr>
              <a:t>к</a:t>
            </a:r>
            <a:r>
              <a:rPr dirty="0" sz="1600" spc="-5">
                <a:solidFill>
                  <a:srgbClr val="050000"/>
                </a:solidFill>
                <a:latin typeface="Constantia"/>
                <a:cs typeface="Constantia"/>
              </a:rPr>
              <a:t>о</a:t>
            </a:r>
            <a:r>
              <a:rPr dirty="0" sz="1600" spc="-10">
                <a:solidFill>
                  <a:srgbClr val="050000"/>
                </a:solidFill>
                <a:latin typeface="Constantia"/>
                <a:cs typeface="Constantia"/>
              </a:rPr>
              <a:t>н</a:t>
            </a:r>
            <a:r>
              <a:rPr dirty="0" sz="1600" spc="-45">
                <a:solidFill>
                  <a:srgbClr val="050000"/>
                </a:solidFill>
                <a:latin typeface="Constantia"/>
                <a:cs typeface="Constantia"/>
              </a:rPr>
              <a:t>у</a:t>
            </a:r>
            <a:r>
              <a:rPr dirty="0" sz="1600" spc="-10">
                <a:solidFill>
                  <a:srgbClr val="050000"/>
                </a:solidFill>
                <a:latin typeface="Constantia"/>
                <a:cs typeface="Constantia"/>
              </a:rPr>
              <a:t>с</a:t>
            </a:r>
            <a:r>
              <a:rPr dirty="0" sz="1600" spc="-5">
                <a:solidFill>
                  <a:srgbClr val="050000"/>
                </a:solidFill>
                <a:latin typeface="Constantia"/>
                <a:cs typeface="Constantia"/>
              </a:rPr>
              <a:t>а</a:t>
            </a:r>
            <a:r>
              <a:rPr dirty="0" sz="1600" spc="-60">
                <a:solidFill>
                  <a:srgbClr val="050000"/>
                </a:solidFill>
                <a:latin typeface="Constantia"/>
                <a:cs typeface="Constantia"/>
              </a:rPr>
              <a:t> </a:t>
            </a:r>
            <a:r>
              <a:rPr dirty="0" sz="1600" spc="-10">
                <a:solidFill>
                  <a:srgbClr val="050000"/>
                </a:solidFill>
                <a:latin typeface="Constantia"/>
                <a:cs typeface="Constantia"/>
              </a:rPr>
              <a:t>в</a:t>
            </a:r>
            <a:r>
              <a:rPr dirty="0" sz="1600" spc="-5">
                <a:solidFill>
                  <a:srgbClr val="050000"/>
                </a:solidFill>
                <a:latin typeface="Constantia"/>
                <a:cs typeface="Constantia"/>
              </a:rPr>
              <a:t>ы</a:t>
            </a:r>
            <a:r>
              <a:rPr dirty="0" sz="1600" spc="-10">
                <a:solidFill>
                  <a:srgbClr val="050000"/>
                </a:solidFill>
                <a:latin typeface="Constantia"/>
                <a:cs typeface="Constantia"/>
              </a:rPr>
              <a:t>нос</a:t>
            </a:r>
            <a:r>
              <a:rPr dirty="0" sz="1800">
                <a:solidFill>
                  <a:srgbClr val="050000"/>
                </a:solidFill>
                <a:latin typeface="Constantia"/>
                <a:cs typeface="Constantia"/>
              </a:rPr>
              <a:t>а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2597" y="499135"/>
            <a:ext cx="78886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69715" algn="l"/>
              </a:tabLst>
            </a:pP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Сиквенс-стратиграфия:</a:t>
            </a:r>
            <a:r>
              <a:rPr dirty="0" spc="-10" b="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pc="-15">
                <a:solidFill>
                  <a:srgbClr val="232852"/>
                </a:solidFill>
                <a:latin typeface="Times New Roman"/>
                <a:cs typeface="Times New Roman"/>
              </a:rPr>
              <a:t>колебания</a:t>
            </a:r>
            <a:r>
              <a:rPr dirty="0" spc="-3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5">
                <a:solidFill>
                  <a:srgbClr val="232852"/>
                </a:solidFill>
                <a:latin typeface="Times New Roman"/>
                <a:cs typeface="Times New Roman"/>
              </a:rPr>
              <a:t>уровня</a:t>
            </a:r>
            <a:r>
              <a:rPr dirty="0" spc="-3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моря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19112" y="1382712"/>
          <a:ext cx="8196580" cy="4092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/>
                <a:gridCol w="6019800"/>
              </a:tblGrid>
              <a:tr h="203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0805" marR="429259">
                        <a:lnSpc>
                          <a:spcPct val="100000"/>
                        </a:lnSpc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Высокий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25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800" spc="-15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ел</a:t>
                      </a:r>
                      <a:r>
                        <a:rPr dirty="0" sz="1800" spc="5" b="1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уровень</a:t>
                      </a:r>
                      <a:r>
                        <a:rPr dirty="0" sz="18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моря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30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Поверхности</a:t>
                      </a:r>
                      <a:r>
                        <a:rPr dirty="0" sz="18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затопления.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marR="557530" indent="-232410">
                        <a:lnSpc>
                          <a:spcPct val="100000"/>
                        </a:lnSpc>
                        <a:spcBef>
                          <a:spcPts val="43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Отложения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хорошими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коллекторскими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свойствами </a:t>
                      </a:r>
                      <a:r>
                        <a:rPr dirty="0" sz="1800" spc="-43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образуются</a:t>
                      </a:r>
                      <a:r>
                        <a:rPr dirty="0" sz="18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вблизи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берега.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43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Маркирующие</a:t>
                      </a:r>
                      <a:r>
                        <a:rPr dirty="0" sz="18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горизонты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морские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глины.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43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Легкая</a:t>
                      </a:r>
                      <a:r>
                        <a:rPr dirty="0" sz="18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датировка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(поверхности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глинами).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0805" marR="353060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Низкий</a:t>
                      </a:r>
                      <a:r>
                        <a:rPr dirty="0" sz="1800" spc="-6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уровень </a:t>
                      </a:r>
                      <a:r>
                        <a:rPr dirty="0" sz="1800" spc="-434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моря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305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Осушение</a:t>
                      </a:r>
                      <a:r>
                        <a:rPr dirty="0" sz="18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шельфа.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43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Донный</a:t>
                      </a:r>
                      <a:r>
                        <a:rPr dirty="0" sz="18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врез</a:t>
                      </a:r>
                      <a:r>
                        <a:rPr dirty="0" sz="18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речных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долин.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43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Отложения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 хорошими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коллекторскими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свойствами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>
                        <a:lnSpc>
                          <a:spcPct val="100000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образуются</a:t>
                      </a:r>
                      <a:r>
                        <a:rPr dirty="0" sz="18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вдали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берега.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434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Маркирующие</a:t>
                      </a:r>
                      <a:r>
                        <a:rPr dirty="0" sz="18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горизонты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 несогласия.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3215" indent="-232410">
                        <a:lnSpc>
                          <a:spcPct val="100000"/>
                        </a:lnSpc>
                        <a:spcBef>
                          <a:spcPts val="430"/>
                        </a:spcBef>
                        <a:buClr>
                          <a:srgbClr val="001F5F"/>
                        </a:buClr>
                        <a:buFont typeface="Wingdings"/>
                        <a:buChar char=""/>
                        <a:tabLst>
                          <a:tab pos="323215" algn="l"/>
                          <a:tab pos="323850" algn="l"/>
                        </a:tabLst>
                      </a:pP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Затрудненная</a:t>
                      </a:r>
                      <a:r>
                        <a:rPr dirty="0" sz="18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датировка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(эрозия,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несогласия).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397000"/>
            <a:ext cx="8153400" cy="40644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300" y="1790696"/>
            <a:ext cx="8787765" cy="3933825"/>
            <a:chOff x="114300" y="1790696"/>
            <a:chExt cx="8787765" cy="3933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1828799"/>
              <a:ext cx="8711184" cy="38572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3350" y="1809746"/>
              <a:ext cx="8749665" cy="3895725"/>
            </a:xfrm>
            <a:custGeom>
              <a:avLst/>
              <a:gdLst/>
              <a:ahLst/>
              <a:cxnLst/>
              <a:rect l="l" t="t" r="r" b="b"/>
              <a:pathLst>
                <a:path w="8749665" h="3895725">
                  <a:moveTo>
                    <a:pt x="0" y="3895331"/>
                  </a:moveTo>
                  <a:lnTo>
                    <a:pt x="8749309" y="3895331"/>
                  </a:lnTo>
                  <a:lnTo>
                    <a:pt x="8749309" y="0"/>
                  </a:lnTo>
                  <a:lnTo>
                    <a:pt x="0" y="0"/>
                  </a:lnTo>
                  <a:lnTo>
                    <a:pt x="0" y="3895331"/>
                  </a:lnTo>
                  <a:close/>
                </a:path>
              </a:pathLst>
            </a:custGeom>
            <a:ln w="38100">
              <a:solidFill>
                <a:srgbClr val="32323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711700" y="2578747"/>
            <a:ext cx="11093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10" b="1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dirty="0" sz="1800" spc="-190" b="1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dirty="0" sz="1800" spc="-200" b="1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dirty="0" sz="1800" spc="-175" b="1">
                <a:solidFill>
                  <a:srgbClr val="FF0000"/>
                </a:solidFill>
                <a:latin typeface="Arial"/>
                <a:cs typeface="Arial"/>
              </a:rPr>
              <a:t>гл</a:t>
            </a:r>
            <a:r>
              <a:rPr dirty="0" sz="1800" spc="-190" b="1">
                <a:solidFill>
                  <a:srgbClr val="FF0000"/>
                </a:solidFill>
                <a:latin typeface="Arial"/>
                <a:cs typeface="Arial"/>
              </a:rPr>
              <a:t>ас</a:t>
            </a:r>
            <a:r>
              <a:rPr dirty="0" sz="1800" spc="-200" b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dirty="0" sz="1800" spc="-185" b="1">
                <a:solidFill>
                  <a:srgbClr val="FF0000"/>
                </a:solidFill>
                <a:latin typeface="Arial"/>
                <a:cs typeface="Arial"/>
              </a:rPr>
              <a:t>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9349" y="2883395"/>
            <a:ext cx="768985" cy="394335"/>
          </a:xfrm>
          <a:custGeom>
            <a:avLst/>
            <a:gdLst/>
            <a:ahLst/>
            <a:cxnLst/>
            <a:rect l="l" t="t" r="r" b="b"/>
            <a:pathLst>
              <a:path w="768985" h="394335">
                <a:moveTo>
                  <a:pt x="58280" y="316255"/>
                </a:moveTo>
                <a:lnTo>
                  <a:pt x="0" y="393954"/>
                </a:lnTo>
                <a:lnTo>
                  <a:pt x="97180" y="393954"/>
                </a:lnTo>
                <a:lnTo>
                  <a:pt x="87464" y="374548"/>
                </a:lnTo>
                <a:lnTo>
                  <a:pt x="71285" y="374548"/>
                </a:lnTo>
                <a:lnTo>
                  <a:pt x="58280" y="348602"/>
                </a:lnTo>
                <a:lnTo>
                  <a:pt x="71232" y="342126"/>
                </a:lnTo>
                <a:lnTo>
                  <a:pt x="58280" y="316255"/>
                </a:lnTo>
                <a:close/>
              </a:path>
              <a:path w="768985" h="394335">
                <a:moveTo>
                  <a:pt x="71232" y="342126"/>
                </a:moveTo>
                <a:lnTo>
                  <a:pt x="58280" y="348602"/>
                </a:lnTo>
                <a:lnTo>
                  <a:pt x="71285" y="374548"/>
                </a:lnTo>
                <a:lnTo>
                  <a:pt x="84225" y="368077"/>
                </a:lnTo>
                <a:lnTo>
                  <a:pt x="71232" y="342126"/>
                </a:lnTo>
                <a:close/>
              </a:path>
              <a:path w="768985" h="394335">
                <a:moveTo>
                  <a:pt x="84225" y="368077"/>
                </a:moveTo>
                <a:lnTo>
                  <a:pt x="71285" y="374548"/>
                </a:lnTo>
                <a:lnTo>
                  <a:pt x="87464" y="374548"/>
                </a:lnTo>
                <a:lnTo>
                  <a:pt x="84225" y="368077"/>
                </a:lnTo>
                <a:close/>
              </a:path>
              <a:path w="768985" h="394335">
                <a:moveTo>
                  <a:pt x="755548" y="0"/>
                </a:moveTo>
                <a:lnTo>
                  <a:pt x="71232" y="342126"/>
                </a:lnTo>
                <a:lnTo>
                  <a:pt x="84225" y="368077"/>
                </a:lnTo>
                <a:lnTo>
                  <a:pt x="768489" y="25895"/>
                </a:lnTo>
                <a:lnTo>
                  <a:pt x="75554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593179" y="2772282"/>
            <a:ext cx="24695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dirty="0" sz="1600" spc="-175" b="1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dirty="0" sz="1600" spc="-170" b="1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dirty="0" sz="1600" spc="-150" b="1">
                <a:solidFill>
                  <a:srgbClr val="FF0000"/>
                </a:solidFill>
                <a:latin typeface="Arial"/>
                <a:cs typeface="Arial"/>
              </a:rPr>
              <a:t>сг</a:t>
            </a:r>
            <a:r>
              <a:rPr dirty="0" sz="1600" spc="-170" b="1">
                <a:solidFill>
                  <a:srgbClr val="FF0000"/>
                </a:solidFill>
                <a:latin typeface="Arial"/>
                <a:cs typeface="Arial"/>
              </a:rPr>
              <a:t>ре</a:t>
            </a:r>
            <a:r>
              <a:rPr dirty="0" sz="1600" spc="-170" b="1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dirty="0" sz="1600" spc="-160" b="1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ив</a:t>
            </a:r>
            <a:r>
              <a:rPr dirty="0" sz="1600" spc="-185" b="1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dirty="0" sz="1600" spc="-165" b="1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dirty="0" sz="16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185" b="1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dirty="0" sz="1600" spc="-185" b="1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dirty="0" sz="1600" spc="-150" b="1">
                <a:solidFill>
                  <a:srgbClr val="FF0000"/>
                </a:solidFill>
                <a:latin typeface="Arial"/>
                <a:cs typeface="Arial"/>
              </a:rPr>
              <a:t>ег</a:t>
            </a:r>
            <a:r>
              <a:rPr dirty="0" sz="1600" spc="-170" b="1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dirty="0" sz="1600" spc="-180" b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dirty="0" sz="1600" spc="-175" b="1">
                <a:solidFill>
                  <a:srgbClr val="FF0000"/>
                </a:solidFill>
                <a:latin typeface="Arial"/>
                <a:cs typeface="Arial"/>
              </a:rPr>
              <a:t>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68652" y="2890634"/>
            <a:ext cx="4629150" cy="539115"/>
            <a:chOff x="1968652" y="2890634"/>
            <a:chExt cx="4629150" cy="539115"/>
          </a:xfrm>
        </p:grpSpPr>
        <p:sp>
          <p:nvSpPr>
            <p:cNvPr id="9" name="object 9"/>
            <p:cNvSpPr/>
            <p:nvPr/>
          </p:nvSpPr>
          <p:spPr>
            <a:xfrm>
              <a:off x="5639549" y="2958350"/>
              <a:ext cx="841375" cy="194310"/>
            </a:xfrm>
            <a:custGeom>
              <a:avLst/>
              <a:gdLst/>
              <a:ahLst/>
              <a:cxnLst/>
              <a:rect l="l" t="t" r="r" b="b"/>
              <a:pathLst>
                <a:path w="841375" h="194310">
                  <a:moveTo>
                    <a:pt x="77736" y="108305"/>
                  </a:moveTo>
                  <a:lnTo>
                    <a:pt x="0" y="166598"/>
                  </a:lnTo>
                  <a:lnTo>
                    <a:pt x="93205" y="193776"/>
                  </a:lnTo>
                  <a:lnTo>
                    <a:pt x="88518" y="167881"/>
                  </a:lnTo>
                  <a:lnTo>
                    <a:pt x="73812" y="167881"/>
                  </a:lnTo>
                  <a:lnTo>
                    <a:pt x="68605" y="139458"/>
                  </a:lnTo>
                  <a:lnTo>
                    <a:pt x="82904" y="136859"/>
                  </a:lnTo>
                  <a:lnTo>
                    <a:pt x="77736" y="108305"/>
                  </a:lnTo>
                  <a:close/>
                </a:path>
                <a:path w="841375" h="194310">
                  <a:moveTo>
                    <a:pt x="82904" y="136859"/>
                  </a:moveTo>
                  <a:lnTo>
                    <a:pt x="68605" y="139458"/>
                  </a:lnTo>
                  <a:lnTo>
                    <a:pt x="73812" y="167881"/>
                  </a:lnTo>
                  <a:lnTo>
                    <a:pt x="88050" y="165292"/>
                  </a:lnTo>
                  <a:lnTo>
                    <a:pt x="82904" y="136859"/>
                  </a:lnTo>
                  <a:close/>
                </a:path>
                <a:path w="841375" h="194310">
                  <a:moveTo>
                    <a:pt x="88050" y="165292"/>
                  </a:moveTo>
                  <a:lnTo>
                    <a:pt x="73812" y="167881"/>
                  </a:lnTo>
                  <a:lnTo>
                    <a:pt x="88518" y="167881"/>
                  </a:lnTo>
                  <a:lnTo>
                    <a:pt x="88050" y="165292"/>
                  </a:lnTo>
                  <a:close/>
                </a:path>
                <a:path w="841375" h="194310">
                  <a:moveTo>
                    <a:pt x="835659" y="0"/>
                  </a:moveTo>
                  <a:lnTo>
                    <a:pt x="82904" y="136859"/>
                  </a:lnTo>
                  <a:lnTo>
                    <a:pt x="88050" y="165292"/>
                  </a:lnTo>
                  <a:lnTo>
                    <a:pt x="840778" y="28435"/>
                  </a:lnTo>
                  <a:lnTo>
                    <a:pt x="8356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0540" y="2972539"/>
              <a:ext cx="86855" cy="15240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68652" y="2890634"/>
              <a:ext cx="247650" cy="539115"/>
            </a:xfrm>
            <a:custGeom>
              <a:avLst/>
              <a:gdLst/>
              <a:ahLst/>
              <a:cxnLst/>
              <a:rect l="l" t="t" r="r" b="b"/>
              <a:pathLst>
                <a:path w="247650" h="539114">
                  <a:moveTo>
                    <a:pt x="194422" y="464987"/>
                  </a:moveTo>
                  <a:lnTo>
                    <a:pt x="167728" y="476402"/>
                  </a:lnTo>
                  <a:lnTo>
                    <a:pt x="241896" y="539115"/>
                  </a:lnTo>
                  <a:lnTo>
                    <a:pt x="245508" y="478294"/>
                  </a:lnTo>
                  <a:lnTo>
                    <a:pt x="200126" y="478294"/>
                  </a:lnTo>
                  <a:lnTo>
                    <a:pt x="194422" y="464987"/>
                  </a:lnTo>
                  <a:close/>
                </a:path>
                <a:path w="247650" h="539114">
                  <a:moveTo>
                    <a:pt x="220981" y="453630"/>
                  </a:moveTo>
                  <a:lnTo>
                    <a:pt x="194422" y="464987"/>
                  </a:lnTo>
                  <a:lnTo>
                    <a:pt x="200126" y="478294"/>
                  </a:lnTo>
                  <a:lnTo>
                    <a:pt x="226656" y="466877"/>
                  </a:lnTo>
                  <a:lnTo>
                    <a:pt x="220981" y="453630"/>
                  </a:lnTo>
                  <a:close/>
                </a:path>
                <a:path w="247650" h="539114">
                  <a:moveTo>
                    <a:pt x="247650" y="442226"/>
                  </a:moveTo>
                  <a:lnTo>
                    <a:pt x="220981" y="453630"/>
                  </a:lnTo>
                  <a:lnTo>
                    <a:pt x="226656" y="466877"/>
                  </a:lnTo>
                  <a:lnTo>
                    <a:pt x="200126" y="478294"/>
                  </a:lnTo>
                  <a:lnTo>
                    <a:pt x="245508" y="478294"/>
                  </a:lnTo>
                  <a:lnTo>
                    <a:pt x="247650" y="442226"/>
                  </a:lnTo>
                  <a:close/>
                </a:path>
                <a:path w="247650" h="539114">
                  <a:moveTo>
                    <a:pt x="26631" y="0"/>
                  </a:moveTo>
                  <a:lnTo>
                    <a:pt x="0" y="11468"/>
                  </a:lnTo>
                  <a:lnTo>
                    <a:pt x="194422" y="464987"/>
                  </a:lnTo>
                  <a:lnTo>
                    <a:pt x="220981" y="453630"/>
                  </a:lnTo>
                  <a:lnTo>
                    <a:pt x="266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273045" y="2731147"/>
            <a:ext cx="12865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15" b="1">
                <a:solidFill>
                  <a:srgbClr val="FF0000"/>
                </a:solidFill>
                <a:latin typeface="Arial"/>
                <a:cs typeface="Arial"/>
              </a:rPr>
              <a:t>Пр</a:t>
            </a:r>
            <a:r>
              <a:rPr dirty="0" sz="1800" spc="-190" b="1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dirty="0" sz="1800" spc="-170" b="1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dirty="0" sz="1800" spc="-200" b="1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dirty="0" sz="1800" spc="-190" b="1">
                <a:solidFill>
                  <a:srgbClr val="FF0000"/>
                </a:solidFill>
                <a:latin typeface="Arial"/>
                <a:cs typeface="Arial"/>
              </a:rPr>
              <a:t>а</a:t>
            </a:r>
            <a:r>
              <a:rPr dirty="0" sz="1800" spc="-275" b="1">
                <a:solidFill>
                  <a:srgbClr val="FF0000"/>
                </a:solidFill>
                <a:latin typeface="Arial"/>
                <a:cs typeface="Arial"/>
              </a:rPr>
              <a:t>щ</a:t>
            </a:r>
            <a:r>
              <a:rPr dirty="0" sz="1800" spc="-195" b="1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dirty="0" sz="1800" spc="-204" b="1">
                <a:solidFill>
                  <a:srgbClr val="FF0000"/>
                </a:solidFill>
                <a:latin typeface="Arial"/>
                <a:cs typeface="Arial"/>
              </a:rPr>
              <a:t>ни</a:t>
            </a:r>
            <a:r>
              <a:rPr dirty="0" sz="1800" spc="-125" b="1">
                <a:solidFill>
                  <a:srgbClr val="FF0000"/>
                </a:solidFill>
                <a:latin typeface="Arial"/>
                <a:cs typeface="Arial"/>
              </a:rPr>
              <a:t>е  </a:t>
            </a:r>
            <a:r>
              <a:rPr dirty="0" sz="1800" spc="-200" b="1">
                <a:solidFill>
                  <a:srgbClr val="FF0000"/>
                </a:solidFill>
                <a:latin typeface="Arial"/>
                <a:cs typeface="Arial"/>
              </a:rPr>
              <a:t>отражений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59753" y="6456841"/>
            <a:ext cx="201612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z="1400" spc="-5">
                <a:latin typeface="Arial MT"/>
                <a:cs typeface="Arial MT"/>
              </a:rPr>
              <a:t>Modified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from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Bally,</a:t>
            </a:r>
            <a:r>
              <a:rPr dirty="0" sz="1400" spc="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1989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500" y="6556176"/>
            <a:ext cx="6527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21.01.2023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505431" y="6556176"/>
            <a:ext cx="2197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27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20798" y="679462"/>
            <a:ext cx="872172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55305" algn="l"/>
              </a:tabLst>
            </a:pP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 spc="-40">
                <a:solidFill>
                  <a:srgbClr val="232852"/>
                </a:solidFill>
                <a:latin typeface="Times New Roman"/>
                <a:cs typeface="Times New Roman"/>
              </a:rPr>
              <a:t>б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б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щ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ен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н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ый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а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з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ез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п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пр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ф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лю</a:t>
            </a:r>
            <a:r>
              <a:rPr dirty="0" spc="1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pc="20">
                <a:solidFill>
                  <a:srgbClr val="232852"/>
                </a:solidFill>
                <a:latin typeface="Times New Roman"/>
                <a:cs typeface="Times New Roman"/>
              </a:rPr>
              <a:t>с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ей</a:t>
            </a:r>
            <a:r>
              <a:rPr dirty="0" spc="-20">
                <a:solidFill>
                  <a:srgbClr val="232852"/>
                </a:solidFill>
                <a:latin typeface="Times New Roman"/>
                <a:cs typeface="Times New Roman"/>
              </a:rPr>
              <a:t>с</a:t>
            </a:r>
            <a:r>
              <a:rPr dirty="0" spc="-40">
                <a:solidFill>
                  <a:srgbClr val="232852"/>
                </a:solidFill>
                <a:latin typeface="Times New Roman"/>
                <a:cs typeface="Times New Roman"/>
              </a:rPr>
              <a:t>м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а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з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в</a:t>
            </a:r>
            <a:r>
              <a:rPr dirty="0" spc="-45">
                <a:solidFill>
                  <a:srgbClr val="232852"/>
                </a:solidFill>
                <a:latin typeface="Times New Roman"/>
                <a:cs typeface="Times New Roman"/>
              </a:rPr>
              <a:t>е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д</a:t>
            </a:r>
            <a:r>
              <a:rPr dirty="0" spc="-10">
                <a:solidFill>
                  <a:srgbClr val="232852"/>
                </a:solidFill>
                <a:latin typeface="Times New Roman"/>
                <a:cs typeface="Times New Roman"/>
              </a:rPr>
              <a:t>к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>
                <a:solidFill>
                  <a:srgbClr val="232852"/>
                </a:solidFill>
                <a:latin typeface="Times New Roman"/>
                <a:cs typeface="Times New Roman"/>
              </a:rPr>
              <a:t>2</a:t>
            </a:r>
            <a:r>
              <a:rPr dirty="0" spc="-5">
                <a:solidFill>
                  <a:srgbClr val="232852"/>
                </a:solidFill>
                <a:latin typeface="Times New Roman"/>
                <a:cs typeface="Times New Roman"/>
              </a:rPr>
              <a:t>-D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29" y="0"/>
            <a:ext cx="7792720" cy="985519"/>
          </a:xfrm>
          <a:prstGeom prst="rect"/>
        </p:spPr>
        <p:txBody>
          <a:bodyPr wrap="square" lIns="0" tIns="23495" rIns="0" bIns="0" rtlCol="0" vert="horz">
            <a:spAutoFit/>
          </a:bodyPr>
          <a:lstStyle/>
          <a:p>
            <a:pPr marL="12700" marR="5080">
              <a:lnSpc>
                <a:spcPct val="103800"/>
              </a:lnSpc>
              <a:spcBef>
                <a:spcPts val="185"/>
              </a:spcBef>
            </a:pPr>
            <a:r>
              <a:rPr dirty="0" sz="2000" spc="-215"/>
              <a:t>Схематический</a:t>
            </a:r>
            <a:r>
              <a:rPr dirty="0" sz="2000" spc="-210"/>
              <a:t> </a:t>
            </a:r>
            <a:r>
              <a:rPr dirty="0" sz="2000" spc="-204"/>
              <a:t>разрез</a:t>
            </a:r>
            <a:r>
              <a:rPr dirty="0" sz="2000" spc="-200"/>
              <a:t> </a:t>
            </a:r>
            <a:r>
              <a:rPr dirty="0" sz="2000" spc="-220"/>
              <a:t>по </a:t>
            </a:r>
            <a:r>
              <a:rPr dirty="0" sz="2000" spc="-229"/>
              <a:t>площадному </a:t>
            </a:r>
            <a:r>
              <a:rPr dirty="0" sz="2000" spc="-225"/>
              <a:t>распределению</a:t>
            </a:r>
            <a:r>
              <a:rPr dirty="0" sz="2000" spc="-220"/>
              <a:t> </a:t>
            </a:r>
            <a:r>
              <a:rPr dirty="0" sz="2000" spc="-200"/>
              <a:t>трех </a:t>
            </a:r>
            <a:r>
              <a:rPr dirty="0" sz="2000" spc="-215"/>
              <a:t>элементов </a:t>
            </a:r>
            <a:r>
              <a:rPr dirty="0" sz="2000" spc="-220"/>
              <a:t>в </a:t>
            </a:r>
            <a:r>
              <a:rPr dirty="0" sz="2000" spc="-545"/>
              <a:t> </a:t>
            </a:r>
            <a:r>
              <a:rPr dirty="0" sz="2000" spc="-210"/>
              <a:t>геологическом строении</a:t>
            </a:r>
            <a:r>
              <a:rPr dirty="0" sz="2000" spc="-204"/>
              <a:t> </a:t>
            </a:r>
            <a:r>
              <a:rPr dirty="0" sz="2000" spc="-215"/>
              <a:t>Приобского месторождения,</a:t>
            </a:r>
            <a:r>
              <a:rPr dirty="0" sz="2000" spc="-210"/>
              <a:t> </a:t>
            </a:r>
            <a:r>
              <a:rPr dirty="0" sz="2000" spc="-235"/>
              <a:t>иллюстрирующих </a:t>
            </a:r>
            <a:r>
              <a:rPr dirty="0" sz="2000" spc="-229"/>
              <a:t> </a:t>
            </a:r>
            <a:r>
              <a:rPr dirty="0" sz="2000" spc="-220"/>
              <a:t>положение</a:t>
            </a:r>
            <a:r>
              <a:rPr dirty="0" sz="2000" spc="-130"/>
              <a:t> </a:t>
            </a:r>
            <a:r>
              <a:rPr dirty="0" sz="2000" spc="-235"/>
              <a:t>клиноформ</a:t>
            </a:r>
            <a:r>
              <a:rPr dirty="0" sz="2000" spc="10"/>
              <a:t> </a:t>
            </a:r>
            <a:r>
              <a:rPr dirty="0" sz="2000" spc="-220"/>
              <a:t>и</a:t>
            </a:r>
            <a:r>
              <a:rPr dirty="0" sz="2000" spc="-114"/>
              <a:t> </a:t>
            </a:r>
            <a:r>
              <a:rPr dirty="0" sz="2000" spc="-220"/>
              <a:t>соответствующих</a:t>
            </a:r>
            <a:r>
              <a:rPr dirty="0" sz="2000" spc="-130"/>
              <a:t> </a:t>
            </a:r>
            <a:r>
              <a:rPr dirty="0" sz="2000" spc="-245"/>
              <a:t>им</a:t>
            </a:r>
            <a:r>
              <a:rPr dirty="0" sz="2000" spc="-105"/>
              <a:t> </a:t>
            </a:r>
            <a:r>
              <a:rPr dirty="0" sz="2000" spc="-215"/>
              <a:t>лито-фаций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060181" y="3132226"/>
            <a:ext cx="2255520" cy="81597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295"/>
              </a:spcBef>
            </a:pPr>
            <a:r>
              <a:rPr dirty="0" sz="1400" spc="-180" b="1">
                <a:latin typeface="Arial"/>
                <a:cs typeface="Arial"/>
              </a:rPr>
              <a:t>П</a:t>
            </a:r>
            <a:r>
              <a:rPr dirty="0" sz="1400" spc="-155" b="1">
                <a:latin typeface="Arial"/>
                <a:cs typeface="Arial"/>
              </a:rPr>
              <a:t>ро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д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75" b="1">
                <a:latin typeface="Arial"/>
                <a:cs typeface="Arial"/>
              </a:rPr>
              <a:t>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я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85" b="1">
                <a:latin typeface="Arial"/>
                <a:cs typeface="Arial"/>
              </a:rPr>
              <a:t>(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80" b="1">
                <a:latin typeface="Arial"/>
                <a:cs typeface="Arial"/>
              </a:rPr>
              <a:t>ащ</a:t>
            </a:r>
            <a:r>
              <a:rPr dirty="0" sz="1400" spc="-160" b="1">
                <a:latin typeface="Arial"/>
                <a:cs typeface="Arial"/>
              </a:rPr>
              <a:t>ив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70" b="1">
                <a:latin typeface="Arial"/>
                <a:cs typeface="Arial"/>
              </a:rPr>
              <a:t>н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85" b="1">
                <a:latin typeface="Arial"/>
                <a:cs typeface="Arial"/>
              </a:rPr>
              <a:t>)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90" b="1">
                <a:latin typeface="Arial"/>
                <a:cs typeface="Arial"/>
              </a:rPr>
              <a:t>к  </a:t>
            </a:r>
            <a:r>
              <a:rPr dirty="0" sz="1400" spc="-160" b="1">
                <a:latin typeface="Arial"/>
                <a:cs typeface="Arial"/>
              </a:rPr>
              <a:t>в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45" b="1">
                <a:latin typeface="Arial"/>
                <a:cs typeface="Arial"/>
              </a:rPr>
              <a:t>рти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60" b="1">
                <a:latin typeface="Arial"/>
                <a:cs typeface="Arial"/>
              </a:rPr>
              <a:t>ь</a:t>
            </a:r>
            <a:r>
              <a:rPr dirty="0" sz="1400" spc="-170" b="1">
                <a:latin typeface="Arial"/>
                <a:cs typeface="Arial"/>
              </a:rPr>
              <a:t>н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-145" b="1">
                <a:latin typeface="Arial"/>
                <a:cs typeface="Arial"/>
              </a:rPr>
              <a:t>у</a:t>
            </a:r>
            <a:r>
              <a:rPr dirty="0" sz="1400" spc="-150" b="1">
                <a:latin typeface="Arial"/>
                <a:cs typeface="Arial"/>
              </a:rPr>
              <a:t>па</a:t>
            </a:r>
            <a:r>
              <a:rPr dirty="0" sz="1400" spc="-125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в</a:t>
            </a:r>
            <a:r>
              <a:rPr dirty="0" sz="1400" spc="-150" b="1">
                <a:latin typeface="Arial"/>
                <a:cs typeface="Arial"/>
              </a:rPr>
              <a:t>ан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70" b="1">
                <a:latin typeface="Arial"/>
                <a:cs typeface="Arial"/>
              </a:rPr>
              <a:t>ы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00" b="1">
                <a:latin typeface="Arial"/>
                <a:cs typeface="Arial"/>
              </a:rPr>
              <a:t>и  </a:t>
            </a:r>
            <a:r>
              <a:rPr dirty="0" sz="1400" spc="-140" b="1">
                <a:latin typeface="Arial"/>
                <a:cs typeface="Arial"/>
              </a:rPr>
              <a:t>то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тым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45" b="1">
                <a:latin typeface="Arial"/>
                <a:cs typeface="Arial"/>
              </a:rPr>
              <a:t>ч</a:t>
            </a:r>
            <a:r>
              <a:rPr dirty="0" sz="1400" spc="-150" b="1">
                <a:latin typeface="Arial"/>
                <a:cs typeface="Arial"/>
              </a:rPr>
              <a:t>ан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70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то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10" b="1">
                <a:latin typeface="Arial"/>
                <a:cs typeface="Arial"/>
              </a:rPr>
              <a:t>м  </a:t>
            </a:r>
            <a:r>
              <a:rPr dirty="0" sz="1400" spc="-150" b="1">
                <a:latin typeface="Arial"/>
                <a:cs typeface="Arial"/>
              </a:rPr>
              <a:t>аргиллитам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5000" y="4038594"/>
            <a:ext cx="2851785" cy="1262380"/>
          </a:xfrm>
          <a:custGeom>
            <a:avLst/>
            <a:gdLst/>
            <a:ahLst/>
            <a:cxnLst/>
            <a:rect l="l" t="t" r="r" b="b"/>
            <a:pathLst>
              <a:path w="2851785" h="1262379">
                <a:moveTo>
                  <a:pt x="2851404" y="0"/>
                </a:moveTo>
                <a:lnTo>
                  <a:pt x="0" y="0"/>
                </a:lnTo>
                <a:lnTo>
                  <a:pt x="0" y="1261864"/>
                </a:lnTo>
                <a:lnTo>
                  <a:pt x="2851404" y="1261864"/>
                </a:lnTo>
                <a:lnTo>
                  <a:pt x="2851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83981" y="4311484"/>
            <a:ext cx="2011045" cy="69151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algn="just" marL="12700" marR="5080">
              <a:lnSpc>
                <a:spcPct val="105800"/>
              </a:lnSpc>
              <a:spcBef>
                <a:spcPts val="5"/>
              </a:spcBef>
            </a:pPr>
            <a:r>
              <a:rPr dirty="0" sz="1400" spc="-180" b="1">
                <a:latin typeface="Arial"/>
                <a:cs typeface="Arial"/>
              </a:rPr>
              <a:t>П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50" b="1">
                <a:latin typeface="Arial"/>
                <a:cs typeface="Arial"/>
              </a:rPr>
              <a:t>о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0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д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70" b="1">
                <a:latin typeface="Arial"/>
                <a:cs typeface="Arial"/>
              </a:rPr>
              <a:t>ц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65" b="1">
                <a:latin typeface="Arial"/>
                <a:cs typeface="Arial"/>
              </a:rPr>
              <a:t>н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80" b="1">
                <a:latin typeface="Arial"/>
                <a:cs typeface="Arial"/>
              </a:rPr>
              <a:t>ы</a:t>
            </a:r>
            <a:r>
              <a:rPr dirty="0" sz="1400" spc="-155" b="1">
                <a:latin typeface="Arial"/>
                <a:cs typeface="Arial"/>
              </a:rPr>
              <a:t>й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ло</a:t>
            </a:r>
            <a:r>
              <a:rPr dirty="0" sz="1400" spc="-150" b="1">
                <a:latin typeface="Arial"/>
                <a:cs typeface="Arial"/>
              </a:rPr>
              <a:t>н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с  </a:t>
            </a:r>
            <a:r>
              <a:rPr dirty="0" sz="1400" spc="-150" b="1">
                <a:latin typeface="Arial"/>
                <a:cs typeface="Arial"/>
              </a:rPr>
              <a:t>на</a:t>
            </a:r>
            <a:r>
              <a:rPr dirty="0" sz="1400" spc="-125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50" b="1">
                <a:latin typeface="Arial"/>
                <a:cs typeface="Arial"/>
              </a:rPr>
              <a:t>ен</a:t>
            </a:r>
            <a:r>
              <a:rPr dirty="0" sz="1400" spc="-170" b="1">
                <a:latin typeface="Arial"/>
                <a:cs typeface="Arial"/>
              </a:rPr>
              <a:t>и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60" b="1">
                <a:latin typeface="Arial"/>
                <a:cs typeface="Arial"/>
              </a:rPr>
              <a:t>лл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в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spc="-100" b="1">
                <a:latin typeface="Arial"/>
                <a:cs typeface="Arial"/>
              </a:rPr>
              <a:t>и  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55" b="1">
                <a:latin typeface="Arial"/>
                <a:cs typeface="Arial"/>
              </a:rPr>
              <a:t>ор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д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55" b="1">
                <a:latin typeface="Arial"/>
                <a:cs typeface="Arial"/>
              </a:rPr>
              <a:t>ч</a:t>
            </a:r>
            <a:r>
              <a:rPr dirty="0" sz="1400" spc="-145" b="1">
                <a:latin typeface="Arial"/>
                <a:cs typeface="Arial"/>
              </a:rPr>
              <a:t>ес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40" b="1">
                <a:latin typeface="Arial"/>
                <a:cs typeface="Arial"/>
              </a:rPr>
              <a:t>х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45" b="1">
                <a:latin typeface="Arial"/>
                <a:cs typeface="Arial"/>
              </a:rPr>
              <a:t>ч</a:t>
            </a:r>
            <a:r>
              <a:rPr dirty="0" sz="1400" spc="-150" b="1">
                <a:latin typeface="Arial"/>
                <a:cs typeface="Arial"/>
              </a:rPr>
              <a:t>ан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38800" y="4191006"/>
            <a:ext cx="2851785" cy="984885"/>
          </a:xfrm>
          <a:custGeom>
            <a:avLst/>
            <a:gdLst/>
            <a:ahLst/>
            <a:cxnLst/>
            <a:rect l="l" t="t" r="r" b="b"/>
            <a:pathLst>
              <a:path w="2851784" h="984885">
                <a:moveTo>
                  <a:pt x="2851404" y="0"/>
                </a:moveTo>
                <a:lnTo>
                  <a:pt x="0" y="0"/>
                </a:lnTo>
                <a:lnTo>
                  <a:pt x="0" y="984497"/>
                </a:lnTo>
                <a:lnTo>
                  <a:pt x="2851404" y="984497"/>
                </a:lnTo>
                <a:lnTo>
                  <a:pt x="2851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18428" y="4220362"/>
            <a:ext cx="251079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80" b="1">
                <a:latin typeface="Arial"/>
                <a:cs typeface="Arial"/>
              </a:rPr>
              <a:t>П</a:t>
            </a:r>
            <a:r>
              <a:rPr dirty="0" sz="1400" spc="-155" b="1">
                <a:latin typeface="Arial"/>
                <a:cs typeface="Arial"/>
              </a:rPr>
              <a:t>ро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д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75" b="1">
                <a:latin typeface="Arial"/>
                <a:cs typeface="Arial"/>
              </a:rPr>
              <a:t>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70" b="1">
                <a:latin typeface="Arial"/>
                <a:cs typeface="Arial"/>
              </a:rPr>
              <a:t>н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70" b="1">
                <a:latin typeface="Arial"/>
                <a:cs typeface="Arial"/>
              </a:rPr>
              <a:t>,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45" b="1">
                <a:latin typeface="Arial"/>
                <a:cs typeface="Arial"/>
              </a:rPr>
              <a:t>у</a:t>
            </a:r>
            <a:r>
              <a:rPr dirty="0" sz="1400" spc="-165" b="1">
                <a:latin typeface="Arial"/>
                <a:cs typeface="Arial"/>
              </a:rPr>
              <a:t>б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в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75" b="1">
                <a:latin typeface="Arial"/>
                <a:cs typeface="Arial"/>
              </a:rPr>
              <a:t>д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95" b="1">
                <a:latin typeface="Arial"/>
                <a:cs typeface="Arial"/>
              </a:rPr>
              <a:t>е  </a:t>
            </a:r>
            <a:r>
              <a:rPr dirty="0" sz="1400" spc="-155" b="1">
                <a:latin typeface="Arial"/>
                <a:cs typeface="Arial"/>
              </a:rPr>
              <a:t>п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0" b="1">
                <a:latin typeface="Arial"/>
                <a:cs typeface="Arial"/>
              </a:rPr>
              <a:t>е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ив</a:t>
            </a:r>
            <a:r>
              <a:rPr dirty="0" sz="1400" spc="-150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70" b="1">
                <a:latin typeface="Arial"/>
                <a:cs typeface="Arial"/>
              </a:rPr>
              <a:t>и</a:t>
            </a:r>
            <a:r>
              <a:rPr dirty="0" sz="1400" spc="-140" b="1">
                <a:latin typeface="Arial"/>
                <a:cs typeface="Arial"/>
              </a:rPr>
              <a:t>е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п</a:t>
            </a:r>
            <a:r>
              <a:rPr dirty="0" sz="1400" spc="-150" b="1">
                <a:latin typeface="Arial"/>
                <a:cs typeface="Arial"/>
              </a:rPr>
              <a:t>ес</a:t>
            </a:r>
            <a:r>
              <a:rPr dirty="0" sz="1400" spc="-145" b="1">
                <a:latin typeface="Arial"/>
                <a:cs typeface="Arial"/>
              </a:rPr>
              <a:t>ча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в</a:t>
            </a:r>
            <a:r>
              <a:rPr dirty="0" sz="1400" spc="-114" b="1">
                <a:latin typeface="Arial"/>
                <a:cs typeface="Arial"/>
              </a:rPr>
              <a:t> </a:t>
            </a:r>
            <a:r>
              <a:rPr dirty="0" sz="1400" spc="-100" b="1">
                <a:latin typeface="Arial"/>
                <a:cs typeface="Arial"/>
              </a:rPr>
              <a:t>и  </a:t>
            </a:r>
            <a:r>
              <a:rPr dirty="0" sz="1400" spc="-150" b="1">
                <a:latin typeface="Arial"/>
                <a:cs typeface="Arial"/>
              </a:rPr>
              <a:t>аргиллитов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38800" y="3281171"/>
            <a:ext cx="2851785" cy="5200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8100" rIns="0" bIns="0" rtlCol="0" vert="horz">
            <a:spAutoFit/>
          </a:bodyPr>
          <a:lstStyle/>
          <a:p>
            <a:pPr marL="92075" marR="499109">
              <a:lnSpc>
                <a:spcPct val="100000"/>
              </a:lnSpc>
              <a:spcBef>
                <a:spcPts val="300"/>
              </a:spcBef>
            </a:pPr>
            <a:r>
              <a:rPr dirty="0" sz="1400" spc="-155" b="1">
                <a:latin typeface="Arial"/>
                <a:cs typeface="Arial"/>
              </a:rPr>
              <a:t>Тр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30" b="1">
                <a:latin typeface="Arial"/>
                <a:cs typeface="Arial"/>
              </a:rPr>
              <a:t>сг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70" b="1">
                <a:latin typeface="Arial"/>
                <a:cs typeface="Arial"/>
              </a:rPr>
              <a:t>вн</a:t>
            </a:r>
            <a:r>
              <a:rPr dirty="0" sz="1400" spc="-170" b="1">
                <a:latin typeface="Arial"/>
                <a:cs typeface="Arial"/>
              </a:rPr>
              <a:t>ы</a:t>
            </a:r>
            <a:r>
              <a:rPr dirty="0" sz="1400" spc="-140" b="1">
                <a:latin typeface="Arial"/>
                <a:cs typeface="Arial"/>
              </a:rPr>
              <a:t>е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60" b="1">
                <a:latin typeface="Arial"/>
                <a:cs typeface="Arial"/>
              </a:rPr>
              <a:t>лл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45" b="1">
                <a:latin typeface="Arial"/>
                <a:cs typeface="Arial"/>
              </a:rPr>
              <a:t>ты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с  </a:t>
            </a:r>
            <a:r>
              <a:rPr dirty="0" sz="1400" spc="-140" b="1">
                <a:latin typeface="Arial"/>
                <a:cs typeface="Arial"/>
              </a:rPr>
              <a:t>то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45" b="1">
                <a:latin typeface="Arial"/>
                <a:cs typeface="Arial"/>
              </a:rPr>
              <a:t>ч</a:t>
            </a:r>
            <a:r>
              <a:rPr dirty="0" sz="1400" spc="-150" b="1">
                <a:latin typeface="Arial"/>
                <a:cs typeface="Arial"/>
              </a:rPr>
              <a:t>ан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5" b="1">
                <a:latin typeface="Arial"/>
                <a:cs typeface="Arial"/>
              </a:rPr>
              <a:t>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98404" y="1709940"/>
            <a:ext cx="1423670" cy="152400"/>
          </a:xfrm>
          <a:custGeom>
            <a:avLst/>
            <a:gdLst/>
            <a:ahLst/>
            <a:cxnLst/>
            <a:rect l="l" t="t" r="r" b="b"/>
            <a:pathLst>
              <a:path w="1423670" h="152400">
                <a:moveTo>
                  <a:pt x="1423390" y="0"/>
                </a:moveTo>
                <a:lnTo>
                  <a:pt x="0" y="0"/>
                </a:lnTo>
                <a:lnTo>
                  <a:pt x="0" y="152400"/>
                </a:lnTo>
                <a:lnTo>
                  <a:pt x="1423390" y="152400"/>
                </a:lnTo>
                <a:lnTo>
                  <a:pt x="14233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873500" y="1357375"/>
            <a:ext cx="1264285" cy="51180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8580" marR="5080" indent="-56515">
              <a:lnSpc>
                <a:spcPct val="100000"/>
              </a:lnSpc>
              <a:spcBef>
                <a:spcPts val="95"/>
              </a:spcBef>
            </a:pPr>
            <a:r>
              <a:rPr dirty="0" sz="1600" spc="-295" b="1">
                <a:latin typeface="Arial"/>
                <a:cs typeface="Arial"/>
              </a:rPr>
              <a:t>Ш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80" b="1">
                <a:latin typeface="Arial"/>
                <a:cs typeface="Arial"/>
              </a:rPr>
              <a:t>ь</a:t>
            </a:r>
            <a:r>
              <a:rPr dirty="0" sz="1600" spc="-260" b="1">
                <a:latin typeface="Arial"/>
                <a:cs typeface="Arial"/>
              </a:rPr>
              <a:t>ф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85" b="1">
                <a:latin typeface="Arial"/>
                <a:cs typeface="Arial"/>
              </a:rPr>
              <a:t>/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45" b="1">
                <a:latin typeface="Arial"/>
                <a:cs typeface="Arial"/>
              </a:rPr>
              <a:t>к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30" b="1">
                <a:latin typeface="Arial"/>
                <a:cs typeface="Arial"/>
              </a:rPr>
              <a:t>он  </a:t>
            </a:r>
            <a:r>
              <a:rPr dirty="0" sz="1600" spc="-165" b="1">
                <a:latin typeface="Arial"/>
                <a:cs typeface="Arial"/>
              </a:rPr>
              <a:t>(Окраина)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85900" y="1671839"/>
            <a:ext cx="1574800" cy="178435"/>
          </a:xfrm>
          <a:custGeom>
            <a:avLst/>
            <a:gdLst/>
            <a:ahLst/>
            <a:cxnLst/>
            <a:rect l="l" t="t" r="r" b="b"/>
            <a:pathLst>
              <a:path w="1574800" h="178435">
                <a:moveTo>
                  <a:pt x="1574304" y="0"/>
                </a:moveTo>
                <a:lnTo>
                  <a:pt x="0" y="0"/>
                </a:lnTo>
                <a:lnTo>
                  <a:pt x="0" y="178296"/>
                </a:lnTo>
                <a:lnTo>
                  <a:pt x="1574304" y="178296"/>
                </a:lnTo>
                <a:lnTo>
                  <a:pt x="15743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11046" y="1344917"/>
            <a:ext cx="9404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235" b="1">
                <a:latin typeface="Arial"/>
                <a:cs typeface="Arial"/>
              </a:rPr>
              <a:t>О</a:t>
            </a:r>
            <a:r>
              <a:rPr dirty="0" sz="1600" spc="-165" b="1">
                <a:latin typeface="Arial"/>
                <a:cs typeface="Arial"/>
              </a:rPr>
              <a:t>с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а</a:t>
            </a:r>
            <a:r>
              <a:rPr dirty="0" sz="1600" spc="-180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10" b="1">
                <a:latin typeface="Arial"/>
                <a:cs typeface="Arial"/>
              </a:rPr>
              <a:t>е  </a:t>
            </a:r>
            <a:r>
              <a:rPr dirty="0" sz="1600" spc="-170" b="1">
                <a:latin typeface="Arial"/>
                <a:cs typeface="Arial"/>
              </a:rPr>
              <a:t>склона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11046" y="1832626"/>
            <a:ext cx="9556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70" b="1">
                <a:latin typeface="Arial"/>
                <a:cs typeface="Arial"/>
              </a:rPr>
              <a:t>(Аббисаль)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19800" y="1524002"/>
            <a:ext cx="1823085" cy="5810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910" rIns="0" bIns="0" rtlCol="0" vert="horz">
            <a:spAutoFit/>
          </a:bodyPr>
          <a:lstStyle/>
          <a:p>
            <a:pPr marL="92075" marR="722630">
              <a:lnSpc>
                <a:spcPct val="100000"/>
              </a:lnSpc>
              <a:spcBef>
                <a:spcPts val="330"/>
              </a:spcBef>
            </a:pPr>
            <a:r>
              <a:rPr dirty="0" sz="1600" spc="-220" b="1">
                <a:latin typeface="Arial"/>
                <a:cs typeface="Arial"/>
              </a:rPr>
              <a:t>Шельф </a:t>
            </a:r>
            <a:r>
              <a:rPr dirty="0" sz="1600" spc="-215" b="1">
                <a:latin typeface="Arial"/>
                <a:cs typeface="Arial"/>
              </a:rPr>
              <a:t> 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60" b="1">
                <a:latin typeface="Arial"/>
                <a:cs typeface="Arial"/>
              </a:rPr>
              <a:t>ат</a:t>
            </a:r>
            <a:r>
              <a:rPr dirty="0" sz="1600" spc="-270" b="1">
                <a:latin typeface="Arial"/>
                <a:cs typeface="Arial"/>
              </a:rPr>
              <a:t>ф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75" b="1">
                <a:latin typeface="Arial"/>
                <a:cs typeface="Arial"/>
              </a:rPr>
              <a:t>р</a:t>
            </a:r>
            <a:r>
              <a:rPr dirty="0" sz="1600" spc="-210" b="1">
                <a:latin typeface="Arial"/>
                <a:cs typeface="Arial"/>
              </a:rPr>
              <a:t>мы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04800" y="5257800"/>
            <a:ext cx="8382000" cy="646430"/>
          </a:xfrm>
          <a:custGeom>
            <a:avLst/>
            <a:gdLst/>
            <a:ahLst/>
            <a:cxnLst/>
            <a:rect l="l" t="t" r="r" b="b"/>
            <a:pathLst>
              <a:path w="8382000" h="646429">
                <a:moveTo>
                  <a:pt x="8382000" y="0"/>
                </a:moveTo>
                <a:lnTo>
                  <a:pt x="0" y="0"/>
                </a:lnTo>
                <a:lnTo>
                  <a:pt x="0" y="646162"/>
                </a:lnTo>
                <a:lnTo>
                  <a:pt x="8382000" y="646162"/>
                </a:lnTo>
                <a:lnTo>
                  <a:pt x="838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239749" y="2362946"/>
            <a:ext cx="995680" cy="307975"/>
          </a:xfrm>
          <a:prstGeom prst="rect">
            <a:avLst/>
          </a:prstGeom>
          <a:ln w="25907">
            <a:solidFill>
              <a:srgbClr val="C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dirty="0" sz="1400" spc="-160">
                <a:latin typeface="Microsoft Sans Serif"/>
                <a:cs typeface="Microsoft Sans Serif"/>
              </a:rPr>
              <a:t>Ундаформа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54554" y="6556176"/>
            <a:ext cx="191452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28</a:t>
            </a:fld>
          </a:p>
        </p:txBody>
      </p:sp>
      <p:sp>
        <p:nvSpPr>
          <p:cNvPr id="17" name="object 17"/>
          <p:cNvSpPr txBox="1"/>
          <p:nvPr/>
        </p:nvSpPr>
        <p:spPr>
          <a:xfrm>
            <a:off x="991344" y="2667749"/>
            <a:ext cx="1097915" cy="304800"/>
          </a:xfrm>
          <a:prstGeom prst="rect">
            <a:avLst/>
          </a:prstGeom>
          <a:ln w="25908">
            <a:solidFill>
              <a:srgbClr val="C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dirty="0" sz="1400" spc="-175">
                <a:latin typeface="Microsoft Sans Serif"/>
                <a:cs typeface="Microsoft Sans Serif"/>
              </a:rPr>
              <a:t>Фондаформа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6149" y="2743945"/>
            <a:ext cx="1687195" cy="524510"/>
          </a:xfrm>
          <a:prstGeom prst="rect">
            <a:avLst/>
          </a:prstGeom>
          <a:ln w="25907">
            <a:solidFill>
              <a:srgbClr val="C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dirty="0" sz="1400" spc="-145">
                <a:latin typeface="Microsoft Sans Serif"/>
                <a:cs typeface="Microsoft Sans Serif"/>
              </a:rPr>
              <a:t>Шельфово-склоновая</a:t>
            </a:r>
            <a:endParaRPr sz="1400">
              <a:latin typeface="Microsoft Sans Serif"/>
              <a:cs typeface="Microsoft Sans Serif"/>
            </a:endParaRPr>
          </a:p>
          <a:p>
            <a:pPr marL="91440">
              <a:lnSpc>
                <a:spcPct val="100000"/>
              </a:lnSpc>
            </a:pPr>
            <a:r>
              <a:rPr dirty="0" sz="1400" spc="-165">
                <a:latin typeface="Microsoft Sans Serif"/>
                <a:cs typeface="Microsoft Sans Serif"/>
              </a:rPr>
              <a:t>клиноформа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1970" y="1238998"/>
            <a:ext cx="7836534" cy="5160645"/>
            <a:chOff x="441970" y="1238998"/>
            <a:chExt cx="7836534" cy="5160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070" y="1277111"/>
              <a:ext cx="7760195" cy="508405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1020" y="1258048"/>
              <a:ext cx="7798434" cy="5122545"/>
            </a:xfrm>
            <a:custGeom>
              <a:avLst/>
              <a:gdLst/>
              <a:ahLst/>
              <a:cxnLst/>
              <a:rect l="l" t="t" r="r" b="b"/>
              <a:pathLst>
                <a:path w="7798434" h="5122545">
                  <a:moveTo>
                    <a:pt x="0" y="5122164"/>
                  </a:moveTo>
                  <a:lnTo>
                    <a:pt x="7798295" y="5122164"/>
                  </a:lnTo>
                  <a:lnTo>
                    <a:pt x="7798295" y="0"/>
                  </a:lnTo>
                  <a:lnTo>
                    <a:pt x="0" y="0"/>
                  </a:lnTo>
                  <a:lnTo>
                    <a:pt x="0" y="512216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32532" y="1519440"/>
              <a:ext cx="2001520" cy="260985"/>
            </a:xfrm>
            <a:custGeom>
              <a:avLst/>
              <a:gdLst/>
              <a:ahLst/>
              <a:cxnLst/>
              <a:rect l="l" t="t" r="r" b="b"/>
              <a:pathLst>
                <a:path w="2001520" h="260985">
                  <a:moveTo>
                    <a:pt x="2000986" y="15227"/>
                  </a:moveTo>
                  <a:lnTo>
                    <a:pt x="903732" y="15227"/>
                  </a:lnTo>
                  <a:lnTo>
                    <a:pt x="903732" y="0"/>
                  </a:lnTo>
                  <a:lnTo>
                    <a:pt x="0" y="0"/>
                  </a:lnTo>
                  <a:lnTo>
                    <a:pt x="0" y="143268"/>
                  </a:lnTo>
                  <a:lnTo>
                    <a:pt x="815327" y="143268"/>
                  </a:lnTo>
                  <a:lnTo>
                    <a:pt x="815327" y="260591"/>
                  </a:lnTo>
                  <a:lnTo>
                    <a:pt x="2000986" y="260591"/>
                  </a:lnTo>
                  <a:lnTo>
                    <a:pt x="2000986" y="152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627488" y="1567078"/>
            <a:ext cx="10261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30" b="1">
                <a:latin typeface="Arial"/>
                <a:cs typeface="Arial"/>
              </a:rPr>
              <a:t>П</a:t>
            </a:r>
            <a:r>
              <a:rPr dirty="0" sz="1000" spc="-114" b="1">
                <a:latin typeface="Arial"/>
                <a:cs typeface="Arial"/>
              </a:rPr>
              <a:t>ро</a:t>
            </a:r>
            <a:r>
              <a:rPr dirty="0" sz="1000" spc="-125" b="1">
                <a:latin typeface="Arial"/>
                <a:cs typeface="Arial"/>
              </a:rPr>
              <a:t>д</a:t>
            </a:r>
            <a:r>
              <a:rPr dirty="0" sz="1000" spc="-105" b="1">
                <a:latin typeface="Arial"/>
                <a:cs typeface="Arial"/>
              </a:rPr>
              <a:t>у</a:t>
            </a:r>
            <a:r>
              <a:rPr dirty="0" sz="1000" spc="-100" b="1">
                <a:latin typeface="Arial"/>
                <a:cs typeface="Arial"/>
              </a:rPr>
              <a:t>к</a:t>
            </a:r>
            <a:r>
              <a:rPr dirty="0" sz="1000" spc="-100" b="1">
                <a:latin typeface="Arial"/>
                <a:cs typeface="Arial"/>
              </a:rPr>
              <a:t>т</a:t>
            </a:r>
            <a:r>
              <a:rPr dirty="0" sz="1000" spc="-114" b="1">
                <a:latin typeface="Arial"/>
                <a:cs typeface="Arial"/>
              </a:rPr>
              <a:t>ив</a:t>
            </a:r>
            <a:r>
              <a:rPr dirty="0" sz="1000" spc="-120" b="1">
                <a:latin typeface="Arial"/>
                <a:cs typeface="Arial"/>
              </a:rPr>
              <a:t>н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10" b="1">
                <a:latin typeface="Arial"/>
                <a:cs typeface="Arial"/>
              </a:rPr>
              <a:t>я</a:t>
            </a:r>
            <a:r>
              <a:rPr dirty="0" sz="1000" spc="-60" b="1">
                <a:latin typeface="Arial"/>
                <a:cs typeface="Arial"/>
              </a:rPr>
              <a:t> </a:t>
            </a:r>
            <a:r>
              <a:rPr dirty="0" sz="1000" spc="-100" b="1">
                <a:latin typeface="Arial"/>
                <a:cs typeface="Arial"/>
              </a:rPr>
              <a:t>з</a:t>
            </a:r>
            <a:r>
              <a:rPr dirty="0" sz="1000" spc="-110" b="1">
                <a:latin typeface="Arial"/>
                <a:cs typeface="Arial"/>
              </a:rPr>
              <a:t>о</a:t>
            </a:r>
            <a:r>
              <a:rPr dirty="0" sz="1000" spc="-120" b="1">
                <a:latin typeface="Arial"/>
                <a:cs typeface="Arial"/>
              </a:rPr>
              <a:t>н</a:t>
            </a:r>
            <a:r>
              <a:rPr dirty="0" sz="1000" spc="-105" b="1">
                <a:latin typeface="Arial"/>
                <a:cs typeface="Arial"/>
              </a:rPr>
              <a:t>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654554" y="6556176"/>
            <a:ext cx="191452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28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1898904" y="4392164"/>
            <a:ext cx="1468120" cy="64516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08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355"/>
              </a:spcBef>
            </a:pPr>
            <a:r>
              <a:rPr dirty="0" sz="1000" spc="-130" b="1">
                <a:latin typeface="Arial"/>
                <a:cs typeface="Arial"/>
              </a:rPr>
              <a:t>Р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95" b="1">
                <a:latin typeface="Arial"/>
                <a:cs typeface="Arial"/>
              </a:rPr>
              <a:t>з</a:t>
            </a:r>
            <a:r>
              <a:rPr dirty="0" sz="1000" spc="-110" b="1">
                <a:latin typeface="Arial"/>
                <a:cs typeface="Arial"/>
              </a:rPr>
              <a:t>ве</a:t>
            </a:r>
            <a:r>
              <a:rPr dirty="0" sz="1000" spc="-125" b="1">
                <a:latin typeface="Arial"/>
                <a:cs typeface="Arial"/>
              </a:rPr>
              <a:t>д</a:t>
            </a:r>
            <a:r>
              <a:rPr dirty="0" sz="1000" spc="-120" b="1">
                <a:latin typeface="Arial"/>
                <a:cs typeface="Arial"/>
              </a:rPr>
              <a:t>о</a:t>
            </a:r>
            <a:r>
              <a:rPr dirty="0" sz="1000" spc="-105" b="1">
                <a:latin typeface="Arial"/>
                <a:cs typeface="Arial"/>
              </a:rPr>
              <a:t>ч</a:t>
            </a:r>
            <a:r>
              <a:rPr dirty="0" sz="1000" spc="-120" b="1">
                <a:latin typeface="Arial"/>
                <a:cs typeface="Arial"/>
              </a:rPr>
              <a:t>н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10" b="1">
                <a:latin typeface="Arial"/>
                <a:cs typeface="Arial"/>
              </a:rPr>
              <a:t>я</a:t>
            </a:r>
            <a:r>
              <a:rPr dirty="0" sz="1000" spc="-60" b="1">
                <a:latin typeface="Arial"/>
                <a:cs typeface="Arial"/>
              </a:rPr>
              <a:t> </a:t>
            </a:r>
            <a:r>
              <a:rPr dirty="0" sz="1000" spc="-105" b="1">
                <a:latin typeface="Arial"/>
                <a:cs typeface="Arial"/>
              </a:rPr>
              <a:t>с</a:t>
            </a:r>
            <a:r>
              <a:rPr dirty="0" sz="1000" spc="-100" b="1">
                <a:latin typeface="Arial"/>
                <a:cs typeface="Arial"/>
              </a:rPr>
              <a:t>к</a:t>
            </a:r>
            <a:r>
              <a:rPr dirty="0" sz="1000" spc="-114" b="1">
                <a:latin typeface="Arial"/>
                <a:cs typeface="Arial"/>
              </a:rPr>
              <a:t>в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40" b="1">
                <a:latin typeface="Arial"/>
                <a:cs typeface="Arial"/>
              </a:rPr>
              <a:t>ж</a:t>
            </a:r>
            <a:r>
              <a:rPr dirty="0" sz="1000" spc="-114" b="1">
                <a:latin typeface="Arial"/>
                <a:cs typeface="Arial"/>
              </a:rPr>
              <a:t>ин</a:t>
            </a:r>
            <a:r>
              <a:rPr dirty="0" sz="1000" spc="-105" b="1">
                <a:latin typeface="Arial"/>
                <a:cs typeface="Arial"/>
              </a:rPr>
              <a:t>а</a:t>
            </a:r>
            <a:endParaRPr sz="1000">
              <a:latin typeface="Arial"/>
              <a:cs typeface="Arial"/>
            </a:endParaRPr>
          </a:p>
          <a:p>
            <a:pPr marL="139065" marR="350520">
              <a:lnSpc>
                <a:spcPct val="100000"/>
              </a:lnSpc>
              <a:spcBef>
                <a:spcPts val="750"/>
              </a:spcBef>
            </a:pPr>
            <a:r>
              <a:rPr dirty="0" sz="1000" spc="-120" b="1">
                <a:latin typeface="Arial"/>
                <a:cs typeface="Arial"/>
              </a:rPr>
              <a:t>Эк</a:t>
            </a:r>
            <a:r>
              <a:rPr dirty="0" sz="1000" spc="-105" b="1">
                <a:latin typeface="Arial"/>
                <a:cs typeface="Arial"/>
              </a:rPr>
              <a:t>с</a:t>
            </a:r>
            <a:r>
              <a:rPr dirty="0" sz="1000" spc="-120" b="1">
                <a:latin typeface="Arial"/>
                <a:cs typeface="Arial"/>
              </a:rPr>
              <a:t>п</a:t>
            </a:r>
            <a:r>
              <a:rPr dirty="0" sz="1000" spc="-125" b="1">
                <a:latin typeface="Arial"/>
                <a:cs typeface="Arial"/>
              </a:rPr>
              <a:t>л</a:t>
            </a:r>
            <a:r>
              <a:rPr dirty="0" sz="1000" spc="-105" b="1">
                <a:latin typeface="Arial"/>
                <a:cs typeface="Arial"/>
              </a:rPr>
              <a:t>уа</a:t>
            </a:r>
            <a:r>
              <a:rPr dirty="0" sz="1000" spc="-95" b="1">
                <a:latin typeface="Arial"/>
                <a:cs typeface="Arial"/>
              </a:rPr>
              <a:t>т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14" b="1">
                <a:latin typeface="Arial"/>
                <a:cs typeface="Arial"/>
              </a:rPr>
              <a:t>ц</a:t>
            </a:r>
            <a:r>
              <a:rPr dirty="0" sz="1000" spc="-114" b="1">
                <a:latin typeface="Arial"/>
                <a:cs typeface="Arial"/>
              </a:rPr>
              <a:t>и</a:t>
            </a:r>
            <a:r>
              <a:rPr dirty="0" sz="1000" spc="-110" b="1">
                <a:latin typeface="Arial"/>
                <a:cs typeface="Arial"/>
              </a:rPr>
              <a:t>о</a:t>
            </a:r>
            <a:r>
              <a:rPr dirty="0" sz="1000" spc="-120" b="1">
                <a:latin typeface="Arial"/>
                <a:cs typeface="Arial"/>
              </a:rPr>
              <a:t>нн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70" b="1">
                <a:latin typeface="Arial"/>
                <a:cs typeface="Arial"/>
              </a:rPr>
              <a:t>я  </a:t>
            </a:r>
            <a:r>
              <a:rPr dirty="0" sz="1000" spc="-100" b="1">
                <a:latin typeface="Arial"/>
                <a:cs typeface="Arial"/>
              </a:rPr>
              <a:t>скваж.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51503" y="4373865"/>
            <a:ext cx="1292860" cy="244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445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50"/>
              </a:spcBef>
            </a:pPr>
            <a:r>
              <a:rPr dirty="0" sz="1000" spc="-100" b="1">
                <a:latin typeface="Arial"/>
                <a:cs typeface="Arial"/>
              </a:rPr>
              <a:t>Г</a:t>
            </a:r>
            <a:r>
              <a:rPr dirty="0" sz="1000" spc="-100" b="1">
                <a:latin typeface="Arial"/>
                <a:cs typeface="Arial"/>
              </a:rPr>
              <a:t>р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20" b="1">
                <a:latin typeface="Arial"/>
                <a:cs typeface="Arial"/>
              </a:rPr>
              <a:t>н</a:t>
            </a:r>
            <a:r>
              <a:rPr dirty="0" sz="1000" spc="-114" b="1">
                <a:latin typeface="Arial"/>
                <a:cs typeface="Arial"/>
              </a:rPr>
              <a:t>иц</a:t>
            </a:r>
            <a:r>
              <a:rPr dirty="0" sz="1000" spc="-125" b="1">
                <a:latin typeface="Arial"/>
                <a:cs typeface="Arial"/>
              </a:rPr>
              <a:t>ы</a:t>
            </a:r>
            <a:r>
              <a:rPr dirty="0" sz="1000" spc="-60" b="1">
                <a:latin typeface="Arial"/>
                <a:cs typeface="Arial"/>
              </a:rPr>
              <a:t> </a:t>
            </a:r>
            <a:r>
              <a:rPr dirty="0" sz="1000" spc="-114" b="1">
                <a:latin typeface="Arial"/>
                <a:cs typeface="Arial"/>
              </a:rPr>
              <a:t>ин</a:t>
            </a:r>
            <a:r>
              <a:rPr dirty="0" sz="1000" spc="-95" b="1">
                <a:latin typeface="Arial"/>
                <a:cs typeface="Arial"/>
              </a:rPr>
              <a:t>т</a:t>
            </a:r>
            <a:r>
              <a:rPr dirty="0" sz="1000" spc="-105" b="1">
                <a:latin typeface="Arial"/>
                <a:cs typeface="Arial"/>
              </a:rPr>
              <a:t>е</a:t>
            </a:r>
            <a:r>
              <a:rPr dirty="0" sz="1000" spc="-110" b="1">
                <a:latin typeface="Arial"/>
                <a:cs typeface="Arial"/>
              </a:rPr>
              <a:t>р</a:t>
            </a:r>
            <a:r>
              <a:rPr dirty="0" sz="1000" spc="-110" b="1">
                <a:latin typeface="Arial"/>
                <a:cs typeface="Arial"/>
              </a:rPr>
              <a:t>ва</a:t>
            </a:r>
            <a:r>
              <a:rPr dirty="0" sz="1000" spc="-120" b="1">
                <a:latin typeface="Arial"/>
                <a:cs typeface="Arial"/>
              </a:rPr>
              <a:t>ло</a:t>
            </a:r>
            <a:r>
              <a:rPr dirty="0" sz="1000" spc="-114" b="1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93604" y="4658864"/>
            <a:ext cx="1363980" cy="24574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085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355"/>
              </a:spcBef>
            </a:pPr>
            <a:r>
              <a:rPr dirty="0" sz="1000" spc="-135" b="1">
                <a:latin typeface="Arial"/>
                <a:cs typeface="Arial"/>
              </a:rPr>
              <a:t>Н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00" b="1">
                <a:latin typeface="Arial"/>
                <a:cs typeface="Arial"/>
              </a:rPr>
              <a:t>з</a:t>
            </a:r>
            <a:r>
              <a:rPr dirty="0" sz="1000" spc="-114" b="1">
                <a:latin typeface="Arial"/>
                <a:cs typeface="Arial"/>
              </a:rPr>
              <a:t>в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20" b="1">
                <a:latin typeface="Arial"/>
                <a:cs typeface="Arial"/>
              </a:rPr>
              <a:t>н</a:t>
            </a:r>
            <a:r>
              <a:rPr dirty="0" sz="1000" spc="-110" b="1">
                <a:latin typeface="Arial"/>
                <a:cs typeface="Arial"/>
              </a:rPr>
              <a:t>ие</a:t>
            </a:r>
            <a:r>
              <a:rPr dirty="0" sz="1000" spc="-60" b="1">
                <a:latin typeface="Arial"/>
                <a:cs typeface="Arial"/>
              </a:rPr>
              <a:t> </a:t>
            </a:r>
            <a:r>
              <a:rPr dirty="0" sz="1000" spc="-114" b="1">
                <a:latin typeface="Arial"/>
                <a:cs typeface="Arial"/>
              </a:rPr>
              <a:t>р</a:t>
            </a:r>
            <a:r>
              <a:rPr dirty="0" sz="1000" spc="-105" b="1">
                <a:latin typeface="Arial"/>
                <a:cs typeface="Arial"/>
              </a:rPr>
              <a:t>е</a:t>
            </a:r>
            <a:r>
              <a:rPr dirty="0" sz="1000" spc="-95" b="1">
                <a:latin typeface="Arial"/>
                <a:cs typeface="Arial"/>
              </a:rPr>
              <a:t>з</a:t>
            </a:r>
            <a:r>
              <a:rPr dirty="0" sz="1000" spc="-105" b="1">
                <a:latin typeface="Arial"/>
                <a:cs typeface="Arial"/>
              </a:rPr>
              <a:t>е</a:t>
            </a:r>
            <a:r>
              <a:rPr dirty="0" sz="1000" spc="-110" b="1">
                <a:latin typeface="Arial"/>
                <a:cs typeface="Arial"/>
              </a:rPr>
              <a:t>р</a:t>
            </a:r>
            <a:r>
              <a:rPr dirty="0" sz="1000" spc="-110" b="1">
                <a:latin typeface="Arial"/>
                <a:cs typeface="Arial"/>
              </a:rPr>
              <a:t>ву</a:t>
            </a:r>
            <a:r>
              <a:rPr dirty="0" sz="1000" spc="-105" b="1">
                <a:latin typeface="Arial"/>
                <a:cs typeface="Arial"/>
              </a:rPr>
              <a:t>а</a:t>
            </a:r>
            <a:r>
              <a:rPr dirty="0" sz="1000" spc="-110" b="1">
                <a:latin typeface="Arial"/>
                <a:cs typeface="Arial"/>
              </a:rPr>
              <a:t>р</a:t>
            </a:r>
            <a:r>
              <a:rPr dirty="0" sz="1000" spc="-125" b="1">
                <a:latin typeface="Arial"/>
                <a:cs typeface="Arial"/>
              </a:rPr>
              <a:t>о</a:t>
            </a:r>
            <a:r>
              <a:rPr dirty="0" sz="1000" spc="-114" b="1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89104" y="4907263"/>
            <a:ext cx="1308100" cy="46228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3180" rIns="0" bIns="0" rtlCol="0" vert="horz">
            <a:spAutoFit/>
          </a:bodyPr>
          <a:lstStyle/>
          <a:p>
            <a:pPr marL="92710" marR="95885">
              <a:lnSpc>
                <a:spcPct val="100000"/>
              </a:lnSpc>
              <a:spcBef>
                <a:spcPts val="340"/>
              </a:spcBef>
            </a:pPr>
            <a:r>
              <a:rPr dirty="0" sz="1200" spc="-125" b="1">
                <a:latin typeface="Arial"/>
                <a:cs typeface="Arial"/>
              </a:rPr>
              <a:t>Песчано-алеврит. </a:t>
            </a:r>
            <a:r>
              <a:rPr dirty="0" sz="1200" spc="-320" b="1">
                <a:latin typeface="Arial"/>
                <a:cs typeface="Arial"/>
              </a:rPr>
              <a:t> </a:t>
            </a:r>
            <a:r>
              <a:rPr dirty="0" sz="1200" spc="-135" b="1">
                <a:latin typeface="Arial"/>
                <a:cs typeface="Arial"/>
              </a:rPr>
              <a:t>слои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4972" y="4238233"/>
            <a:ext cx="2078989" cy="51879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3180" rIns="0" bIns="0" rtlCol="0" vert="horz">
            <a:spAutoFit/>
          </a:bodyPr>
          <a:lstStyle/>
          <a:p>
            <a:pPr marL="91440" marR="81280">
              <a:lnSpc>
                <a:spcPct val="100000"/>
              </a:lnSpc>
              <a:spcBef>
                <a:spcPts val="340"/>
              </a:spcBef>
            </a:pPr>
            <a:r>
              <a:rPr dirty="0" sz="1400" spc="-195" b="1">
                <a:latin typeface="Arial"/>
                <a:cs typeface="Arial"/>
              </a:rPr>
              <a:t>О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в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75" b="1">
                <a:latin typeface="Arial"/>
                <a:cs typeface="Arial"/>
              </a:rPr>
              <a:t>н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40" b="1">
                <a:latin typeface="Arial"/>
                <a:cs typeface="Arial"/>
              </a:rPr>
              <a:t>е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-165" b="1">
                <a:latin typeface="Arial"/>
                <a:cs typeface="Arial"/>
              </a:rPr>
              <a:t>Че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210" b="1">
                <a:latin typeface="Arial"/>
                <a:cs typeface="Arial"/>
              </a:rPr>
              <a:t>ш</a:t>
            </a:r>
            <a:r>
              <a:rPr dirty="0" sz="1400" spc="-160" b="1">
                <a:latin typeface="Arial"/>
                <a:cs typeface="Arial"/>
              </a:rPr>
              <a:t>ин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00" b="1">
                <a:latin typeface="Arial"/>
                <a:cs typeface="Arial"/>
              </a:rPr>
              <a:t>й  </a:t>
            </a:r>
            <a:r>
              <a:rPr dirty="0" sz="1400" spc="-150" b="1">
                <a:latin typeface="Arial"/>
                <a:cs typeface="Arial"/>
              </a:rPr>
              <a:t>свиты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96304" y="427748"/>
            <a:ext cx="65551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latin typeface="Times New Roman"/>
                <a:cs typeface="Times New Roman"/>
              </a:rPr>
              <a:t>Клиноформы</a:t>
            </a:r>
            <a:r>
              <a:rPr dirty="0" spc="5">
                <a:latin typeface="Times New Roman"/>
                <a:cs typeface="Times New Roman"/>
              </a:rPr>
              <a:t> </a:t>
            </a:r>
            <a:r>
              <a:rPr dirty="0" spc="-5">
                <a:latin typeface="Times New Roman"/>
                <a:cs typeface="Times New Roman"/>
              </a:rPr>
              <a:t>и</a:t>
            </a:r>
            <a:r>
              <a:rPr dirty="0" spc="-15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соответствующие</a:t>
            </a:r>
            <a:r>
              <a:rPr dirty="0" spc="-5">
                <a:latin typeface="Times New Roman"/>
                <a:cs typeface="Times New Roman"/>
              </a:rPr>
              <a:t> фации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97396" y="5553471"/>
            <a:ext cx="7404100" cy="93599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3655" rIns="0" bIns="0" rtlCol="0" vert="horz">
            <a:spAutoFit/>
          </a:bodyPr>
          <a:lstStyle/>
          <a:p>
            <a:pPr marL="675005" marR="2934970">
              <a:lnSpc>
                <a:spcPct val="100000"/>
              </a:lnSpc>
              <a:spcBef>
                <a:spcPts val="265"/>
              </a:spcBef>
            </a:pPr>
            <a:r>
              <a:rPr dirty="0" sz="1600" spc="-215" b="1">
                <a:latin typeface="Arial"/>
                <a:cs typeface="Arial"/>
              </a:rPr>
              <a:t>С</a:t>
            </a:r>
            <a:r>
              <a:rPr dirty="0" sz="1600" spc="-145" b="1">
                <a:latin typeface="Arial"/>
                <a:cs typeface="Arial"/>
              </a:rPr>
              <a:t>т</a:t>
            </a:r>
            <a:r>
              <a:rPr dirty="0" sz="1600" spc="-170" b="1">
                <a:latin typeface="Arial"/>
                <a:cs typeface="Arial"/>
              </a:rPr>
              <a:t>ра</a:t>
            </a:r>
            <a:r>
              <a:rPr dirty="0" sz="1600" spc="-15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35" b="1">
                <a:latin typeface="Arial"/>
                <a:cs typeface="Arial"/>
              </a:rPr>
              <a:t>г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260" b="1">
                <a:latin typeface="Arial"/>
                <a:cs typeface="Arial"/>
              </a:rPr>
              <a:t>ф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75" b="1">
                <a:latin typeface="Arial"/>
                <a:cs typeface="Arial"/>
              </a:rPr>
              <a:t>я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90" b="1">
                <a:latin typeface="Arial"/>
                <a:cs typeface="Arial"/>
              </a:rPr>
              <a:t>ме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45" b="1">
                <a:latin typeface="Arial"/>
                <a:cs typeface="Arial"/>
              </a:rPr>
              <a:t>т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85" b="1">
                <a:latin typeface="Arial"/>
                <a:cs typeface="Arial"/>
              </a:rPr>
              <a:t>ь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65" b="1">
                <a:latin typeface="Arial"/>
                <a:cs typeface="Arial"/>
              </a:rPr>
              <a:t>зн</a:t>
            </a:r>
            <a:r>
              <a:rPr dirty="0" sz="1600" spc="-170" b="1">
                <a:latin typeface="Arial"/>
                <a:cs typeface="Arial"/>
              </a:rPr>
              <a:t>ое</a:t>
            </a:r>
            <a:r>
              <a:rPr dirty="0" sz="1600" spc="-114" b="1">
                <a:latin typeface="Arial"/>
                <a:cs typeface="Arial"/>
              </a:rPr>
              <a:t> </a:t>
            </a:r>
            <a:r>
              <a:rPr dirty="0" sz="1600" spc="-165" b="1">
                <a:latin typeface="Arial"/>
                <a:cs typeface="Arial"/>
              </a:rPr>
              <a:t>зн</a:t>
            </a:r>
            <a:r>
              <a:rPr dirty="0" sz="1600" spc="-170" b="1">
                <a:latin typeface="Arial"/>
                <a:cs typeface="Arial"/>
              </a:rPr>
              <a:t>а</a:t>
            </a:r>
            <a:r>
              <a:rPr dirty="0" sz="1600" spc="-170" b="1">
                <a:latin typeface="Arial"/>
                <a:cs typeface="Arial"/>
              </a:rPr>
              <a:t>ч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0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95" b="1">
                <a:latin typeface="Arial"/>
                <a:cs typeface="Arial"/>
              </a:rPr>
              <a:t> 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95" b="1">
                <a:latin typeface="Arial"/>
                <a:cs typeface="Arial"/>
              </a:rPr>
              <a:t>л</a:t>
            </a:r>
            <a:r>
              <a:rPr dirty="0" sz="1600" spc="-114" b="1">
                <a:latin typeface="Arial"/>
                <a:cs typeface="Arial"/>
              </a:rPr>
              <a:t>я  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70" b="1">
                <a:latin typeface="Arial"/>
                <a:cs typeface="Arial"/>
              </a:rPr>
              <a:t>зр</a:t>
            </a:r>
            <a:r>
              <a:rPr dirty="0" sz="1600" spc="-165" b="1">
                <a:latin typeface="Arial"/>
                <a:cs typeface="Arial"/>
              </a:rPr>
              <a:t>а</a:t>
            </a:r>
            <a:r>
              <a:rPr dirty="0" sz="1600" spc="-185" b="1">
                <a:latin typeface="Arial"/>
                <a:cs typeface="Arial"/>
              </a:rPr>
              <a:t>б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50" b="1">
                <a:latin typeface="Arial"/>
                <a:cs typeface="Arial"/>
              </a:rPr>
              <a:t>т</a:t>
            </a:r>
            <a:r>
              <a:rPr dirty="0" sz="1600" spc="-155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85" b="1">
                <a:latin typeface="Arial"/>
                <a:cs typeface="Arial"/>
              </a:rPr>
              <a:t> </a:t>
            </a:r>
            <a:r>
              <a:rPr dirty="0" sz="1600" spc="-220" b="1">
                <a:latin typeface="Arial"/>
                <a:cs typeface="Arial"/>
              </a:rPr>
              <a:t>м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60" b="1">
                <a:latin typeface="Arial"/>
                <a:cs typeface="Arial"/>
              </a:rPr>
              <a:t>ст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75" b="1">
                <a:latin typeface="Arial"/>
                <a:cs typeface="Arial"/>
              </a:rPr>
              <a:t>р</a:t>
            </a:r>
            <a:r>
              <a:rPr dirty="0" sz="1600" spc="-195" b="1">
                <a:latin typeface="Arial"/>
                <a:cs typeface="Arial"/>
              </a:rPr>
              <a:t>ож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75" b="1">
                <a:latin typeface="Arial"/>
                <a:cs typeface="Arial"/>
              </a:rPr>
              <a:t>ен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75" b="1">
                <a:latin typeface="Arial"/>
                <a:cs typeface="Arial"/>
              </a:rPr>
              <a:t>я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158115" marR="5080">
              <a:lnSpc>
                <a:spcPts val="3279"/>
              </a:lnSpc>
              <a:spcBef>
                <a:spcPts val="270"/>
              </a:spcBef>
            </a:pPr>
            <a:r>
              <a:rPr dirty="0" spc="-310"/>
              <a:t>Сейсмостратиграфия</a:t>
            </a:r>
            <a:r>
              <a:rPr dirty="0" spc="-95"/>
              <a:t> </a:t>
            </a:r>
            <a:r>
              <a:rPr dirty="0" spc="-170"/>
              <a:t>-</a:t>
            </a:r>
            <a:r>
              <a:rPr dirty="0" spc="-145"/>
              <a:t> </a:t>
            </a:r>
            <a:r>
              <a:rPr dirty="0" spc="-300"/>
              <a:t>инструмент</a:t>
            </a:r>
            <a:r>
              <a:rPr dirty="0" spc="-95"/>
              <a:t> </a:t>
            </a:r>
            <a:r>
              <a:rPr dirty="0" spc="-320"/>
              <a:t>для</a:t>
            </a:r>
            <a:r>
              <a:rPr dirty="0" spc="-120"/>
              <a:t> </a:t>
            </a:r>
            <a:r>
              <a:rPr dirty="0" spc="-295"/>
              <a:t>реконструкций</a:t>
            </a:r>
            <a:r>
              <a:rPr dirty="0" spc="-140"/>
              <a:t> </a:t>
            </a:r>
            <a:r>
              <a:rPr dirty="0" spc="-315"/>
              <a:t>и </a:t>
            </a:r>
            <a:r>
              <a:rPr dirty="0" spc="-765"/>
              <a:t> </a:t>
            </a:r>
            <a:r>
              <a:rPr dirty="0" spc="-260"/>
              <a:t>к</a:t>
            </a:r>
            <a:r>
              <a:rPr dirty="0" spc="-305"/>
              <a:t>о</a:t>
            </a:r>
            <a:r>
              <a:rPr dirty="0" spc="-285"/>
              <a:t>нт</a:t>
            </a:r>
            <a:r>
              <a:rPr dirty="0" spc="-315"/>
              <a:t>рол</a:t>
            </a:r>
            <a:r>
              <a:rPr dirty="0" spc="-300"/>
              <a:t>я</a:t>
            </a:r>
            <a:r>
              <a:rPr dirty="0" spc="-145"/>
              <a:t> </a:t>
            </a:r>
            <a:r>
              <a:rPr dirty="0" spc="-315"/>
              <a:t>пр</a:t>
            </a:r>
            <a:r>
              <a:rPr dirty="0" spc="-305"/>
              <a:t>о</a:t>
            </a:r>
            <a:r>
              <a:rPr dirty="0" spc="-315"/>
              <a:t>ц</a:t>
            </a:r>
            <a:r>
              <a:rPr dirty="0" spc="-290"/>
              <a:t>е</a:t>
            </a:r>
            <a:r>
              <a:rPr dirty="0" spc="-300"/>
              <a:t>с</a:t>
            </a:r>
            <a:r>
              <a:rPr dirty="0" spc="-305"/>
              <a:t>со</a:t>
            </a:r>
            <a:r>
              <a:rPr dirty="0" spc="-315"/>
              <a:t>в</a:t>
            </a:r>
            <a:r>
              <a:rPr dirty="0" spc="-130"/>
              <a:t> </a:t>
            </a:r>
            <a:r>
              <a:rPr dirty="0" spc="-300"/>
              <a:t>осад</a:t>
            </a:r>
            <a:r>
              <a:rPr dirty="0" spc="-260"/>
              <a:t>к</a:t>
            </a:r>
            <a:r>
              <a:rPr dirty="0" spc="-290"/>
              <a:t>онак</a:t>
            </a:r>
            <a:r>
              <a:rPr dirty="0" spc="-315"/>
              <a:t>опл</a:t>
            </a:r>
            <a:r>
              <a:rPr dirty="0" spc="-295"/>
              <a:t>е</a:t>
            </a:r>
            <a:r>
              <a:rPr dirty="0" spc="-315"/>
              <a:t>н</a:t>
            </a:r>
            <a:r>
              <a:rPr dirty="0" spc="-325"/>
              <a:t>и</a:t>
            </a:r>
            <a:r>
              <a:rPr dirty="0" spc="-300"/>
              <a:t>я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54554" y="6556176"/>
            <a:ext cx="191452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28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946795" y="2312060"/>
            <a:ext cx="606425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48309" marR="5080" indent="-436245">
              <a:lnSpc>
                <a:spcPct val="100000"/>
              </a:lnSpc>
              <a:spcBef>
                <a:spcPts val="95"/>
              </a:spcBef>
            </a:pPr>
            <a:r>
              <a:rPr dirty="0" sz="2800" spc="-310" b="1">
                <a:latin typeface="Arial"/>
                <a:cs typeface="Arial"/>
              </a:rPr>
              <a:t>Особенности</a:t>
            </a:r>
            <a:r>
              <a:rPr dirty="0" sz="2800" spc="-90" b="1">
                <a:latin typeface="Arial"/>
                <a:cs typeface="Arial"/>
              </a:rPr>
              <a:t> </a:t>
            </a:r>
            <a:r>
              <a:rPr dirty="0" sz="2800" spc="-300" b="1">
                <a:latin typeface="Arial"/>
                <a:cs typeface="Arial"/>
              </a:rPr>
              <a:t>сейсмостратиграфического </a:t>
            </a:r>
            <a:r>
              <a:rPr dirty="0" sz="2800" spc="-760" b="1">
                <a:latin typeface="Arial"/>
                <a:cs typeface="Arial"/>
              </a:rPr>
              <a:t> </a:t>
            </a:r>
            <a:r>
              <a:rPr dirty="0" sz="2800" spc="-290" b="1">
                <a:latin typeface="Arial"/>
                <a:cs typeface="Arial"/>
              </a:rPr>
              <a:t>а</a:t>
            </a:r>
            <a:r>
              <a:rPr dirty="0" sz="2800" spc="-320" b="1">
                <a:latin typeface="Arial"/>
                <a:cs typeface="Arial"/>
              </a:rPr>
              <a:t>н</a:t>
            </a:r>
            <a:r>
              <a:rPr dirty="0" sz="2800" spc="-290" b="1">
                <a:latin typeface="Arial"/>
                <a:cs typeface="Arial"/>
              </a:rPr>
              <a:t>а</a:t>
            </a:r>
            <a:r>
              <a:rPr dirty="0" sz="2800" spc="-340" b="1">
                <a:latin typeface="Arial"/>
                <a:cs typeface="Arial"/>
              </a:rPr>
              <a:t>л</a:t>
            </a:r>
            <a:r>
              <a:rPr dirty="0" sz="2800" spc="-315" b="1">
                <a:latin typeface="Arial"/>
                <a:cs typeface="Arial"/>
              </a:rPr>
              <a:t>и</a:t>
            </a:r>
            <a:r>
              <a:rPr dirty="0" sz="2800" spc="-254" b="1">
                <a:latin typeface="Arial"/>
                <a:cs typeface="Arial"/>
              </a:rPr>
              <a:t>з</a:t>
            </a:r>
            <a:r>
              <a:rPr dirty="0" sz="2800" spc="-285" b="1">
                <a:latin typeface="Arial"/>
                <a:cs typeface="Arial"/>
              </a:rPr>
              <a:t>а</a:t>
            </a:r>
            <a:r>
              <a:rPr dirty="0" sz="2800" spc="-125" b="1">
                <a:latin typeface="Arial"/>
                <a:cs typeface="Arial"/>
              </a:rPr>
              <a:t> </a:t>
            </a:r>
            <a:r>
              <a:rPr dirty="0" sz="2800" spc="-315" b="1">
                <a:latin typeface="Arial"/>
                <a:cs typeface="Arial"/>
              </a:rPr>
              <a:t>в</a:t>
            </a:r>
            <a:r>
              <a:rPr dirty="0" sz="2800" spc="-140" b="1">
                <a:latin typeface="Arial"/>
                <a:cs typeface="Arial"/>
              </a:rPr>
              <a:t> </a:t>
            </a:r>
            <a:r>
              <a:rPr dirty="0" sz="2800" spc="-260" b="1">
                <a:latin typeface="Arial"/>
                <a:cs typeface="Arial"/>
              </a:rPr>
              <a:t>к</a:t>
            </a:r>
            <a:r>
              <a:rPr dirty="0" sz="2800" spc="-290" b="1">
                <a:latin typeface="Arial"/>
                <a:cs typeface="Arial"/>
              </a:rPr>
              <a:t>а</a:t>
            </a:r>
            <a:r>
              <a:rPr dirty="0" sz="2800" spc="-310" b="1">
                <a:latin typeface="Arial"/>
                <a:cs typeface="Arial"/>
              </a:rPr>
              <a:t>рбон</a:t>
            </a:r>
            <a:r>
              <a:rPr dirty="0" sz="2800" spc="-290" b="1">
                <a:latin typeface="Arial"/>
                <a:cs typeface="Arial"/>
              </a:rPr>
              <a:t>а</a:t>
            </a:r>
            <a:r>
              <a:rPr dirty="0" sz="2800" spc="-280" b="1">
                <a:latin typeface="Arial"/>
                <a:cs typeface="Arial"/>
              </a:rPr>
              <a:t>тн</a:t>
            </a:r>
            <a:r>
              <a:rPr dirty="0" sz="2800" spc="-315" b="1">
                <a:latin typeface="Arial"/>
                <a:cs typeface="Arial"/>
              </a:rPr>
              <a:t>ых</a:t>
            </a:r>
            <a:r>
              <a:rPr dirty="0" sz="2800" spc="-140" b="1">
                <a:latin typeface="Arial"/>
                <a:cs typeface="Arial"/>
              </a:rPr>
              <a:t> </a:t>
            </a:r>
            <a:r>
              <a:rPr dirty="0" sz="2800" spc="-310" b="1">
                <a:latin typeface="Arial"/>
                <a:cs typeface="Arial"/>
              </a:rPr>
              <a:t>о</a:t>
            </a:r>
            <a:r>
              <a:rPr dirty="0" sz="2800" spc="-245" b="1">
                <a:latin typeface="Arial"/>
                <a:cs typeface="Arial"/>
              </a:rPr>
              <a:t>т</a:t>
            </a:r>
            <a:r>
              <a:rPr dirty="0" sz="2800" spc="-330" b="1">
                <a:latin typeface="Arial"/>
                <a:cs typeface="Arial"/>
              </a:rPr>
              <a:t>л</a:t>
            </a:r>
            <a:r>
              <a:rPr dirty="0" sz="2800" spc="-310" b="1">
                <a:latin typeface="Arial"/>
                <a:cs typeface="Arial"/>
              </a:rPr>
              <a:t>о</a:t>
            </a:r>
            <a:r>
              <a:rPr dirty="0" sz="2800" spc="-375" b="1">
                <a:latin typeface="Arial"/>
                <a:cs typeface="Arial"/>
              </a:rPr>
              <a:t>ж</a:t>
            </a:r>
            <a:r>
              <a:rPr dirty="0" sz="2800" spc="-290" b="1">
                <a:latin typeface="Arial"/>
                <a:cs typeface="Arial"/>
              </a:rPr>
              <a:t>е</a:t>
            </a:r>
            <a:r>
              <a:rPr dirty="0" sz="2800" spc="-320" b="1">
                <a:latin typeface="Arial"/>
                <a:cs typeface="Arial"/>
              </a:rPr>
              <a:t>н</a:t>
            </a:r>
            <a:r>
              <a:rPr dirty="0" sz="2800" spc="-315" b="1">
                <a:latin typeface="Arial"/>
                <a:cs typeface="Arial"/>
              </a:rPr>
              <a:t>и</a:t>
            </a:r>
            <a:r>
              <a:rPr dirty="0" sz="2800" spc="-315" b="1">
                <a:latin typeface="Arial"/>
                <a:cs typeface="Arial"/>
              </a:rPr>
              <a:t>я</a:t>
            </a:r>
            <a:r>
              <a:rPr dirty="0" sz="2800" spc="-285" b="1">
                <a:latin typeface="Arial"/>
                <a:cs typeface="Arial"/>
              </a:rPr>
              <a:t>х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7408" y="590156"/>
            <a:ext cx="328993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275590">
              <a:lnSpc>
                <a:spcPct val="100000"/>
              </a:lnSpc>
              <a:spcBef>
                <a:spcPts val="100"/>
              </a:spcBef>
            </a:pPr>
            <a:r>
              <a:rPr dirty="0" sz="2400" spc="-365"/>
              <a:t>М</a:t>
            </a:r>
            <a:r>
              <a:rPr dirty="0" sz="2400" spc="-245"/>
              <a:t>ас</a:t>
            </a:r>
            <a:r>
              <a:rPr dirty="0" sz="2400" spc="-370"/>
              <a:t>ш</a:t>
            </a:r>
            <a:r>
              <a:rPr dirty="0" sz="2400" spc="-229"/>
              <a:t>та</a:t>
            </a:r>
            <a:r>
              <a:rPr dirty="0" sz="2400" spc="-280"/>
              <a:t>б</a:t>
            </a:r>
            <a:r>
              <a:rPr dirty="0" sz="2400" spc="-295"/>
              <a:t>ы</a:t>
            </a:r>
            <a:r>
              <a:rPr dirty="0" sz="2400" spc="-95"/>
              <a:t> </a:t>
            </a:r>
            <a:r>
              <a:rPr dirty="0" sz="2400" spc="-270"/>
              <a:t>в</a:t>
            </a:r>
            <a:r>
              <a:rPr dirty="0" sz="2400" spc="-114"/>
              <a:t> </a:t>
            </a:r>
            <a:r>
              <a:rPr dirty="0" sz="2400" spc="-245"/>
              <a:t>с</a:t>
            </a:r>
            <a:r>
              <a:rPr dirty="0" sz="2400" spc="-270"/>
              <a:t>и</a:t>
            </a:r>
            <a:r>
              <a:rPr dirty="0" sz="2400" spc="-250"/>
              <a:t>кв</a:t>
            </a:r>
            <a:r>
              <a:rPr dirty="0" sz="2400" spc="-245"/>
              <a:t>е</a:t>
            </a:r>
            <a:r>
              <a:rPr dirty="0" sz="2400" spc="-270"/>
              <a:t>н</a:t>
            </a:r>
            <a:r>
              <a:rPr dirty="0" sz="2400" spc="-250"/>
              <a:t>с</a:t>
            </a:r>
            <a:r>
              <a:rPr dirty="0" sz="2400" spc="-135"/>
              <a:t>- </a:t>
            </a:r>
            <a:r>
              <a:rPr dirty="0" sz="2400" spc="-110" b="0">
                <a:latin typeface="Times New Roman"/>
                <a:cs typeface="Times New Roman"/>
              </a:rPr>
              <a:t> </a:t>
            </a:r>
            <a:r>
              <a:rPr dirty="0" sz="2400" spc="-245"/>
              <a:t>с</a:t>
            </a:r>
            <a:r>
              <a:rPr dirty="0" sz="2400" spc="-225"/>
              <a:t>т</a:t>
            </a:r>
            <a:r>
              <a:rPr dirty="0" sz="2400" spc="-265"/>
              <a:t>р</a:t>
            </a:r>
            <a:r>
              <a:rPr dirty="0" sz="2400" spc="-245"/>
              <a:t>а</a:t>
            </a:r>
            <a:r>
              <a:rPr dirty="0" sz="2400" spc="-225"/>
              <a:t>т</a:t>
            </a:r>
            <a:r>
              <a:rPr dirty="0" sz="2400" spc="-270"/>
              <a:t>и</a:t>
            </a:r>
            <a:r>
              <a:rPr dirty="0" sz="2400" spc="-180"/>
              <a:t>г</a:t>
            </a:r>
            <a:r>
              <a:rPr dirty="0" sz="2400" spc="-265"/>
              <a:t>р</a:t>
            </a:r>
            <a:r>
              <a:rPr dirty="0" sz="2400" spc="-245"/>
              <a:t>а</a:t>
            </a:r>
            <a:r>
              <a:rPr dirty="0" sz="2400" spc="-395"/>
              <a:t>ф</a:t>
            </a:r>
            <a:r>
              <a:rPr dirty="0" sz="2400" spc="-270"/>
              <a:t>ии</a:t>
            </a:r>
            <a:r>
              <a:rPr dirty="0" sz="2400" spc="-65"/>
              <a:t> </a:t>
            </a:r>
            <a:r>
              <a:rPr dirty="0" sz="2400" spc="-235"/>
              <a:t>ка</a:t>
            </a:r>
            <a:r>
              <a:rPr dirty="0" sz="2400" spc="-265"/>
              <a:t>р</a:t>
            </a:r>
            <a:r>
              <a:rPr dirty="0" sz="2400" spc="-280"/>
              <a:t>б</a:t>
            </a:r>
            <a:r>
              <a:rPr dirty="0" sz="2400" spc="-265"/>
              <a:t>о</a:t>
            </a:r>
            <a:r>
              <a:rPr dirty="0" sz="2400" spc="-270"/>
              <a:t>н</a:t>
            </a:r>
            <a:r>
              <a:rPr dirty="0" sz="2400" spc="-245"/>
              <a:t>а</a:t>
            </a:r>
            <a:r>
              <a:rPr dirty="0" sz="2400" spc="-225"/>
              <a:t>т</a:t>
            </a:r>
            <a:r>
              <a:rPr dirty="0" sz="2400" spc="-265"/>
              <a:t>о</a:t>
            </a:r>
            <a:r>
              <a:rPr dirty="0" sz="2400" spc="-270"/>
              <a:t>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31417" y="1568310"/>
            <a:ext cx="3808095" cy="43014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5600" marR="5080" indent="-343535">
              <a:lnSpc>
                <a:spcPct val="130200"/>
              </a:lnSpc>
              <a:spcBef>
                <a:spcPts val="110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dirty="0" sz="1600" spc="-180" b="1">
                <a:latin typeface="Arial"/>
                <a:cs typeface="Arial"/>
              </a:rPr>
              <a:t>Секции </a:t>
            </a:r>
            <a:r>
              <a:rPr dirty="0" sz="1600" spc="-215" b="1">
                <a:latin typeface="Arial"/>
                <a:cs typeface="Arial"/>
              </a:rPr>
              <a:t>A</a:t>
            </a:r>
            <a:r>
              <a:rPr dirty="0" sz="1600" spc="-21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75" b="1">
                <a:latin typeface="Arial"/>
                <a:cs typeface="Arial"/>
              </a:rPr>
              <a:t> </a:t>
            </a:r>
            <a:r>
              <a:rPr dirty="0" sz="1600" spc="-215" b="1">
                <a:latin typeface="Arial"/>
                <a:cs typeface="Arial"/>
              </a:rPr>
              <a:t>B</a:t>
            </a:r>
            <a:r>
              <a:rPr dirty="0" sz="1600" spc="-21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показывают</a:t>
            </a:r>
            <a:r>
              <a:rPr dirty="0" sz="1600" spc="-175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соотношение </a:t>
            </a:r>
            <a:r>
              <a:rPr dirty="0" sz="1600" spc="-175" b="1">
                <a:latin typeface="Arial"/>
                <a:cs typeface="Arial"/>
              </a:rPr>
              <a:t> </a:t>
            </a:r>
            <a:r>
              <a:rPr dirty="0" sz="1600" spc="-135" b="1">
                <a:latin typeface="Arial"/>
                <a:cs typeface="Arial"/>
              </a:rPr>
              <a:t>г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220" b="1">
                <a:latin typeface="Arial"/>
                <a:cs typeface="Arial"/>
              </a:rPr>
              <a:t>м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5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85" b="1">
                <a:latin typeface="Arial"/>
                <a:cs typeface="Arial"/>
              </a:rPr>
              <a:t>и</a:t>
            </a:r>
            <a:r>
              <a:rPr dirty="0" sz="1600" spc="-170" b="1">
                <a:latin typeface="Arial"/>
                <a:cs typeface="Arial"/>
              </a:rPr>
              <a:t>ч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60" b="1">
                <a:latin typeface="Arial"/>
                <a:cs typeface="Arial"/>
              </a:rPr>
              <a:t>с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65" b="1">
                <a:latin typeface="Arial"/>
                <a:cs typeface="Arial"/>
              </a:rPr>
              <a:t>х</a:t>
            </a:r>
            <a:r>
              <a:rPr dirty="0" sz="1600" spc="-85" b="1">
                <a:latin typeface="Arial"/>
                <a:cs typeface="Arial"/>
              </a:rPr>
              <a:t> </a:t>
            </a:r>
            <a:r>
              <a:rPr dirty="0" sz="1600" spc="-170" b="1">
                <a:latin typeface="Arial"/>
                <a:cs typeface="Arial"/>
              </a:rPr>
              <a:t>а</a:t>
            </a:r>
            <a:r>
              <a:rPr dirty="0" sz="1600" spc="-180" b="1">
                <a:latin typeface="Arial"/>
                <a:cs typeface="Arial"/>
              </a:rPr>
              <a:t>н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215" b="1">
                <a:latin typeface="Arial"/>
                <a:cs typeface="Arial"/>
              </a:rPr>
              <a:t>м</a:t>
            </a:r>
            <a:r>
              <a:rPr dirty="0" sz="1600" spc="-185" b="1">
                <a:latin typeface="Arial"/>
                <a:cs typeface="Arial"/>
              </a:rPr>
              <a:t>б</a:t>
            </a:r>
            <a:r>
              <a:rPr dirty="0" sz="1600" spc="-190" b="1">
                <a:latin typeface="Arial"/>
                <a:cs typeface="Arial"/>
              </a:rPr>
              <a:t>л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0" b="1">
                <a:latin typeface="Arial"/>
                <a:cs typeface="Arial"/>
              </a:rPr>
              <a:t>й</a:t>
            </a:r>
            <a:r>
              <a:rPr dirty="0" sz="1600" spc="-100" b="1">
                <a:latin typeface="Arial"/>
                <a:cs typeface="Arial"/>
              </a:rPr>
              <a:t> </a:t>
            </a:r>
            <a:r>
              <a:rPr dirty="0" sz="1600" spc="-235" b="1">
                <a:latin typeface="Arial"/>
                <a:cs typeface="Arial"/>
              </a:rPr>
              <a:t>О</a:t>
            </a:r>
            <a:r>
              <a:rPr dirty="0" sz="1600" spc="-215" b="1">
                <a:latin typeface="Arial"/>
                <a:cs typeface="Arial"/>
              </a:rPr>
              <a:t>В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5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75" b="1">
                <a:latin typeface="Arial"/>
                <a:cs typeface="Arial"/>
              </a:rPr>
              <a:t>ч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200" b="1">
                <a:latin typeface="Arial"/>
                <a:cs typeface="Arial"/>
              </a:rPr>
              <a:t>ы</a:t>
            </a:r>
            <a:r>
              <a:rPr dirty="0" sz="1600" spc="-110" b="1">
                <a:latin typeface="Arial"/>
                <a:cs typeface="Arial"/>
              </a:rPr>
              <a:t>х  </a:t>
            </a:r>
            <a:r>
              <a:rPr dirty="0" sz="1600" spc="-180" b="1">
                <a:latin typeface="Arial"/>
                <a:cs typeface="Arial"/>
              </a:rPr>
              <a:t>осадочных</a:t>
            </a:r>
            <a:r>
              <a:rPr dirty="0" sz="1600" spc="-175" b="1">
                <a:latin typeface="Arial"/>
                <a:cs typeface="Arial"/>
              </a:rPr>
              <a:t> сиквенсов</a:t>
            </a:r>
            <a:r>
              <a:rPr dirty="0" sz="1600" spc="-170" b="1">
                <a:latin typeface="Arial"/>
                <a:cs typeface="Arial"/>
              </a:rPr>
              <a:t> </a:t>
            </a:r>
            <a:r>
              <a:rPr dirty="0" sz="1600" spc="-165" b="1">
                <a:latin typeface="Arial"/>
                <a:cs typeface="Arial"/>
              </a:rPr>
              <a:t>(геологический</a:t>
            </a:r>
            <a:r>
              <a:rPr dirty="0" sz="1600" spc="-16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и </a:t>
            </a:r>
            <a:r>
              <a:rPr dirty="0" sz="1600" spc="-175" b="1">
                <a:latin typeface="Arial"/>
                <a:cs typeface="Arial"/>
              </a:rPr>
              <a:t> 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й</a:t>
            </a:r>
            <a:r>
              <a:rPr dirty="0" sz="1600" spc="-160" b="1">
                <a:latin typeface="Arial"/>
                <a:cs typeface="Arial"/>
              </a:rPr>
              <a:t>с</a:t>
            </a:r>
            <a:r>
              <a:rPr dirty="0" sz="1600" spc="-190" b="1">
                <a:latin typeface="Arial"/>
                <a:cs typeface="Arial"/>
              </a:rPr>
              <a:t>мич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60" b="1">
                <a:latin typeface="Arial"/>
                <a:cs typeface="Arial"/>
              </a:rPr>
              <a:t>с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ий</a:t>
            </a:r>
            <a:r>
              <a:rPr dirty="0" sz="1600" spc="-10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70" b="1">
                <a:latin typeface="Arial"/>
                <a:cs typeface="Arial"/>
              </a:rPr>
              <a:t>зр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135" b="1">
                <a:latin typeface="Arial"/>
                <a:cs typeface="Arial"/>
              </a:rPr>
              <a:t>з</a:t>
            </a:r>
            <a:r>
              <a:rPr dirty="0" sz="1600" spc="-215" b="1">
                <a:latin typeface="Arial"/>
                <a:cs typeface="Arial"/>
              </a:rPr>
              <a:t>ы</a:t>
            </a:r>
            <a:r>
              <a:rPr dirty="0" sz="1600" spc="-105" b="1">
                <a:latin typeface="Arial"/>
                <a:cs typeface="Arial"/>
              </a:rPr>
              <a:t>)</a:t>
            </a:r>
            <a:r>
              <a:rPr dirty="0" sz="1600" spc="-85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355600" marR="231775" indent="-343535">
              <a:lnSpc>
                <a:spcPct val="130100"/>
              </a:lnSpc>
              <a:spcBef>
                <a:spcPts val="390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dirty="0" sz="1600" spc="-215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ции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-215" b="1">
                <a:latin typeface="Arial"/>
                <a:cs typeface="Arial"/>
              </a:rPr>
              <a:t>C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70" b="1">
                <a:latin typeface="Arial"/>
                <a:cs typeface="Arial"/>
              </a:rPr>
              <a:t>a</a:t>
            </a:r>
            <a:r>
              <a:rPr dirty="0" sz="1600" spc="-175" b="1">
                <a:latin typeface="Arial"/>
                <a:cs typeface="Arial"/>
              </a:rPr>
              <a:t>n</a:t>
            </a:r>
            <a:r>
              <a:rPr dirty="0" sz="1600" spc="-180" b="1">
                <a:latin typeface="Arial"/>
                <a:cs typeface="Arial"/>
              </a:rPr>
              <a:t>d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15" b="1">
                <a:latin typeface="Arial"/>
                <a:cs typeface="Arial"/>
              </a:rPr>
              <a:t>D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45" b="1">
                <a:latin typeface="Arial"/>
                <a:cs typeface="Arial"/>
              </a:rPr>
              <a:t>аз</a:t>
            </a:r>
            <a:r>
              <a:rPr dirty="0" sz="1600" spc="-229" b="1">
                <a:latin typeface="Arial"/>
                <a:cs typeface="Arial"/>
              </a:rPr>
              <a:t>ы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215" b="1">
                <a:latin typeface="Arial"/>
                <a:cs typeface="Arial"/>
              </a:rPr>
              <a:t>аю</a:t>
            </a:r>
            <a:r>
              <a:rPr dirty="0" sz="1600" spc="-145" b="1">
                <a:latin typeface="Arial"/>
                <a:cs typeface="Arial"/>
              </a:rPr>
              <a:t>т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5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50" b="1">
                <a:latin typeface="Arial"/>
                <a:cs typeface="Arial"/>
              </a:rPr>
              <a:t>ую  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85" b="1">
                <a:latin typeface="Arial"/>
                <a:cs typeface="Arial"/>
              </a:rPr>
              <a:t>в</a:t>
            </a:r>
            <a:r>
              <a:rPr dirty="0" sz="1600" spc="-160" b="1">
                <a:latin typeface="Arial"/>
                <a:cs typeface="Arial"/>
              </a:rPr>
              <a:t>ат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80" b="1">
                <a:latin typeface="Arial"/>
                <a:cs typeface="Arial"/>
              </a:rPr>
              <a:t>ь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60" b="1">
                <a:latin typeface="Arial"/>
                <a:cs typeface="Arial"/>
              </a:rPr>
              <a:t>ст</a:t>
            </a:r>
            <a:r>
              <a:rPr dirty="0" sz="1600" spc="-180" b="1">
                <a:latin typeface="Arial"/>
                <a:cs typeface="Arial"/>
              </a:rPr>
              <a:t>ь</a:t>
            </a:r>
            <a:r>
              <a:rPr dirty="0" sz="1600" spc="-9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60" b="1">
                <a:latin typeface="Arial"/>
                <a:cs typeface="Arial"/>
              </a:rPr>
              <a:t>зе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у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10" b="1">
                <a:latin typeface="Arial"/>
                <a:cs typeface="Arial"/>
              </a:rPr>
              <a:t>х  </a:t>
            </a:r>
            <a:r>
              <a:rPr dirty="0" sz="1600" spc="-245" b="1">
                <a:latin typeface="Arial"/>
                <a:cs typeface="Arial"/>
              </a:rPr>
              <a:t>ш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80" b="1">
                <a:latin typeface="Arial"/>
                <a:cs typeface="Arial"/>
              </a:rPr>
              <a:t>ь</a:t>
            </a:r>
            <a:r>
              <a:rPr dirty="0" sz="1600" spc="-270" b="1">
                <a:latin typeface="Arial"/>
                <a:cs typeface="Arial"/>
              </a:rPr>
              <a:t>ф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85" b="1">
                <a:latin typeface="Arial"/>
                <a:cs typeface="Arial"/>
              </a:rPr>
              <a:t>в</a:t>
            </a:r>
            <a:r>
              <a:rPr dirty="0" sz="1600" spc="-200" b="1">
                <a:latin typeface="Arial"/>
                <a:cs typeface="Arial"/>
              </a:rPr>
              <a:t>ы</a:t>
            </a:r>
            <a:r>
              <a:rPr dirty="0" sz="1600" spc="-165" b="1">
                <a:latin typeface="Arial"/>
                <a:cs typeface="Arial"/>
              </a:rPr>
              <a:t>х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70" b="1">
                <a:latin typeface="Arial"/>
                <a:cs typeface="Arial"/>
              </a:rPr>
              <a:t>а</a:t>
            </a:r>
            <a:r>
              <a:rPr dirty="0" sz="1600" spc="-175" b="1">
                <a:latin typeface="Arial"/>
                <a:cs typeface="Arial"/>
              </a:rPr>
              <a:t>р</a:t>
            </a:r>
            <a:r>
              <a:rPr dirty="0" sz="1600" spc="-185" b="1">
                <a:latin typeface="Arial"/>
                <a:cs typeface="Arial"/>
              </a:rPr>
              <a:t>б</a:t>
            </a:r>
            <a:r>
              <a:rPr dirty="0" sz="1600" spc="-180" b="1">
                <a:latin typeface="Arial"/>
                <a:cs typeface="Arial"/>
              </a:rPr>
              <a:t>он</a:t>
            </a:r>
            <a:r>
              <a:rPr dirty="0" sz="1600" spc="-160" b="1">
                <a:latin typeface="Arial"/>
                <a:cs typeface="Arial"/>
              </a:rPr>
              <a:t>ат</a:t>
            </a:r>
            <a:r>
              <a:rPr dirty="0" sz="1600" spc="-180" b="1">
                <a:latin typeface="Arial"/>
                <a:cs typeface="Arial"/>
              </a:rPr>
              <a:t>ов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05" b="1">
                <a:latin typeface="Arial"/>
                <a:cs typeface="Arial"/>
              </a:rPr>
              <a:t>(</a:t>
            </a:r>
            <a:r>
              <a:rPr dirty="0" sz="1600" spc="-135" b="1">
                <a:latin typeface="Arial"/>
                <a:cs typeface="Arial"/>
              </a:rPr>
              <a:t>г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85" b="1">
                <a:latin typeface="Arial"/>
                <a:cs typeface="Arial"/>
              </a:rPr>
              <a:t>.</a:t>
            </a:r>
            <a:r>
              <a:rPr dirty="0" sz="1600" spc="-85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70" b="1">
                <a:latin typeface="Arial"/>
                <a:cs typeface="Arial"/>
              </a:rPr>
              <a:t>зр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140" b="1">
                <a:latin typeface="Arial"/>
                <a:cs typeface="Arial"/>
              </a:rPr>
              <a:t>з</a:t>
            </a:r>
            <a:r>
              <a:rPr dirty="0" sz="1600" spc="-100" b="1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  <a:p>
            <a:pPr marL="355600" marR="412115" indent="-343535">
              <a:lnSpc>
                <a:spcPct val="130300"/>
              </a:lnSpc>
              <a:spcBef>
                <a:spcPts val="390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dirty="0" sz="1600" spc="-215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ци</a:t>
            </a:r>
            <a:r>
              <a:rPr dirty="0" sz="1600" spc="-175" b="1">
                <a:latin typeface="Arial"/>
                <a:cs typeface="Arial"/>
              </a:rPr>
              <a:t>я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spc="-215" b="1">
                <a:latin typeface="Arial"/>
                <a:cs typeface="Arial"/>
              </a:rPr>
              <a:t>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45" b="1">
                <a:latin typeface="Arial"/>
                <a:cs typeface="Arial"/>
              </a:rPr>
              <a:t>аз</a:t>
            </a:r>
            <a:r>
              <a:rPr dirty="0" sz="1600" spc="-229" b="1">
                <a:latin typeface="Arial"/>
                <a:cs typeface="Arial"/>
              </a:rPr>
              <a:t>ы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а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145" b="1">
                <a:latin typeface="Arial"/>
                <a:cs typeface="Arial"/>
              </a:rPr>
              <a:t>т</a:t>
            </a:r>
            <a:r>
              <a:rPr dirty="0" sz="1600" spc="-90" b="1">
                <a:latin typeface="Arial"/>
                <a:cs typeface="Arial"/>
              </a:rPr>
              <a:t> </a:t>
            </a:r>
            <a:r>
              <a:rPr dirty="0" sz="1600" spc="-175" b="1">
                <a:latin typeface="Arial"/>
                <a:cs typeface="Arial"/>
              </a:rPr>
              <a:t>ур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0" b="1">
                <a:latin typeface="Arial"/>
                <a:cs typeface="Arial"/>
              </a:rPr>
              <a:t>н</a:t>
            </a:r>
            <a:r>
              <a:rPr dirty="0" sz="1600" spc="-114" b="1">
                <a:latin typeface="Arial"/>
                <a:cs typeface="Arial"/>
              </a:rPr>
              <a:t>ь  </a:t>
            </a:r>
            <a:r>
              <a:rPr dirty="0" sz="1600" spc="-260" b="1">
                <a:latin typeface="Arial"/>
                <a:cs typeface="Arial"/>
              </a:rPr>
              <a:t>ф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95" b="1">
                <a:latin typeface="Arial"/>
                <a:cs typeface="Arial"/>
              </a:rPr>
              <a:t>л</a:t>
            </a:r>
            <a:r>
              <a:rPr dirty="0" sz="1600" spc="-180" b="1">
                <a:latin typeface="Arial"/>
                <a:cs typeface="Arial"/>
              </a:rPr>
              <a:t>ь</a:t>
            </a:r>
            <a:r>
              <a:rPr dirty="0" sz="1600" spc="-15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80" b="1">
                <a:latin typeface="Arial"/>
                <a:cs typeface="Arial"/>
              </a:rPr>
              <a:t>ци</a:t>
            </a:r>
            <a:r>
              <a:rPr dirty="0" sz="1600" spc="-180" b="1">
                <a:latin typeface="Arial"/>
                <a:cs typeface="Arial"/>
              </a:rPr>
              <a:t>он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200" b="1">
                <a:latin typeface="Arial"/>
                <a:cs typeface="Arial"/>
              </a:rPr>
              <a:t>ы</a:t>
            </a:r>
            <a:r>
              <a:rPr dirty="0" sz="1600" spc="-165" b="1">
                <a:latin typeface="Arial"/>
                <a:cs typeface="Arial"/>
              </a:rPr>
              <a:t>х</a:t>
            </a:r>
            <a:r>
              <a:rPr dirty="0" sz="1600" spc="-5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4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ерв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30" b="1">
                <a:latin typeface="Arial"/>
                <a:cs typeface="Arial"/>
              </a:rPr>
              <a:t>ов  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65" b="1">
                <a:latin typeface="Arial"/>
                <a:cs typeface="Arial"/>
              </a:rPr>
              <a:t>е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85" b="1">
                <a:latin typeface="Arial"/>
                <a:cs typeface="Arial"/>
              </a:rPr>
              <a:t>б</a:t>
            </a:r>
            <a:r>
              <a:rPr dirty="0" sz="1600" spc="-170" b="1">
                <a:latin typeface="Arial"/>
                <a:cs typeface="Arial"/>
              </a:rPr>
              <a:t>х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95" b="1">
                <a:latin typeface="Arial"/>
                <a:cs typeface="Arial"/>
              </a:rPr>
              <a:t>м</a:t>
            </a:r>
            <a:r>
              <a:rPr dirty="0" sz="1600" spc="-229" b="1">
                <a:latin typeface="Arial"/>
                <a:cs typeface="Arial"/>
              </a:rPr>
              <a:t>ы</a:t>
            </a:r>
            <a:r>
              <a:rPr dirty="0" sz="1600" spc="-165" b="1">
                <a:latin typeface="Arial"/>
                <a:cs typeface="Arial"/>
              </a:rPr>
              <a:t>х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95" b="1">
                <a:latin typeface="Arial"/>
                <a:cs typeface="Arial"/>
              </a:rPr>
              <a:t>л</a:t>
            </a:r>
            <a:r>
              <a:rPr dirty="0" sz="1600" spc="-175" b="1">
                <a:latin typeface="Arial"/>
                <a:cs typeface="Arial"/>
              </a:rPr>
              <a:t>я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оп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175" b="1">
                <a:latin typeface="Arial"/>
                <a:cs typeface="Arial"/>
              </a:rPr>
              <a:t>я</a:t>
            </a:r>
            <a:r>
              <a:rPr dirty="0" sz="1600" spc="-95" b="1">
                <a:latin typeface="Arial"/>
                <a:cs typeface="Arial"/>
              </a:rPr>
              <a:t> </a:t>
            </a:r>
            <a:r>
              <a:rPr dirty="0" sz="1600" spc="-220" b="1">
                <a:latin typeface="Arial"/>
                <a:cs typeface="Arial"/>
              </a:rPr>
              <a:t>м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14" b="1">
                <a:latin typeface="Arial"/>
                <a:cs typeface="Arial"/>
              </a:rPr>
              <a:t>и  </a:t>
            </a:r>
            <a:r>
              <a:rPr dirty="0" sz="1600" spc="-185" b="1">
                <a:latin typeface="Arial"/>
                <a:cs typeface="Arial"/>
              </a:rPr>
              <a:t>п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85" b="1">
                <a:latin typeface="Arial"/>
                <a:cs typeface="Arial"/>
              </a:rPr>
              <a:t>од</a:t>
            </a:r>
            <a:r>
              <a:rPr dirty="0" sz="1600" spc="-165" b="1">
                <a:latin typeface="Arial"/>
                <a:cs typeface="Arial"/>
              </a:rPr>
              <a:t>у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55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ив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60" b="1">
                <a:latin typeface="Arial"/>
                <a:cs typeface="Arial"/>
              </a:rPr>
              <a:t>ст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60" b="1">
                <a:latin typeface="Arial"/>
                <a:cs typeface="Arial"/>
              </a:rPr>
              <a:t>зе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у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85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355600" marR="447040" indent="-343535">
              <a:lnSpc>
                <a:spcPct val="130000"/>
              </a:lnSpc>
              <a:spcBef>
                <a:spcPts val="385"/>
              </a:spcBef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dirty="0" sz="1600" spc="-215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ци</a:t>
            </a:r>
            <a:r>
              <a:rPr dirty="0" sz="1600" spc="-175" b="1">
                <a:latin typeface="Arial"/>
                <a:cs typeface="Arial"/>
              </a:rPr>
              <a:t>я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600" spc="-215" b="1">
                <a:latin typeface="Arial"/>
                <a:cs typeface="Arial"/>
              </a:rPr>
              <a:t>D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50" b="1">
                <a:latin typeface="Arial"/>
                <a:cs typeface="Arial"/>
              </a:rPr>
              <a:t>т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60" b="1">
                <a:latin typeface="Arial"/>
                <a:cs typeface="Arial"/>
              </a:rPr>
              <a:t>етст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уе</a:t>
            </a:r>
            <a:r>
              <a:rPr dirty="0" sz="1600" spc="-145" b="1">
                <a:latin typeface="Arial"/>
                <a:cs typeface="Arial"/>
              </a:rPr>
              <a:t>т</a:t>
            </a:r>
            <a:r>
              <a:rPr dirty="0" sz="1600" spc="-100" b="1">
                <a:latin typeface="Arial"/>
                <a:cs typeface="Arial"/>
              </a:rPr>
              <a:t> </a:t>
            </a:r>
            <a:r>
              <a:rPr dirty="0" sz="1600" spc="-160" b="1">
                <a:latin typeface="Arial"/>
                <a:cs typeface="Arial"/>
              </a:rPr>
              <a:t>от</a:t>
            </a:r>
            <a:r>
              <a:rPr dirty="0" sz="1600" spc="-90" b="1">
                <a:latin typeface="Arial"/>
                <a:cs typeface="Arial"/>
              </a:rPr>
              <a:t> </a:t>
            </a:r>
            <a:r>
              <a:rPr dirty="0" sz="1600" spc="-170" b="1">
                <a:latin typeface="Arial"/>
                <a:cs typeface="Arial"/>
              </a:rPr>
              <a:t>1</a:t>
            </a:r>
            <a:r>
              <a:rPr dirty="0" sz="1600" spc="-85" b="1">
                <a:latin typeface="Arial"/>
                <a:cs typeface="Arial"/>
              </a:rPr>
              <a:t>/</a:t>
            </a:r>
            <a:r>
              <a:rPr dirty="0" sz="1600" spc="-165" b="1">
                <a:latin typeface="Arial"/>
                <a:cs typeface="Arial"/>
              </a:rPr>
              <a:t>4</a:t>
            </a:r>
            <a:r>
              <a:rPr dirty="0" sz="1600" spc="-95" b="1">
                <a:latin typeface="Arial"/>
                <a:cs typeface="Arial"/>
              </a:rPr>
              <a:t> </a:t>
            </a:r>
            <a:r>
              <a:rPr dirty="0" sz="1600" spc="-185" b="1">
                <a:latin typeface="Arial"/>
                <a:cs typeface="Arial"/>
              </a:rPr>
              <a:t>д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-150" b="1">
                <a:latin typeface="Arial"/>
                <a:cs typeface="Arial"/>
              </a:rPr>
              <a:t> </a:t>
            </a:r>
            <a:r>
              <a:rPr dirty="0" sz="1600" spc="-135" b="1">
                <a:latin typeface="Arial"/>
                <a:cs typeface="Arial"/>
              </a:rPr>
              <a:t>½  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е</a:t>
            </a:r>
            <a:r>
              <a:rPr dirty="0" sz="1600" spc="-185" b="1">
                <a:latin typeface="Arial"/>
                <a:cs typeface="Arial"/>
              </a:rPr>
              <a:t>й</a:t>
            </a:r>
            <a:r>
              <a:rPr dirty="0" sz="1600" spc="-160" b="1">
                <a:latin typeface="Arial"/>
                <a:cs typeface="Arial"/>
              </a:rPr>
              <a:t>с</a:t>
            </a:r>
            <a:r>
              <a:rPr dirty="0" sz="1600" spc="-190" b="1">
                <a:latin typeface="Arial"/>
                <a:cs typeface="Arial"/>
              </a:rPr>
              <a:t>мич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60" b="1">
                <a:latin typeface="Arial"/>
                <a:cs typeface="Arial"/>
              </a:rPr>
              <a:t>с</a:t>
            </a:r>
            <a:r>
              <a:rPr dirty="0" sz="1600" spc="-150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130" b="1">
                <a:latin typeface="Arial"/>
                <a:cs typeface="Arial"/>
              </a:rPr>
              <a:t>г</a:t>
            </a:r>
            <a:r>
              <a:rPr dirty="0" sz="1600" spc="-180" b="1">
                <a:latin typeface="Arial"/>
                <a:cs typeface="Arial"/>
              </a:rPr>
              <a:t>о</a:t>
            </a:r>
            <a:r>
              <a:rPr dirty="0" sz="1600" spc="-95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и</a:t>
            </a:r>
            <a:r>
              <a:rPr dirty="0" sz="1600" spc="-200" b="1">
                <a:latin typeface="Arial"/>
                <a:cs typeface="Arial"/>
              </a:rPr>
              <a:t>мп</a:t>
            </a:r>
            <a:r>
              <a:rPr dirty="0" sz="1600" spc="-170" b="1">
                <a:latin typeface="Arial"/>
                <a:cs typeface="Arial"/>
              </a:rPr>
              <a:t>у</a:t>
            </a:r>
            <a:r>
              <a:rPr dirty="0" sz="1600" spc="-185" b="1">
                <a:latin typeface="Arial"/>
                <a:cs typeface="Arial"/>
              </a:rPr>
              <a:t>л</a:t>
            </a:r>
            <a:r>
              <a:rPr dirty="0" sz="1600" spc="-180" b="1">
                <a:latin typeface="Arial"/>
                <a:cs typeface="Arial"/>
              </a:rPr>
              <a:t>ь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85" b="1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31444" y="5968070"/>
            <a:ext cx="349122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5" i="1">
                <a:latin typeface="Arial"/>
                <a:cs typeface="Arial"/>
              </a:rPr>
              <a:t>П</a:t>
            </a:r>
            <a:r>
              <a:rPr dirty="0" sz="1600" spc="-160" i="1">
                <a:latin typeface="Arial"/>
                <a:cs typeface="Arial"/>
              </a:rPr>
              <a:t>р</a:t>
            </a:r>
            <a:r>
              <a:rPr dirty="0" sz="1600" spc="-170" i="1">
                <a:latin typeface="Arial"/>
                <a:cs typeface="Arial"/>
              </a:rPr>
              <a:t>и</a:t>
            </a:r>
            <a:r>
              <a:rPr dirty="0" sz="1600" spc="-195" i="1">
                <a:latin typeface="Arial"/>
                <a:cs typeface="Arial"/>
              </a:rPr>
              <a:t>м</a:t>
            </a:r>
            <a:r>
              <a:rPr dirty="0" sz="1600" spc="-165" i="1">
                <a:latin typeface="Arial"/>
                <a:cs typeface="Arial"/>
              </a:rPr>
              <a:t>еч</a:t>
            </a:r>
            <a:r>
              <a:rPr dirty="0" sz="1600" spc="-170" i="1">
                <a:latin typeface="Arial"/>
                <a:cs typeface="Arial"/>
              </a:rPr>
              <a:t>а</a:t>
            </a:r>
            <a:r>
              <a:rPr dirty="0" sz="1600" spc="-165" i="1">
                <a:latin typeface="Arial"/>
                <a:cs typeface="Arial"/>
              </a:rPr>
              <a:t>н</a:t>
            </a:r>
            <a:r>
              <a:rPr dirty="0" sz="1600" spc="-160" i="1">
                <a:latin typeface="Arial"/>
                <a:cs typeface="Arial"/>
              </a:rPr>
              <a:t>и</a:t>
            </a:r>
            <a:r>
              <a:rPr dirty="0" sz="1600" spc="-170" i="1">
                <a:latin typeface="Arial"/>
                <a:cs typeface="Arial"/>
              </a:rPr>
              <a:t>е</a:t>
            </a:r>
            <a:r>
              <a:rPr dirty="0" sz="1600" spc="-85" i="1">
                <a:latin typeface="Arial"/>
                <a:cs typeface="Arial"/>
              </a:rPr>
              <a:t>:</a:t>
            </a:r>
            <a:r>
              <a:rPr dirty="0" sz="1600" spc="-140" i="1">
                <a:latin typeface="Arial"/>
                <a:cs typeface="Arial"/>
              </a:rPr>
              <a:t> </a:t>
            </a:r>
            <a:r>
              <a:rPr dirty="0" sz="1600" spc="-180" i="1">
                <a:latin typeface="Arial"/>
                <a:cs typeface="Arial"/>
              </a:rPr>
              <a:t>T</a:t>
            </a:r>
            <a:r>
              <a:rPr dirty="0" sz="1600" spc="-190" i="1">
                <a:latin typeface="Arial"/>
                <a:cs typeface="Arial"/>
              </a:rPr>
              <a:t>S</a:t>
            </a:r>
            <a:r>
              <a:rPr dirty="0" sz="1600" spc="-180" i="1">
                <a:latin typeface="Arial"/>
                <a:cs typeface="Arial"/>
              </a:rPr>
              <a:t>F</a:t>
            </a:r>
            <a:r>
              <a:rPr dirty="0" sz="1600" spc="-190" i="1">
                <a:latin typeface="Arial"/>
                <a:cs typeface="Arial"/>
              </a:rPr>
              <a:t>S</a:t>
            </a:r>
            <a:r>
              <a:rPr dirty="0" sz="1600" spc="-100" i="1">
                <a:latin typeface="Arial"/>
                <a:cs typeface="Arial"/>
              </a:rPr>
              <a:t>-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85" i="1">
                <a:latin typeface="Arial"/>
                <a:cs typeface="Arial"/>
              </a:rPr>
              <a:t>t</a:t>
            </a:r>
            <a:r>
              <a:rPr dirty="0" sz="1600" spc="-110" i="1">
                <a:latin typeface="Arial"/>
                <a:cs typeface="Arial"/>
              </a:rPr>
              <a:t>r</a:t>
            </a:r>
            <a:r>
              <a:rPr dirty="0" sz="1600" spc="-170" i="1">
                <a:latin typeface="Arial"/>
                <a:cs typeface="Arial"/>
              </a:rPr>
              <a:t>a</a:t>
            </a:r>
            <a:r>
              <a:rPr dirty="0" sz="1600" spc="-145" i="1">
                <a:latin typeface="Arial"/>
                <a:cs typeface="Arial"/>
              </a:rPr>
              <a:t>v</a:t>
            </a:r>
            <a:r>
              <a:rPr dirty="0" sz="1600" spc="-110" i="1">
                <a:latin typeface="Arial"/>
                <a:cs typeface="Arial"/>
              </a:rPr>
              <a:t>ellin</a:t>
            </a:r>
            <a:r>
              <a:rPr dirty="0" sz="1600" spc="-165" i="1">
                <a:latin typeface="Arial"/>
                <a:cs typeface="Arial"/>
              </a:rPr>
              <a:t>g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50" i="1">
                <a:latin typeface="Arial"/>
                <a:cs typeface="Arial"/>
              </a:rPr>
              <a:t>s</a:t>
            </a:r>
            <a:r>
              <a:rPr dirty="0" sz="1600" spc="-135" i="1">
                <a:latin typeface="Arial"/>
                <a:cs typeface="Arial"/>
              </a:rPr>
              <a:t>urfa</a:t>
            </a:r>
            <a:r>
              <a:rPr dirty="0" sz="1600" spc="-150" i="1">
                <a:latin typeface="Arial"/>
                <a:cs typeface="Arial"/>
              </a:rPr>
              <a:t>c</a:t>
            </a:r>
            <a:r>
              <a:rPr dirty="0" sz="1600" spc="-165" i="1">
                <a:latin typeface="Arial"/>
                <a:cs typeface="Arial"/>
              </a:rPr>
              <a:t>e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85" i="1">
                <a:latin typeface="Arial"/>
                <a:cs typeface="Arial"/>
              </a:rPr>
              <a:t>f</a:t>
            </a:r>
            <a:r>
              <a:rPr dirty="0" sz="1600" spc="-75" i="1">
                <a:latin typeface="Arial"/>
                <a:cs typeface="Arial"/>
              </a:rPr>
              <a:t>l</a:t>
            </a:r>
            <a:r>
              <a:rPr dirty="0" sz="1600" spc="-170" i="1">
                <a:latin typeface="Arial"/>
                <a:cs typeface="Arial"/>
              </a:rPr>
              <a:t>o</a:t>
            </a:r>
            <a:r>
              <a:rPr dirty="0" sz="1600" spc="-160" i="1">
                <a:latin typeface="Arial"/>
                <a:cs typeface="Arial"/>
              </a:rPr>
              <a:t>a</a:t>
            </a:r>
            <a:r>
              <a:rPr dirty="0" sz="1600" spc="-120" i="1">
                <a:latin typeface="Arial"/>
                <a:cs typeface="Arial"/>
              </a:rPr>
              <a:t>di</a:t>
            </a:r>
            <a:r>
              <a:rPr dirty="0" sz="1600" spc="-165" i="1">
                <a:latin typeface="Arial"/>
                <a:cs typeface="Arial"/>
              </a:rPr>
              <a:t>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31444" y="6285372"/>
            <a:ext cx="2208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0" i="1">
                <a:latin typeface="Arial"/>
                <a:cs typeface="Arial"/>
              </a:rPr>
              <a:t>sys</a:t>
            </a:r>
            <a:r>
              <a:rPr dirty="0" sz="1600" spc="-165" i="1">
                <a:latin typeface="Arial"/>
                <a:cs typeface="Arial"/>
              </a:rPr>
              <a:t>tem</a:t>
            </a:r>
            <a:r>
              <a:rPr dirty="0" sz="1600" spc="-140" i="1">
                <a:latin typeface="Arial"/>
                <a:cs typeface="Arial"/>
              </a:rPr>
              <a:t>s</a:t>
            </a:r>
            <a:r>
              <a:rPr dirty="0" sz="1600" spc="-85" i="1">
                <a:latin typeface="Arial"/>
                <a:cs typeface="Arial"/>
              </a:rPr>
              <a:t>;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190" i="1">
                <a:latin typeface="Arial"/>
                <a:cs typeface="Arial"/>
              </a:rPr>
              <a:t>SF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65" i="1">
                <a:latin typeface="Arial"/>
                <a:cs typeface="Arial"/>
              </a:rPr>
              <a:t>–</a:t>
            </a:r>
            <a:r>
              <a:rPr dirty="0" sz="1600" spc="-85" i="1">
                <a:latin typeface="Arial"/>
                <a:cs typeface="Arial"/>
              </a:rPr>
              <a:t> </a:t>
            </a:r>
            <a:r>
              <a:rPr dirty="0" sz="1600" spc="-150" i="1">
                <a:latin typeface="Arial"/>
                <a:cs typeface="Arial"/>
              </a:rPr>
              <a:t>s</a:t>
            </a:r>
            <a:r>
              <a:rPr dirty="0" sz="1600" spc="-170" i="1">
                <a:latin typeface="Arial"/>
                <a:cs typeface="Arial"/>
              </a:rPr>
              <a:t>h</a:t>
            </a:r>
            <a:r>
              <a:rPr dirty="0" sz="1600" spc="-160" i="1">
                <a:latin typeface="Arial"/>
                <a:cs typeface="Arial"/>
              </a:rPr>
              <a:t>a</a:t>
            </a:r>
            <a:r>
              <a:rPr dirty="0" sz="1600" spc="-105" i="1">
                <a:latin typeface="Arial"/>
                <a:cs typeface="Arial"/>
              </a:rPr>
              <a:t>llo</a:t>
            </a:r>
            <a:r>
              <a:rPr dirty="0" sz="1600" spc="-215" i="1">
                <a:latin typeface="Arial"/>
                <a:cs typeface="Arial"/>
              </a:rPr>
              <a:t>w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30" i="1">
                <a:latin typeface="Arial"/>
                <a:cs typeface="Arial"/>
              </a:rPr>
              <a:t>fac</a:t>
            </a:r>
            <a:r>
              <a:rPr dirty="0" sz="1600" spc="-130" i="1">
                <a:latin typeface="Arial"/>
                <a:cs typeface="Arial"/>
              </a:rPr>
              <a:t>ies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733" y="1541"/>
            <a:ext cx="4676140" cy="6391910"/>
            <a:chOff x="13733" y="1541"/>
            <a:chExt cx="4676140" cy="63919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05" y="1541"/>
              <a:ext cx="4671021" cy="639161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3829" y="534937"/>
              <a:ext cx="302260" cy="303530"/>
            </a:xfrm>
            <a:custGeom>
              <a:avLst/>
              <a:gdLst/>
              <a:ahLst/>
              <a:cxnLst/>
              <a:rect l="l" t="t" r="r" b="b"/>
              <a:pathLst>
                <a:path w="302259" h="303530">
                  <a:moveTo>
                    <a:pt x="301773" y="0"/>
                  </a:moveTo>
                  <a:lnTo>
                    <a:pt x="0" y="0"/>
                  </a:lnTo>
                  <a:lnTo>
                    <a:pt x="0" y="303262"/>
                  </a:lnTo>
                  <a:lnTo>
                    <a:pt x="301773" y="303262"/>
                  </a:lnTo>
                  <a:lnTo>
                    <a:pt x="3017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3829" y="534937"/>
              <a:ext cx="302260" cy="303530"/>
            </a:xfrm>
            <a:custGeom>
              <a:avLst/>
              <a:gdLst/>
              <a:ahLst/>
              <a:cxnLst/>
              <a:rect l="l" t="t" r="r" b="b"/>
              <a:pathLst>
                <a:path w="302259" h="303530">
                  <a:moveTo>
                    <a:pt x="0" y="303262"/>
                  </a:moveTo>
                  <a:lnTo>
                    <a:pt x="301773" y="303262"/>
                  </a:lnTo>
                  <a:lnTo>
                    <a:pt x="301773" y="0"/>
                  </a:lnTo>
                  <a:lnTo>
                    <a:pt x="0" y="0"/>
                  </a:lnTo>
                  <a:lnTo>
                    <a:pt x="0" y="30326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2967" y="1674863"/>
              <a:ext cx="376555" cy="304800"/>
            </a:xfrm>
            <a:custGeom>
              <a:avLst/>
              <a:gdLst/>
              <a:ahLst/>
              <a:cxnLst/>
              <a:rect l="l" t="t" r="r" b="b"/>
              <a:pathLst>
                <a:path w="376555" h="304800">
                  <a:moveTo>
                    <a:pt x="376435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376435" y="304800"/>
                  </a:lnTo>
                  <a:lnTo>
                    <a:pt x="3764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2967" y="1674863"/>
              <a:ext cx="376555" cy="304800"/>
            </a:xfrm>
            <a:custGeom>
              <a:avLst/>
              <a:gdLst/>
              <a:ahLst/>
              <a:cxnLst/>
              <a:rect l="l" t="t" r="r" b="b"/>
              <a:pathLst>
                <a:path w="376555" h="304800">
                  <a:moveTo>
                    <a:pt x="0" y="304800"/>
                  </a:moveTo>
                  <a:lnTo>
                    <a:pt x="376435" y="304800"/>
                  </a:lnTo>
                  <a:lnTo>
                    <a:pt x="376435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305" y="4110240"/>
              <a:ext cx="226060" cy="304800"/>
            </a:xfrm>
            <a:custGeom>
              <a:avLst/>
              <a:gdLst/>
              <a:ahLst/>
              <a:cxnLst/>
              <a:rect l="l" t="t" r="r" b="b"/>
              <a:pathLst>
                <a:path w="226060" h="304800">
                  <a:moveTo>
                    <a:pt x="225524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225524" y="304800"/>
                  </a:lnTo>
                  <a:lnTo>
                    <a:pt x="225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8305" y="4110240"/>
              <a:ext cx="226060" cy="304800"/>
            </a:xfrm>
            <a:custGeom>
              <a:avLst/>
              <a:gdLst/>
              <a:ahLst/>
              <a:cxnLst/>
              <a:rect l="l" t="t" r="r" b="b"/>
              <a:pathLst>
                <a:path w="226060" h="304800">
                  <a:moveTo>
                    <a:pt x="0" y="304800"/>
                  </a:moveTo>
                  <a:lnTo>
                    <a:pt x="225524" y="304800"/>
                  </a:lnTo>
                  <a:lnTo>
                    <a:pt x="22552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2967" y="5480297"/>
              <a:ext cx="226060" cy="304800"/>
            </a:xfrm>
            <a:custGeom>
              <a:avLst/>
              <a:gdLst/>
              <a:ahLst/>
              <a:cxnLst/>
              <a:rect l="l" t="t" r="r" b="b"/>
              <a:pathLst>
                <a:path w="226060" h="304800">
                  <a:moveTo>
                    <a:pt x="225524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225524" y="304800"/>
                  </a:lnTo>
                  <a:lnTo>
                    <a:pt x="225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2967" y="5480297"/>
              <a:ext cx="226060" cy="304800"/>
            </a:xfrm>
            <a:custGeom>
              <a:avLst/>
              <a:gdLst/>
              <a:ahLst/>
              <a:cxnLst/>
              <a:rect l="l" t="t" r="r" b="b"/>
              <a:pathLst>
                <a:path w="226060" h="304800">
                  <a:moveTo>
                    <a:pt x="0" y="304800"/>
                  </a:moveTo>
                  <a:lnTo>
                    <a:pt x="225524" y="304800"/>
                  </a:lnTo>
                  <a:lnTo>
                    <a:pt x="225524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12526" y="4084040"/>
            <a:ext cx="1473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ACCBF9"/>
                </a:solidFill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7962" y="5463628"/>
            <a:ext cx="1663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ACCBF9"/>
                </a:solidFill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2002" y="1675257"/>
            <a:ext cx="149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ACCBF9"/>
                </a:solidFill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438" y="17754"/>
            <a:ext cx="1581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ACCBF9"/>
                </a:solidFill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466" y="6379257"/>
            <a:ext cx="22364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dirty="0" sz="1400" spc="-10">
                <a:latin typeface="Calibri"/>
                <a:cs typeface="Calibri"/>
              </a:rPr>
              <a:t>from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Kerans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and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30">
                <a:latin typeface="Calibri"/>
                <a:cs typeface="Calibri"/>
              </a:rPr>
              <a:t>Tinker,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1997)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9527" y="33896"/>
            <a:ext cx="12719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3200"/>
                </a:solidFill>
                <a:latin typeface="Calibri"/>
                <a:cs typeface="Calibri"/>
              </a:rPr>
              <a:t>Региональный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2299" y="1507350"/>
            <a:ext cx="10490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3200"/>
                </a:solidFill>
                <a:latin typeface="Calibri"/>
                <a:cs typeface="Calibri"/>
              </a:rPr>
              <a:t>Пл</a:t>
            </a:r>
            <a:r>
              <a:rPr dirty="0" sz="1600" spc="-10">
                <a:solidFill>
                  <a:srgbClr val="FF3200"/>
                </a:solidFill>
                <a:latin typeface="Calibri"/>
                <a:cs typeface="Calibri"/>
              </a:rPr>
              <a:t>ощ</a:t>
            </a:r>
            <a:r>
              <a:rPr dirty="0" sz="1600" spc="-5">
                <a:solidFill>
                  <a:srgbClr val="FF3200"/>
                </a:solidFill>
                <a:latin typeface="Calibri"/>
                <a:cs typeface="Calibri"/>
              </a:rPr>
              <a:t>а</a:t>
            </a:r>
            <a:r>
              <a:rPr dirty="0" sz="1600" spc="-10">
                <a:solidFill>
                  <a:srgbClr val="FF3200"/>
                </a:solidFill>
                <a:latin typeface="Calibri"/>
                <a:cs typeface="Calibri"/>
              </a:rPr>
              <a:t>д</a:t>
            </a:r>
            <a:r>
              <a:rPr dirty="0" sz="1600" spc="-5">
                <a:solidFill>
                  <a:srgbClr val="FF3200"/>
                </a:solidFill>
                <a:latin typeface="Calibri"/>
                <a:cs typeface="Calibri"/>
              </a:rPr>
              <a:t>н</a:t>
            </a:r>
            <a:r>
              <a:rPr dirty="0" sz="1600" spc="-10">
                <a:solidFill>
                  <a:srgbClr val="FF3200"/>
                </a:solidFill>
                <a:latin typeface="Calibri"/>
                <a:cs typeface="Calibri"/>
              </a:rPr>
              <a:t>о</a:t>
            </a:r>
            <a:r>
              <a:rPr dirty="0" sz="1600" spc="-5">
                <a:solidFill>
                  <a:srgbClr val="FF3200"/>
                </a:solidFill>
                <a:latin typeface="Calibri"/>
                <a:cs typeface="Calibri"/>
              </a:rPr>
              <a:t>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6366" y="3927716"/>
            <a:ext cx="12369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FF3200"/>
                </a:solidFill>
                <a:latin typeface="Calibri"/>
                <a:cs typeface="Calibri"/>
              </a:rPr>
              <a:t>Формационный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469" y="5414264"/>
            <a:ext cx="22085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FF3200"/>
                </a:solidFill>
                <a:latin typeface="Calibri"/>
                <a:cs typeface="Calibri"/>
              </a:rPr>
              <a:t>Фильтрационные</a:t>
            </a:r>
            <a:r>
              <a:rPr dirty="0" sz="1400" spc="-45">
                <a:solidFill>
                  <a:srgbClr val="FF3200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3200"/>
                </a:solidFill>
                <a:latin typeface="Calibri"/>
                <a:cs typeface="Calibri"/>
              </a:rPr>
              <a:t>интервалы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54554" y="6518225"/>
            <a:ext cx="1905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56777" y="6518225"/>
            <a:ext cx="147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21254E"/>
                </a:solidFill>
                <a:latin typeface="Constantia"/>
                <a:cs typeface="Constantia"/>
              </a:rPr>
              <a:t>31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627" y="251371"/>
            <a:ext cx="5673090" cy="6414135"/>
            <a:chOff x="34627" y="251371"/>
            <a:chExt cx="5673090" cy="6414135"/>
          </a:xfrm>
        </p:grpSpPr>
        <p:sp>
          <p:nvSpPr>
            <p:cNvPr id="3" name="object 3"/>
            <p:cNvSpPr/>
            <p:nvPr/>
          </p:nvSpPr>
          <p:spPr>
            <a:xfrm>
              <a:off x="2729509" y="251371"/>
              <a:ext cx="2978150" cy="6414135"/>
            </a:xfrm>
            <a:custGeom>
              <a:avLst/>
              <a:gdLst/>
              <a:ahLst/>
              <a:cxnLst/>
              <a:rect l="l" t="t" r="r" b="b"/>
              <a:pathLst>
                <a:path w="2978150" h="6414134">
                  <a:moveTo>
                    <a:pt x="41478" y="0"/>
                  </a:moveTo>
                  <a:lnTo>
                    <a:pt x="0" y="6374406"/>
                  </a:lnTo>
                  <a:lnTo>
                    <a:pt x="2977896" y="6413747"/>
                  </a:lnTo>
                  <a:lnTo>
                    <a:pt x="2950121" y="11163"/>
                  </a:lnTo>
                  <a:lnTo>
                    <a:pt x="41478" y="0"/>
                  </a:lnTo>
                  <a:close/>
                </a:path>
              </a:pathLst>
            </a:custGeom>
            <a:solidFill>
              <a:srgbClr val="E3FF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1473" y="5374436"/>
              <a:ext cx="2715895" cy="477520"/>
            </a:xfrm>
            <a:custGeom>
              <a:avLst/>
              <a:gdLst/>
              <a:ahLst/>
              <a:cxnLst/>
              <a:rect l="l" t="t" r="r" b="b"/>
              <a:pathLst>
                <a:path w="2715895" h="477520">
                  <a:moveTo>
                    <a:pt x="1233631" y="0"/>
                  </a:moveTo>
                  <a:lnTo>
                    <a:pt x="6895" y="0"/>
                  </a:lnTo>
                  <a:lnTo>
                    <a:pt x="0" y="476939"/>
                  </a:lnTo>
                  <a:lnTo>
                    <a:pt x="1275110" y="336643"/>
                  </a:lnTo>
                  <a:lnTo>
                    <a:pt x="2709016" y="174078"/>
                  </a:lnTo>
                  <a:lnTo>
                    <a:pt x="2715810" y="5499"/>
                  </a:lnTo>
                  <a:lnTo>
                    <a:pt x="1233631" y="0"/>
                  </a:lnTo>
                  <a:close/>
                </a:path>
              </a:pathLst>
            </a:custGeom>
            <a:solidFill>
              <a:srgbClr val="E3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1473" y="5554014"/>
              <a:ext cx="2709545" cy="723900"/>
            </a:xfrm>
            <a:custGeom>
              <a:avLst/>
              <a:gdLst/>
              <a:ahLst/>
              <a:cxnLst/>
              <a:rect l="l" t="t" r="r" b="b"/>
              <a:pathLst>
                <a:path w="2709545" h="723900">
                  <a:moveTo>
                    <a:pt x="2701828" y="0"/>
                  </a:moveTo>
                  <a:lnTo>
                    <a:pt x="1150937" y="174081"/>
                  </a:lnTo>
                  <a:lnTo>
                    <a:pt x="0" y="302868"/>
                  </a:lnTo>
                  <a:lnTo>
                    <a:pt x="0" y="662138"/>
                  </a:lnTo>
                  <a:lnTo>
                    <a:pt x="151655" y="583656"/>
                  </a:lnTo>
                  <a:lnTo>
                    <a:pt x="282376" y="476947"/>
                  </a:lnTo>
                  <a:lnTo>
                    <a:pt x="385961" y="359025"/>
                  </a:lnTo>
                  <a:lnTo>
                    <a:pt x="475505" y="319883"/>
                  </a:lnTo>
                  <a:lnTo>
                    <a:pt x="640854" y="319883"/>
                  </a:lnTo>
                  <a:lnTo>
                    <a:pt x="840829" y="314327"/>
                  </a:lnTo>
                  <a:lnTo>
                    <a:pt x="1006177" y="302868"/>
                  </a:lnTo>
                  <a:lnTo>
                    <a:pt x="1164679" y="302868"/>
                  </a:lnTo>
                  <a:lnTo>
                    <a:pt x="1316588" y="325489"/>
                  </a:lnTo>
                  <a:lnTo>
                    <a:pt x="1468238" y="325489"/>
                  </a:lnTo>
                  <a:lnTo>
                    <a:pt x="1688749" y="319883"/>
                  </a:lnTo>
                  <a:lnTo>
                    <a:pt x="1881636" y="331095"/>
                  </a:lnTo>
                  <a:lnTo>
                    <a:pt x="2081509" y="336701"/>
                  </a:lnTo>
                  <a:lnTo>
                    <a:pt x="2226365" y="353468"/>
                  </a:lnTo>
                  <a:lnTo>
                    <a:pt x="2350444" y="392809"/>
                  </a:lnTo>
                  <a:lnTo>
                    <a:pt x="2446888" y="493715"/>
                  </a:lnTo>
                  <a:lnTo>
                    <a:pt x="2529577" y="611587"/>
                  </a:lnTo>
                  <a:lnTo>
                    <a:pt x="2646913" y="690119"/>
                  </a:lnTo>
                  <a:lnTo>
                    <a:pt x="2709016" y="723902"/>
                  </a:lnTo>
                  <a:lnTo>
                    <a:pt x="2701828" y="650976"/>
                  </a:lnTo>
                  <a:lnTo>
                    <a:pt x="2701828" y="0"/>
                  </a:lnTo>
                  <a:close/>
                </a:path>
              </a:pathLst>
            </a:custGeom>
            <a:solidFill>
              <a:srgbClr val="FFFF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4627" y="5856883"/>
              <a:ext cx="2715895" cy="594995"/>
            </a:xfrm>
            <a:custGeom>
              <a:avLst/>
              <a:gdLst/>
              <a:ahLst/>
              <a:cxnLst/>
              <a:rect l="l" t="t" r="r" b="b"/>
              <a:pathLst>
                <a:path w="2715895" h="594995">
                  <a:moveTo>
                    <a:pt x="1219844" y="0"/>
                  </a:moveTo>
                  <a:lnTo>
                    <a:pt x="999282" y="0"/>
                  </a:lnTo>
                  <a:lnTo>
                    <a:pt x="813345" y="17015"/>
                  </a:lnTo>
                  <a:lnTo>
                    <a:pt x="613369" y="22621"/>
                  </a:lnTo>
                  <a:lnTo>
                    <a:pt x="489198" y="11459"/>
                  </a:lnTo>
                  <a:lnTo>
                    <a:pt x="399652" y="50600"/>
                  </a:lnTo>
                  <a:lnTo>
                    <a:pt x="289222" y="162867"/>
                  </a:lnTo>
                  <a:lnTo>
                    <a:pt x="185936" y="269576"/>
                  </a:lnTo>
                  <a:lnTo>
                    <a:pt x="103287" y="319930"/>
                  </a:lnTo>
                  <a:lnTo>
                    <a:pt x="6846" y="359270"/>
                  </a:lnTo>
                  <a:lnTo>
                    <a:pt x="0" y="550118"/>
                  </a:lnTo>
                  <a:lnTo>
                    <a:pt x="116978" y="521889"/>
                  </a:lnTo>
                  <a:lnTo>
                    <a:pt x="296366" y="505122"/>
                  </a:lnTo>
                  <a:lnTo>
                    <a:pt x="441126" y="471586"/>
                  </a:lnTo>
                  <a:lnTo>
                    <a:pt x="544413" y="432196"/>
                  </a:lnTo>
                  <a:lnTo>
                    <a:pt x="627112" y="376088"/>
                  </a:lnTo>
                  <a:lnTo>
                    <a:pt x="702915" y="297557"/>
                  </a:lnTo>
                  <a:lnTo>
                    <a:pt x="806152" y="219025"/>
                  </a:lnTo>
                  <a:lnTo>
                    <a:pt x="902890" y="151705"/>
                  </a:lnTo>
                  <a:lnTo>
                    <a:pt x="1019870" y="112314"/>
                  </a:lnTo>
                  <a:lnTo>
                    <a:pt x="1144041" y="106758"/>
                  </a:lnTo>
                  <a:lnTo>
                    <a:pt x="1695595" y="106758"/>
                  </a:lnTo>
                  <a:lnTo>
                    <a:pt x="1798935" y="129082"/>
                  </a:lnTo>
                  <a:lnTo>
                    <a:pt x="1902173" y="190846"/>
                  </a:lnTo>
                  <a:lnTo>
                    <a:pt x="1977979" y="263772"/>
                  </a:lnTo>
                  <a:lnTo>
                    <a:pt x="2040082" y="348108"/>
                  </a:lnTo>
                  <a:lnTo>
                    <a:pt x="2088355" y="421034"/>
                  </a:lnTo>
                  <a:lnTo>
                    <a:pt x="2184799" y="488354"/>
                  </a:lnTo>
                  <a:lnTo>
                    <a:pt x="2315812" y="510727"/>
                  </a:lnTo>
                  <a:lnTo>
                    <a:pt x="2467425" y="533101"/>
                  </a:lnTo>
                  <a:lnTo>
                    <a:pt x="2598539" y="572491"/>
                  </a:lnTo>
                  <a:lnTo>
                    <a:pt x="2715862" y="594815"/>
                  </a:lnTo>
                  <a:lnTo>
                    <a:pt x="2715862" y="421034"/>
                  </a:lnTo>
                  <a:lnTo>
                    <a:pt x="2584747" y="342502"/>
                  </a:lnTo>
                  <a:lnTo>
                    <a:pt x="2481268" y="224631"/>
                  </a:lnTo>
                  <a:lnTo>
                    <a:pt x="2391618" y="117920"/>
                  </a:lnTo>
                  <a:lnTo>
                    <a:pt x="2219470" y="50600"/>
                  </a:lnTo>
                  <a:lnTo>
                    <a:pt x="2019445" y="33832"/>
                  </a:lnTo>
                  <a:lnTo>
                    <a:pt x="1826367" y="28227"/>
                  </a:lnTo>
                  <a:lnTo>
                    <a:pt x="1612600" y="22621"/>
                  </a:lnTo>
                  <a:lnTo>
                    <a:pt x="1364557" y="17015"/>
                  </a:lnTo>
                  <a:lnTo>
                    <a:pt x="1219844" y="0"/>
                  </a:lnTo>
                  <a:close/>
                </a:path>
              </a:pathLst>
            </a:custGeom>
            <a:solidFill>
              <a:srgbClr val="AAD5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4413" y="5963641"/>
              <a:ext cx="1661795" cy="381635"/>
            </a:xfrm>
            <a:custGeom>
              <a:avLst/>
              <a:gdLst/>
              <a:ahLst/>
              <a:cxnLst/>
              <a:rect l="l" t="t" r="r" b="b"/>
              <a:pathLst>
                <a:path w="1661795" h="381635">
                  <a:moveTo>
                    <a:pt x="999627" y="0"/>
                  </a:moveTo>
                  <a:lnTo>
                    <a:pt x="785860" y="5556"/>
                  </a:lnTo>
                  <a:lnTo>
                    <a:pt x="503237" y="5556"/>
                  </a:lnTo>
                  <a:lnTo>
                    <a:pt x="393104" y="39340"/>
                  </a:lnTo>
                  <a:lnTo>
                    <a:pt x="275777" y="112266"/>
                  </a:lnTo>
                  <a:lnTo>
                    <a:pt x="193128" y="185192"/>
                  </a:lnTo>
                  <a:lnTo>
                    <a:pt x="96688" y="280492"/>
                  </a:lnTo>
                  <a:lnTo>
                    <a:pt x="0" y="347811"/>
                  </a:lnTo>
                  <a:lnTo>
                    <a:pt x="131018" y="319881"/>
                  </a:lnTo>
                  <a:lnTo>
                    <a:pt x="255189" y="297507"/>
                  </a:lnTo>
                  <a:lnTo>
                    <a:pt x="503237" y="274886"/>
                  </a:lnTo>
                  <a:lnTo>
                    <a:pt x="710058" y="269330"/>
                  </a:lnTo>
                  <a:lnTo>
                    <a:pt x="978989" y="274886"/>
                  </a:lnTo>
                  <a:lnTo>
                    <a:pt x="1233840" y="303113"/>
                  </a:lnTo>
                  <a:lnTo>
                    <a:pt x="1482277" y="347811"/>
                  </a:lnTo>
                  <a:lnTo>
                    <a:pt x="1661322" y="381595"/>
                  </a:lnTo>
                  <a:lnTo>
                    <a:pt x="1654375" y="364827"/>
                  </a:lnTo>
                  <a:lnTo>
                    <a:pt x="1578569" y="303113"/>
                  </a:lnTo>
                  <a:lnTo>
                    <a:pt x="1516606" y="218728"/>
                  </a:lnTo>
                  <a:lnTo>
                    <a:pt x="1454503" y="123478"/>
                  </a:lnTo>
                  <a:lnTo>
                    <a:pt x="1385491" y="84087"/>
                  </a:lnTo>
                  <a:lnTo>
                    <a:pt x="1282252" y="22324"/>
                  </a:lnTo>
                  <a:lnTo>
                    <a:pt x="1151239" y="5556"/>
                  </a:lnTo>
                  <a:lnTo>
                    <a:pt x="999627" y="0"/>
                  </a:lnTo>
                  <a:close/>
                </a:path>
              </a:pathLst>
            </a:custGeom>
            <a:solidFill>
              <a:srgbClr val="389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4627" y="6227364"/>
              <a:ext cx="2708910" cy="426720"/>
            </a:xfrm>
            <a:custGeom>
              <a:avLst/>
              <a:gdLst/>
              <a:ahLst/>
              <a:cxnLst/>
              <a:rect l="l" t="t" r="r" b="b"/>
              <a:pathLst>
                <a:path w="2708910" h="426720">
                  <a:moveTo>
                    <a:pt x="1316284" y="0"/>
                  </a:moveTo>
                  <a:lnTo>
                    <a:pt x="1157783" y="0"/>
                  </a:lnTo>
                  <a:lnTo>
                    <a:pt x="930325" y="16769"/>
                  </a:lnTo>
                  <a:lnTo>
                    <a:pt x="730349" y="33784"/>
                  </a:lnTo>
                  <a:lnTo>
                    <a:pt x="537567" y="78531"/>
                  </a:lnTo>
                  <a:lnTo>
                    <a:pt x="406499" y="112316"/>
                  </a:lnTo>
                  <a:lnTo>
                    <a:pt x="275481" y="129084"/>
                  </a:lnTo>
                  <a:lnTo>
                    <a:pt x="137616" y="162619"/>
                  </a:lnTo>
                  <a:lnTo>
                    <a:pt x="0" y="179636"/>
                  </a:lnTo>
                  <a:lnTo>
                    <a:pt x="6846" y="426344"/>
                  </a:lnTo>
                  <a:lnTo>
                    <a:pt x="2708674" y="420738"/>
                  </a:lnTo>
                  <a:lnTo>
                    <a:pt x="2708674" y="224334"/>
                  </a:lnTo>
                  <a:lnTo>
                    <a:pt x="2625971" y="213172"/>
                  </a:lnTo>
                  <a:lnTo>
                    <a:pt x="2529528" y="185192"/>
                  </a:lnTo>
                  <a:lnTo>
                    <a:pt x="2405461" y="145851"/>
                  </a:lnTo>
                  <a:lnTo>
                    <a:pt x="2246902" y="129084"/>
                  </a:lnTo>
                  <a:lnTo>
                    <a:pt x="2115889" y="112316"/>
                  </a:lnTo>
                  <a:lnTo>
                    <a:pt x="1923014" y="72925"/>
                  </a:lnTo>
                  <a:lnTo>
                    <a:pt x="1716232" y="33784"/>
                  </a:lnTo>
                  <a:lnTo>
                    <a:pt x="1509413" y="11163"/>
                  </a:lnTo>
                  <a:lnTo>
                    <a:pt x="1316284" y="0"/>
                  </a:lnTo>
                  <a:close/>
                </a:path>
              </a:pathLst>
            </a:custGeom>
            <a:solidFill>
              <a:srgbClr val="FFEA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62037" y="5913041"/>
              <a:ext cx="2171700" cy="460375"/>
            </a:xfrm>
            <a:custGeom>
              <a:avLst/>
              <a:gdLst/>
              <a:ahLst/>
              <a:cxnLst/>
              <a:rect l="l" t="t" r="r" b="b"/>
              <a:pathLst>
                <a:path w="2171700" h="460375">
                  <a:moveTo>
                    <a:pt x="0" y="443408"/>
                  </a:moveTo>
                  <a:lnTo>
                    <a:pt x="34330" y="426639"/>
                  </a:lnTo>
                  <a:lnTo>
                    <a:pt x="61813" y="404018"/>
                  </a:lnTo>
                  <a:lnTo>
                    <a:pt x="96441" y="381644"/>
                  </a:lnTo>
                  <a:lnTo>
                    <a:pt x="137617" y="353714"/>
                  </a:lnTo>
                  <a:lnTo>
                    <a:pt x="179090" y="325487"/>
                  </a:lnTo>
                  <a:lnTo>
                    <a:pt x="213718" y="308718"/>
                  </a:lnTo>
                  <a:lnTo>
                    <a:pt x="248047" y="286344"/>
                  </a:lnTo>
                  <a:lnTo>
                    <a:pt x="296417" y="258166"/>
                  </a:lnTo>
                  <a:lnTo>
                    <a:pt x="337593" y="224630"/>
                  </a:lnTo>
                  <a:lnTo>
                    <a:pt x="379067" y="190846"/>
                  </a:lnTo>
                  <a:lnTo>
                    <a:pt x="406551" y="162866"/>
                  </a:lnTo>
                  <a:lnTo>
                    <a:pt x="448025" y="134689"/>
                  </a:lnTo>
                  <a:lnTo>
                    <a:pt x="489201" y="101152"/>
                  </a:lnTo>
                  <a:lnTo>
                    <a:pt x="523828" y="78531"/>
                  </a:lnTo>
                  <a:lnTo>
                    <a:pt x="551311" y="61762"/>
                  </a:lnTo>
                  <a:lnTo>
                    <a:pt x="578745" y="44995"/>
                  </a:lnTo>
                  <a:lnTo>
                    <a:pt x="599681" y="28227"/>
                  </a:lnTo>
                  <a:lnTo>
                    <a:pt x="620268" y="17015"/>
                  </a:lnTo>
                  <a:lnTo>
                    <a:pt x="633961" y="11211"/>
                  </a:lnTo>
                  <a:lnTo>
                    <a:pt x="668588" y="5605"/>
                  </a:lnTo>
                  <a:lnTo>
                    <a:pt x="702918" y="0"/>
                  </a:lnTo>
                  <a:lnTo>
                    <a:pt x="744392" y="0"/>
                  </a:lnTo>
                  <a:lnTo>
                    <a:pt x="785617" y="0"/>
                  </a:lnTo>
                  <a:lnTo>
                    <a:pt x="847678" y="0"/>
                  </a:lnTo>
                  <a:lnTo>
                    <a:pt x="1219905" y="0"/>
                  </a:lnTo>
                  <a:lnTo>
                    <a:pt x="1509422" y="0"/>
                  </a:lnTo>
                  <a:lnTo>
                    <a:pt x="1626750" y="0"/>
                  </a:lnTo>
                  <a:lnTo>
                    <a:pt x="1667879" y="11211"/>
                  </a:lnTo>
                  <a:lnTo>
                    <a:pt x="1709345" y="22621"/>
                  </a:lnTo>
                  <a:lnTo>
                    <a:pt x="1736882" y="28227"/>
                  </a:lnTo>
                  <a:lnTo>
                    <a:pt x="1757712" y="44995"/>
                  </a:lnTo>
                  <a:lnTo>
                    <a:pt x="1792052" y="67368"/>
                  </a:lnTo>
                  <a:lnTo>
                    <a:pt x="1819477" y="89941"/>
                  </a:lnTo>
                  <a:lnTo>
                    <a:pt x="1840462" y="106709"/>
                  </a:lnTo>
                  <a:lnTo>
                    <a:pt x="1860957" y="129083"/>
                  </a:lnTo>
                  <a:lnTo>
                    <a:pt x="1881591" y="157311"/>
                  </a:lnTo>
                  <a:lnTo>
                    <a:pt x="1909380" y="196403"/>
                  </a:lnTo>
                  <a:lnTo>
                    <a:pt x="1929959" y="230187"/>
                  </a:lnTo>
                  <a:lnTo>
                    <a:pt x="1950594" y="263772"/>
                  </a:lnTo>
                  <a:lnTo>
                    <a:pt x="1978284" y="297556"/>
                  </a:lnTo>
                  <a:lnTo>
                    <a:pt x="2005820" y="325487"/>
                  </a:lnTo>
                  <a:lnTo>
                    <a:pt x="2026399" y="348108"/>
                  </a:lnTo>
                  <a:lnTo>
                    <a:pt x="2047286" y="364877"/>
                  </a:lnTo>
                  <a:lnTo>
                    <a:pt x="2074669" y="392855"/>
                  </a:lnTo>
                  <a:lnTo>
                    <a:pt x="2102205" y="415428"/>
                  </a:lnTo>
                  <a:lnTo>
                    <a:pt x="2129881" y="437802"/>
                  </a:lnTo>
                  <a:lnTo>
                    <a:pt x="2150530" y="448963"/>
                  </a:lnTo>
                  <a:lnTo>
                    <a:pt x="2171109" y="460175"/>
                  </a:lnTo>
                </a:path>
              </a:pathLst>
            </a:custGeom>
            <a:ln w="56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8369" y="6653708"/>
              <a:ext cx="2709545" cy="0"/>
            </a:xfrm>
            <a:custGeom>
              <a:avLst/>
              <a:gdLst/>
              <a:ahLst/>
              <a:cxnLst/>
              <a:rect l="l" t="t" r="r" b="b"/>
              <a:pathLst>
                <a:path w="2709545" h="0">
                  <a:moveTo>
                    <a:pt x="0" y="0"/>
                  </a:moveTo>
                  <a:lnTo>
                    <a:pt x="2708929" y="0"/>
                  </a:lnTo>
                </a:path>
              </a:pathLst>
            </a:custGeom>
            <a:ln w="11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723800" y="6434421"/>
            <a:ext cx="1262380" cy="125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9"/>
              </a:lnSpc>
            </a:pPr>
            <a:r>
              <a:rPr dirty="0" sz="850" spc="140">
                <a:latin typeface="Arial MT"/>
                <a:cs typeface="Arial MT"/>
              </a:rPr>
              <a:t>Antecedent</a:t>
            </a:r>
            <a:r>
              <a:rPr dirty="0" sz="850" spc="60">
                <a:latin typeface="Arial MT"/>
                <a:cs typeface="Arial MT"/>
              </a:rPr>
              <a:t> </a:t>
            </a:r>
            <a:r>
              <a:rPr dirty="0" sz="850" spc="130">
                <a:latin typeface="Arial MT"/>
                <a:cs typeface="Arial MT"/>
              </a:rPr>
              <a:t>Surface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197" y="5368716"/>
            <a:ext cx="2731770" cy="1089660"/>
            <a:chOff x="23197" y="5368716"/>
            <a:chExt cx="2731770" cy="1089660"/>
          </a:xfrm>
        </p:grpSpPr>
        <p:sp>
          <p:nvSpPr>
            <p:cNvPr id="13" name="object 13"/>
            <p:cNvSpPr/>
            <p:nvPr/>
          </p:nvSpPr>
          <p:spPr>
            <a:xfrm>
              <a:off x="34627" y="5374431"/>
              <a:ext cx="83185" cy="0"/>
            </a:xfrm>
            <a:custGeom>
              <a:avLst/>
              <a:gdLst/>
              <a:ahLst/>
              <a:cxnLst/>
              <a:rect l="l" t="t" r="r" b="b"/>
              <a:pathLst>
                <a:path w="83185" h="0">
                  <a:moveTo>
                    <a:pt x="0" y="0"/>
                  </a:moveTo>
                  <a:lnTo>
                    <a:pt x="82698" y="0"/>
                  </a:lnTo>
                </a:path>
              </a:pathLst>
            </a:custGeom>
            <a:ln w="11181">
              <a:solidFill>
                <a:srgbClr val="707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1473" y="5958037"/>
              <a:ext cx="2701925" cy="494030"/>
            </a:xfrm>
            <a:custGeom>
              <a:avLst/>
              <a:gdLst/>
              <a:ahLst/>
              <a:cxnLst/>
              <a:rect l="l" t="t" r="r" b="b"/>
              <a:pathLst>
                <a:path w="2701925" h="494029">
                  <a:moveTo>
                    <a:pt x="0" y="454520"/>
                  </a:moveTo>
                  <a:lnTo>
                    <a:pt x="48071" y="448963"/>
                  </a:lnTo>
                  <a:lnTo>
                    <a:pt x="96440" y="437752"/>
                  </a:lnTo>
                  <a:lnTo>
                    <a:pt x="144760" y="431948"/>
                  </a:lnTo>
                  <a:lnTo>
                    <a:pt x="213717" y="415179"/>
                  </a:lnTo>
                  <a:lnTo>
                    <a:pt x="282377" y="403968"/>
                  </a:lnTo>
                  <a:lnTo>
                    <a:pt x="337592" y="392806"/>
                  </a:lnTo>
                  <a:lnTo>
                    <a:pt x="358181" y="387201"/>
                  </a:lnTo>
                  <a:lnTo>
                    <a:pt x="385962" y="381644"/>
                  </a:lnTo>
                  <a:lnTo>
                    <a:pt x="420291" y="370432"/>
                  </a:lnTo>
                  <a:lnTo>
                    <a:pt x="461765" y="364628"/>
                  </a:lnTo>
                  <a:lnTo>
                    <a:pt x="496096" y="353416"/>
                  </a:lnTo>
                  <a:lnTo>
                    <a:pt x="530723" y="347860"/>
                  </a:lnTo>
                  <a:lnTo>
                    <a:pt x="551311" y="342254"/>
                  </a:lnTo>
                  <a:lnTo>
                    <a:pt x="571898" y="336648"/>
                  </a:lnTo>
                  <a:lnTo>
                    <a:pt x="599631" y="331042"/>
                  </a:lnTo>
                  <a:lnTo>
                    <a:pt x="620269" y="325487"/>
                  </a:lnTo>
                  <a:lnTo>
                    <a:pt x="654896" y="319881"/>
                  </a:lnTo>
                  <a:lnTo>
                    <a:pt x="689175" y="314274"/>
                  </a:lnTo>
                  <a:lnTo>
                    <a:pt x="771874" y="303113"/>
                  </a:lnTo>
                  <a:lnTo>
                    <a:pt x="840832" y="291703"/>
                  </a:lnTo>
                  <a:lnTo>
                    <a:pt x="909740" y="286097"/>
                  </a:lnTo>
                  <a:lnTo>
                    <a:pt x="985593" y="280491"/>
                  </a:lnTo>
                  <a:lnTo>
                    <a:pt x="1027066" y="274934"/>
                  </a:lnTo>
                  <a:lnTo>
                    <a:pt x="1061396" y="274934"/>
                  </a:lnTo>
                  <a:lnTo>
                    <a:pt x="1088831" y="274934"/>
                  </a:lnTo>
                  <a:lnTo>
                    <a:pt x="1109766" y="269328"/>
                  </a:lnTo>
                  <a:lnTo>
                    <a:pt x="1130354" y="269328"/>
                  </a:lnTo>
                  <a:lnTo>
                    <a:pt x="1157788" y="269328"/>
                  </a:lnTo>
                  <a:lnTo>
                    <a:pt x="1226745" y="269328"/>
                  </a:lnTo>
                  <a:lnTo>
                    <a:pt x="1337226" y="269328"/>
                  </a:lnTo>
                  <a:lnTo>
                    <a:pt x="1357715" y="274934"/>
                  </a:lnTo>
                  <a:lnTo>
                    <a:pt x="1378354" y="274934"/>
                  </a:lnTo>
                  <a:lnTo>
                    <a:pt x="1406128" y="274934"/>
                  </a:lnTo>
                  <a:lnTo>
                    <a:pt x="1440468" y="280491"/>
                  </a:lnTo>
                  <a:lnTo>
                    <a:pt x="1516260" y="286097"/>
                  </a:lnTo>
                  <a:lnTo>
                    <a:pt x="1585178" y="291703"/>
                  </a:lnTo>
                  <a:lnTo>
                    <a:pt x="1647279" y="297258"/>
                  </a:lnTo>
                  <a:lnTo>
                    <a:pt x="1716295" y="308718"/>
                  </a:lnTo>
                  <a:lnTo>
                    <a:pt x="1750621" y="308718"/>
                  </a:lnTo>
                  <a:lnTo>
                    <a:pt x="1778255" y="314274"/>
                  </a:lnTo>
                  <a:lnTo>
                    <a:pt x="1798890" y="314274"/>
                  </a:lnTo>
                  <a:lnTo>
                    <a:pt x="1819525" y="319881"/>
                  </a:lnTo>
                  <a:lnTo>
                    <a:pt x="1833566" y="319881"/>
                  </a:lnTo>
                  <a:lnTo>
                    <a:pt x="1861005" y="325487"/>
                  </a:lnTo>
                  <a:lnTo>
                    <a:pt x="1881639" y="331042"/>
                  </a:lnTo>
                  <a:lnTo>
                    <a:pt x="1916175" y="336648"/>
                  </a:lnTo>
                  <a:lnTo>
                    <a:pt x="1978276" y="347860"/>
                  </a:lnTo>
                  <a:lnTo>
                    <a:pt x="2026349" y="359022"/>
                  </a:lnTo>
                  <a:lnTo>
                    <a:pt x="2054138" y="364628"/>
                  </a:lnTo>
                  <a:lnTo>
                    <a:pt x="2081520" y="370432"/>
                  </a:lnTo>
                  <a:lnTo>
                    <a:pt x="2115846" y="376038"/>
                  </a:lnTo>
                  <a:lnTo>
                    <a:pt x="2150522" y="387201"/>
                  </a:lnTo>
                  <a:lnTo>
                    <a:pt x="2226384" y="398412"/>
                  </a:lnTo>
                  <a:lnTo>
                    <a:pt x="2281541" y="403968"/>
                  </a:lnTo>
                  <a:lnTo>
                    <a:pt x="2336516" y="415179"/>
                  </a:lnTo>
                  <a:lnTo>
                    <a:pt x="2391673" y="420736"/>
                  </a:lnTo>
                  <a:lnTo>
                    <a:pt x="2440096" y="431948"/>
                  </a:lnTo>
                  <a:lnTo>
                    <a:pt x="2474422" y="437752"/>
                  </a:lnTo>
                  <a:lnTo>
                    <a:pt x="2509000" y="443358"/>
                  </a:lnTo>
                  <a:lnTo>
                    <a:pt x="2550228" y="454520"/>
                  </a:lnTo>
                  <a:lnTo>
                    <a:pt x="2598497" y="465732"/>
                  </a:lnTo>
                  <a:lnTo>
                    <a:pt x="2639977" y="476894"/>
                  </a:lnTo>
                  <a:lnTo>
                    <a:pt x="2674303" y="488106"/>
                  </a:lnTo>
                  <a:lnTo>
                    <a:pt x="2701839" y="493662"/>
                  </a:lnTo>
                </a:path>
                <a:path w="2701925" h="494029">
                  <a:moveTo>
                    <a:pt x="496096" y="359022"/>
                  </a:moveTo>
                  <a:lnTo>
                    <a:pt x="516981" y="342254"/>
                  </a:lnTo>
                  <a:lnTo>
                    <a:pt x="537568" y="331042"/>
                  </a:lnTo>
                  <a:lnTo>
                    <a:pt x="565053" y="319881"/>
                  </a:lnTo>
                  <a:lnTo>
                    <a:pt x="592784" y="297258"/>
                  </a:lnTo>
                  <a:lnTo>
                    <a:pt x="627114" y="269328"/>
                  </a:lnTo>
                  <a:lnTo>
                    <a:pt x="647703" y="246954"/>
                  </a:lnTo>
                  <a:lnTo>
                    <a:pt x="675483" y="224333"/>
                  </a:lnTo>
                  <a:lnTo>
                    <a:pt x="709764" y="190797"/>
                  </a:lnTo>
                  <a:lnTo>
                    <a:pt x="744391" y="162619"/>
                  </a:lnTo>
                  <a:lnTo>
                    <a:pt x="771874" y="140245"/>
                  </a:lnTo>
                  <a:lnTo>
                    <a:pt x="792463" y="117871"/>
                  </a:lnTo>
                  <a:lnTo>
                    <a:pt x="820244" y="95299"/>
                  </a:lnTo>
                  <a:lnTo>
                    <a:pt x="840832" y="78482"/>
                  </a:lnTo>
                  <a:lnTo>
                    <a:pt x="861420" y="67319"/>
                  </a:lnTo>
                  <a:lnTo>
                    <a:pt x="875460" y="56157"/>
                  </a:lnTo>
                  <a:lnTo>
                    <a:pt x="909740" y="44945"/>
                  </a:lnTo>
                  <a:lnTo>
                    <a:pt x="937223" y="27929"/>
                  </a:lnTo>
                  <a:lnTo>
                    <a:pt x="964956" y="22373"/>
                  </a:lnTo>
                  <a:lnTo>
                    <a:pt x="985593" y="16767"/>
                  </a:lnTo>
                  <a:lnTo>
                    <a:pt x="1013028" y="11161"/>
                  </a:lnTo>
                  <a:lnTo>
                    <a:pt x="1040809" y="5605"/>
                  </a:lnTo>
                  <a:lnTo>
                    <a:pt x="1061396" y="0"/>
                  </a:lnTo>
                  <a:lnTo>
                    <a:pt x="1109766" y="0"/>
                  </a:lnTo>
                  <a:lnTo>
                    <a:pt x="1192415" y="0"/>
                  </a:lnTo>
                  <a:lnTo>
                    <a:pt x="1240785" y="5605"/>
                  </a:lnTo>
                  <a:lnTo>
                    <a:pt x="1309444" y="5605"/>
                  </a:lnTo>
                  <a:lnTo>
                    <a:pt x="1495625" y="5605"/>
                  </a:lnTo>
                  <a:lnTo>
                    <a:pt x="1626644" y="5605"/>
                  </a:lnTo>
                  <a:lnTo>
                    <a:pt x="1674815" y="11161"/>
                  </a:lnTo>
                  <a:lnTo>
                    <a:pt x="1716295" y="16767"/>
                  </a:lnTo>
                  <a:lnTo>
                    <a:pt x="1750621" y="22373"/>
                  </a:lnTo>
                  <a:lnTo>
                    <a:pt x="1778255" y="27929"/>
                  </a:lnTo>
                  <a:lnTo>
                    <a:pt x="1812581" y="44945"/>
                  </a:lnTo>
                  <a:lnTo>
                    <a:pt x="1847313" y="56157"/>
                  </a:lnTo>
                  <a:lnTo>
                    <a:pt x="1867906" y="67319"/>
                  </a:lnTo>
                  <a:lnTo>
                    <a:pt x="1888443" y="84088"/>
                  </a:lnTo>
                  <a:lnTo>
                    <a:pt x="1916175" y="100855"/>
                  </a:lnTo>
                  <a:lnTo>
                    <a:pt x="1943754" y="129083"/>
                  </a:lnTo>
                  <a:lnTo>
                    <a:pt x="1957445" y="145850"/>
                  </a:lnTo>
                  <a:lnTo>
                    <a:pt x="1978276" y="168423"/>
                  </a:lnTo>
                  <a:lnTo>
                    <a:pt x="1998925" y="196403"/>
                  </a:lnTo>
                  <a:lnTo>
                    <a:pt x="2019560" y="224333"/>
                  </a:lnTo>
                  <a:lnTo>
                    <a:pt x="2026349" y="246954"/>
                  </a:lnTo>
                  <a:lnTo>
                    <a:pt x="2040040" y="263723"/>
                  </a:lnTo>
                  <a:lnTo>
                    <a:pt x="2067829" y="291703"/>
                  </a:lnTo>
                  <a:lnTo>
                    <a:pt x="2122986" y="342254"/>
                  </a:lnTo>
                  <a:lnTo>
                    <a:pt x="2177961" y="387201"/>
                  </a:lnTo>
                </a:path>
              </a:pathLst>
            </a:custGeom>
            <a:ln w="6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2061" y="6350843"/>
              <a:ext cx="317500" cy="50800"/>
            </a:xfrm>
            <a:custGeom>
              <a:avLst/>
              <a:gdLst/>
              <a:ahLst/>
              <a:cxnLst/>
              <a:rect l="l" t="t" r="r" b="b"/>
              <a:pathLst>
                <a:path w="317500" h="50800">
                  <a:moveTo>
                    <a:pt x="0" y="50551"/>
                  </a:moveTo>
                  <a:lnTo>
                    <a:pt x="34329" y="50551"/>
                  </a:lnTo>
                  <a:lnTo>
                    <a:pt x="62111" y="44945"/>
                  </a:lnTo>
                  <a:lnTo>
                    <a:pt x="103287" y="44945"/>
                  </a:lnTo>
                  <a:lnTo>
                    <a:pt x="131068" y="39141"/>
                  </a:lnTo>
                </a:path>
                <a:path w="317500" h="50800">
                  <a:moveTo>
                    <a:pt x="193130" y="27929"/>
                  </a:moveTo>
                  <a:lnTo>
                    <a:pt x="199975" y="27929"/>
                  </a:lnTo>
                  <a:lnTo>
                    <a:pt x="241201" y="16767"/>
                  </a:lnTo>
                  <a:lnTo>
                    <a:pt x="282675" y="5605"/>
                  </a:lnTo>
                  <a:lnTo>
                    <a:pt x="317004" y="0"/>
                  </a:lnTo>
                </a:path>
              </a:pathLst>
            </a:custGeom>
            <a:ln w="24911">
              <a:solidFill>
                <a:srgbClr val="FF1C1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269" y="6271666"/>
              <a:ext cx="127003" cy="74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269" y="6063452"/>
              <a:ext cx="252278" cy="21005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75411" y="5963642"/>
              <a:ext cx="1054735" cy="78740"/>
            </a:xfrm>
            <a:custGeom>
              <a:avLst/>
              <a:gdLst/>
              <a:ahLst/>
              <a:cxnLst/>
              <a:rect l="l" t="t" r="r" b="b"/>
              <a:pathLst>
                <a:path w="1054735" h="78739">
                  <a:moveTo>
                    <a:pt x="0" y="78482"/>
                  </a:moveTo>
                  <a:lnTo>
                    <a:pt x="13741" y="67319"/>
                  </a:lnTo>
                  <a:lnTo>
                    <a:pt x="89544" y="33784"/>
                  </a:lnTo>
                  <a:lnTo>
                    <a:pt x="110133" y="22323"/>
                  </a:lnTo>
                </a:path>
                <a:path w="1054735" h="78739">
                  <a:moveTo>
                    <a:pt x="172243" y="11161"/>
                  </a:moveTo>
                  <a:lnTo>
                    <a:pt x="193128" y="11161"/>
                  </a:lnTo>
                  <a:lnTo>
                    <a:pt x="241200" y="11161"/>
                  </a:lnTo>
                  <a:lnTo>
                    <a:pt x="303262" y="11161"/>
                  </a:lnTo>
                </a:path>
                <a:path w="1054735" h="78739">
                  <a:moveTo>
                    <a:pt x="365373" y="11161"/>
                  </a:moveTo>
                  <a:lnTo>
                    <a:pt x="372170" y="11161"/>
                  </a:lnTo>
                  <a:lnTo>
                    <a:pt x="441176" y="11161"/>
                  </a:lnTo>
                  <a:lnTo>
                    <a:pt x="468610" y="11161"/>
                  </a:lnTo>
                  <a:lnTo>
                    <a:pt x="496392" y="5555"/>
                  </a:lnTo>
                </a:path>
                <a:path w="1054735" h="78739">
                  <a:moveTo>
                    <a:pt x="565247" y="5555"/>
                  </a:moveTo>
                  <a:lnTo>
                    <a:pt x="592839" y="5555"/>
                  </a:lnTo>
                  <a:lnTo>
                    <a:pt x="620222" y="5555"/>
                  </a:lnTo>
                  <a:lnTo>
                    <a:pt x="682322" y="0"/>
                  </a:lnTo>
                  <a:lnTo>
                    <a:pt x="689224" y="0"/>
                  </a:lnTo>
                </a:path>
                <a:path w="1054735" h="78739">
                  <a:moveTo>
                    <a:pt x="758128" y="0"/>
                  </a:moveTo>
                  <a:lnTo>
                    <a:pt x="792706" y="0"/>
                  </a:lnTo>
                  <a:lnTo>
                    <a:pt x="854821" y="5555"/>
                  </a:lnTo>
                  <a:lnTo>
                    <a:pt x="882357" y="11161"/>
                  </a:lnTo>
                </a:path>
                <a:path w="1054735" h="78739">
                  <a:moveTo>
                    <a:pt x="944318" y="22323"/>
                  </a:moveTo>
                  <a:lnTo>
                    <a:pt x="971854" y="27929"/>
                  </a:lnTo>
                  <a:lnTo>
                    <a:pt x="1006432" y="44945"/>
                  </a:lnTo>
                  <a:lnTo>
                    <a:pt x="1040758" y="61713"/>
                  </a:lnTo>
                  <a:lnTo>
                    <a:pt x="1054505" y="72876"/>
                  </a:lnTo>
                </a:path>
              </a:pathLst>
            </a:custGeom>
            <a:ln w="24911">
              <a:solidFill>
                <a:srgbClr val="FF1C1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338" y="6062962"/>
              <a:ext cx="94794" cy="11002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081514" y="6204991"/>
              <a:ext cx="614045" cy="241300"/>
            </a:xfrm>
            <a:custGeom>
              <a:avLst/>
              <a:gdLst/>
              <a:ahLst/>
              <a:cxnLst/>
              <a:rect l="l" t="t" r="r" b="b"/>
              <a:pathLst>
                <a:path w="614044" h="241300">
                  <a:moveTo>
                    <a:pt x="0" y="0"/>
                  </a:moveTo>
                  <a:lnTo>
                    <a:pt x="14097" y="16768"/>
                  </a:lnTo>
                  <a:lnTo>
                    <a:pt x="27788" y="39142"/>
                  </a:lnTo>
                  <a:lnTo>
                    <a:pt x="48423" y="67319"/>
                  </a:lnTo>
                  <a:lnTo>
                    <a:pt x="75805" y="84088"/>
                  </a:lnTo>
                </a:path>
                <a:path w="614044" h="241300">
                  <a:moveTo>
                    <a:pt x="124228" y="117673"/>
                  </a:moveTo>
                  <a:lnTo>
                    <a:pt x="137920" y="129083"/>
                  </a:lnTo>
                  <a:lnTo>
                    <a:pt x="172596" y="140246"/>
                  </a:lnTo>
                  <a:lnTo>
                    <a:pt x="200034" y="145852"/>
                  </a:lnTo>
                  <a:lnTo>
                    <a:pt x="227809" y="145852"/>
                  </a:lnTo>
                  <a:lnTo>
                    <a:pt x="248443" y="151457"/>
                  </a:lnTo>
                </a:path>
                <a:path w="614044" h="241300">
                  <a:moveTo>
                    <a:pt x="310404" y="162619"/>
                  </a:moveTo>
                  <a:lnTo>
                    <a:pt x="372281" y="173781"/>
                  </a:lnTo>
                  <a:lnTo>
                    <a:pt x="434381" y="190797"/>
                  </a:lnTo>
                </a:path>
                <a:path w="614044" h="241300">
                  <a:moveTo>
                    <a:pt x="496342" y="202009"/>
                  </a:moveTo>
                  <a:lnTo>
                    <a:pt x="510187" y="207565"/>
                  </a:lnTo>
                  <a:lnTo>
                    <a:pt x="544765" y="218777"/>
                  </a:lnTo>
                  <a:lnTo>
                    <a:pt x="565400" y="229940"/>
                  </a:lnTo>
                  <a:lnTo>
                    <a:pt x="592782" y="235545"/>
                  </a:lnTo>
                  <a:lnTo>
                    <a:pt x="613669" y="241151"/>
                  </a:lnTo>
                </a:path>
              </a:pathLst>
            </a:custGeom>
            <a:ln w="24911">
              <a:solidFill>
                <a:srgbClr val="FF1C1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4627" y="5554017"/>
              <a:ext cx="2708910" cy="887094"/>
            </a:xfrm>
            <a:custGeom>
              <a:avLst/>
              <a:gdLst/>
              <a:ahLst/>
              <a:cxnLst/>
              <a:rect l="l" t="t" r="r" b="b"/>
              <a:pathLst>
                <a:path w="2708910" h="887095">
                  <a:moveTo>
                    <a:pt x="682329" y="633958"/>
                  </a:moveTo>
                  <a:lnTo>
                    <a:pt x="730352" y="622796"/>
                  </a:lnTo>
                  <a:lnTo>
                    <a:pt x="764979" y="617190"/>
                  </a:lnTo>
                  <a:lnTo>
                    <a:pt x="813349" y="606028"/>
                  </a:lnTo>
                  <a:lnTo>
                    <a:pt x="875112" y="594817"/>
                  </a:lnTo>
                  <a:lnTo>
                    <a:pt x="902894" y="589211"/>
                  </a:lnTo>
                  <a:lnTo>
                    <a:pt x="930328" y="589211"/>
                  </a:lnTo>
                  <a:lnTo>
                    <a:pt x="944069" y="583654"/>
                  </a:lnTo>
                  <a:lnTo>
                    <a:pt x="964955" y="583654"/>
                  </a:lnTo>
                  <a:lnTo>
                    <a:pt x="978698" y="578048"/>
                  </a:lnTo>
                  <a:lnTo>
                    <a:pt x="999285" y="578048"/>
                  </a:lnTo>
                  <a:lnTo>
                    <a:pt x="1026768" y="578048"/>
                  </a:lnTo>
                  <a:lnTo>
                    <a:pt x="1054501" y="572443"/>
                  </a:lnTo>
                  <a:lnTo>
                    <a:pt x="1109717" y="572443"/>
                  </a:lnTo>
                  <a:lnTo>
                    <a:pt x="1268269" y="572443"/>
                  </a:lnTo>
                  <a:lnTo>
                    <a:pt x="1302598" y="572443"/>
                  </a:lnTo>
                  <a:lnTo>
                    <a:pt x="1330231" y="578048"/>
                  </a:lnTo>
                  <a:lnTo>
                    <a:pt x="1350868" y="578048"/>
                  </a:lnTo>
                  <a:lnTo>
                    <a:pt x="1371509" y="578048"/>
                  </a:lnTo>
                  <a:lnTo>
                    <a:pt x="1392088" y="578048"/>
                  </a:lnTo>
                  <a:lnTo>
                    <a:pt x="1419876" y="578048"/>
                  </a:lnTo>
                  <a:lnTo>
                    <a:pt x="1447314" y="583654"/>
                  </a:lnTo>
                  <a:lnTo>
                    <a:pt x="1481893" y="583654"/>
                  </a:lnTo>
                  <a:lnTo>
                    <a:pt x="1557684" y="589211"/>
                  </a:lnTo>
                  <a:lnTo>
                    <a:pt x="1619799" y="594817"/>
                  </a:lnTo>
                  <a:lnTo>
                    <a:pt x="1674718" y="594817"/>
                  </a:lnTo>
                  <a:lnTo>
                    <a:pt x="1723141" y="600423"/>
                  </a:lnTo>
                  <a:lnTo>
                    <a:pt x="1771410" y="606028"/>
                  </a:lnTo>
                  <a:lnTo>
                    <a:pt x="1798947" y="606028"/>
                  </a:lnTo>
                  <a:lnTo>
                    <a:pt x="1826371" y="611584"/>
                  </a:lnTo>
                  <a:lnTo>
                    <a:pt x="1867851" y="617190"/>
                  </a:lnTo>
                  <a:lnTo>
                    <a:pt x="1916274" y="622796"/>
                  </a:lnTo>
                  <a:lnTo>
                    <a:pt x="1957348" y="633958"/>
                  </a:lnTo>
                  <a:lnTo>
                    <a:pt x="1998869" y="639812"/>
                  </a:lnTo>
                  <a:lnTo>
                    <a:pt x="2033195" y="645368"/>
                  </a:lnTo>
                </a:path>
                <a:path w="2708910" h="887095">
                  <a:moveTo>
                    <a:pt x="806155" y="510729"/>
                  </a:moveTo>
                  <a:lnTo>
                    <a:pt x="840783" y="510729"/>
                  </a:lnTo>
                  <a:lnTo>
                    <a:pt x="875112" y="504874"/>
                  </a:lnTo>
                  <a:lnTo>
                    <a:pt x="916586" y="499319"/>
                  </a:lnTo>
                  <a:lnTo>
                    <a:pt x="964955" y="493713"/>
                  </a:lnTo>
                  <a:lnTo>
                    <a:pt x="1019874" y="493713"/>
                  </a:lnTo>
                  <a:lnTo>
                    <a:pt x="1075088" y="493713"/>
                  </a:lnTo>
                  <a:lnTo>
                    <a:pt x="1130304" y="493713"/>
                  </a:lnTo>
                  <a:lnTo>
                    <a:pt x="1199261" y="493713"/>
                  </a:lnTo>
                  <a:lnTo>
                    <a:pt x="1233591" y="493713"/>
                  </a:lnTo>
                  <a:lnTo>
                    <a:pt x="1261324" y="493713"/>
                  </a:lnTo>
                  <a:lnTo>
                    <a:pt x="1288757" y="493713"/>
                  </a:lnTo>
                  <a:lnTo>
                    <a:pt x="1309394" y="493713"/>
                  </a:lnTo>
                  <a:lnTo>
                    <a:pt x="1330231" y="493713"/>
                  </a:lnTo>
                  <a:lnTo>
                    <a:pt x="1350868" y="493713"/>
                  </a:lnTo>
                  <a:lnTo>
                    <a:pt x="1378396" y="493713"/>
                  </a:lnTo>
                  <a:lnTo>
                    <a:pt x="1412974" y="493713"/>
                  </a:lnTo>
                  <a:lnTo>
                    <a:pt x="1481893" y="499319"/>
                  </a:lnTo>
                  <a:lnTo>
                    <a:pt x="1536811" y="499319"/>
                  </a:lnTo>
                  <a:lnTo>
                    <a:pt x="1578333" y="499319"/>
                  </a:lnTo>
                  <a:lnTo>
                    <a:pt x="1633490" y="499319"/>
                  </a:lnTo>
                  <a:lnTo>
                    <a:pt x="1681661" y="504874"/>
                  </a:lnTo>
                  <a:lnTo>
                    <a:pt x="1716239" y="510729"/>
                  </a:lnTo>
                  <a:lnTo>
                    <a:pt x="1750579" y="516334"/>
                  </a:lnTo>
                  <a:lnTo>
                    <a:pt x="1785101" y="516334"/>
                  </a:lnTo>
                  <a:lnTo>
                    <a:pt x="1819427" y="521890"/>
                  </a:lnTo>
                  <a:lnTo>
                    <a:pt x="1840412" y="527497"/>
                  </a:lnTo>
                  <a:lnTo>
                    <a:pt x="1860949" y="527497"/>
                  </a:lnTo>
                  <a:lnTo>
                    <a:pt x="1888486" y="533103"/>
                  </a:lnTo>
                  <a:lnTo>
                    <a:pt x="1936755" y="544264"/>
                  </a:lnTo>
                  <a:lnTo>
                    <a:pt x="1964291" y="555427"/>
                  </a:lnTo>
                </a:path>
                <a:path w="2708910" h="887095">
                  <a:moveTo>
                    <a:pt x="0" y="813593"/>
                  </a:moveTo>
                  <a:lnTo>
                    <a:pt x="20587" y="807987"/>
                  </a:lnTo>
                  <a:lnTo>
                    <a:pt x="48071" y="802432"/>
                  </a:lnTo>
                  <a:lnTo>
                    <a:pt x="68659" y="791220"/>
                  </a:lnTo>
                  <a:lnTo>
                    <a:pt x="103287" y="774452"/>
                  </a:lnTo>
                  <a:lnTo>
                    <a:pt x="144463" y="740668"/>
                  </a:lnTo>
                  <a:lnTo>
                    <a:pt x="192833" y="701278"/>
                  </a:lnTo>
                  <a:lnTo>
                    <a:pt x="241152" y="656580"/>
                  </a:lnTo>
                  <a:lnTo>
                    <a:pt x="289223" y="617190"/>
                  </a:lnTo>
                  <a:lnTo>
                    <a:pt x="323851" y="589211"/>
                  </a:lnTo>
                  <a:lnTo>
                    <a:pt x="351285" y="572443"/>
                  </a:lnTo>
                  <a:lnTo>
                    <a:pt x="379067" y="555427"/>
                  </a:lnTo>
                  <a:lnTo>
                    <a:pt x="413396" y="527497"/>
                  </a:lnTo>
                  <a:lnTo>
                    <a:pt x="489200" y="471339"/>
                  </a:lnTo>
                  <a:lnTo>
                    <a:pt x="565003" y="420786"/>
                  </a:lnTo>
                  <a:lnTo>
                    <a:pt x="592784" y="392807"/>
                  </a:lnTo>
                  <a:lnTo>
                    <a:pt x="613372" y="376039"/>
                  </a:lnTo>
                  <a:lnTo>
                    <a:pt x="633960" y="359023"/>
                  </a:lnTo>
                  <a:lnTo>
                    <a:pt x="654549" y="342255"/>
                  </a:lnTo>
                  <a:lnTo>
                    <a:pt x="675434" y="331094"/>
                  </a:lnTo>
                  <a:lnTo>
                    <a:pt x="689176" y="325487"/>
                  </a:lnTo>
                  <a:lnTo>
                    <a:pt x="709763" y="319881"/>
                  </a:lnTo>
                  <a:lnTo>
                    <a:pt x="730352" y="314325"/>
                  </a:lnTo>
                  <a:lnTo>
                    <a:pt x="764979" y="314325"/>
                  </a:lnTo>
                  <a:lnTo>
                    <a:pt x="813349" y="308719"/>
                  </a:lnTo>
                  <a:lnTo>
                    <a:pt x="875112" y="308719"/>
                  </a:lnTo>
                  <a:lnTo>
                    <a:pt x="950916" y="308719"/>
                  </a:lnTo>
                  <a:lnTo>
                    <a:pt x="1206157" y="308719"/>
                  </a:lnTo>
                  <a:lnTo>
                    <a:pt x="1240487" y="308719"/>
                  </a:lnTo>
                  <a:lnTo>
                    <a:pt x="1261324" y="314325"/>
                  </a:lnTo>
                  <a:lnTo>
                    <a:pt x="1281960" y="314325"/>
                  </a:lnTo>
                  <a:lnTo>
                    <a:pt x="1302598" y="314325"/>
                  </a:lnTo>
                  <a:lnTo>
                    <a:pt x="1323434" y="319881"/>
                  </a:lnTo>
                  <a:lnTo>
                    <a:pt x="1344072" y="319881"/>
                  </a:lnTo>
                  <a:lnTo>
                    <a:pt x="1371509" y="325487"/>
                  </a:lnTo>
                  <a:lnTo>
                    <a:pt x="1399283" y="325487"/>
                  </a:lnTo>
                  <a:lnTo>
                    <a:pt x="1468145" y="331094"/>
                  </a:lnTo>
                  <a:lnTo>
                    <a:pt x="1523106" y="331094"/>
                  </a:lnTo>
                  <a:lnTo>
                    <a:pt x="1557684" y="336699"/>
                  </a:lnTo>
                  <a:lnTo>
                    <a:pt x="1592024" y="336699"/>
                  </a:lnTo>
                  <a:lnTo>
                    <a:pt x="1633490" y="336699"/>
                  </a:lnTo>
                  <a:lnTo>
                    <a:pt x="1681661" y="336699"/>
                  </a:lnTo>
                  <a:lnTo>
                    <a:pt x="1771410" y="336699"/>
                  </a:lnTo>
                  <a:lnTo>
                    <a:pt x="1847216" y="336699"/>
                  </a:lnTo>
                  <a:lnTo>
                    <a:pt x="1902177" y="331094"/>
                  </a:lnTo>
                  <a:lnTo>
                    <a:pt x="1950600" y="331094"/>
                  </a:lnTo>
                  <a:lnTo>
                    <a:pt x="2026406" y="331094"/>
                  </a:lnTo>
                  <a:lnTo>
                    <a:pt x="2060984" y="342255"/>
                  </a:lnTo>
                  <a:lnTo>
                    <a:pt x="2095310" y="353467"/>
                  </a:lnTo>
                  <a:lnTo>
                    <a:pt x="2122692" y="364629"/>
                  </a:lnTo>
                  <a:lnTo>
                    <a:pt x="2157368" y="387251"/>
                  </a:lnTo>
                  <a:lnTo>
                    <a:pt x="2198498" y="415181"/>
                  </a:lnTo>
                  <a:lnTo>
                    <a:pt x="2240020" y="448965"/>
                  </a:lnTo>
                  <a:lnTo>
                    <a:pt x="2267556" y="476945"/>
                  </a:lnTo>
                  <a:lnTo>
                    <a:pt x="2295331" y="510729"/>
                  </a:lnTo>
                  <a:lnTo>
                    <a:pt x="2322713" y="544264"/>
                  </a:lnTo>
                  <a:lnTo>
                    <a:pt x="2350502" y="578048"/>
                  </a:lnTo>
                  <a:lnTo>
                    <a:pt x="2364193" y="600423"/>
                  </a:lnTo>
                  <a:lnTo>
                    <a:pt x="2384828" y="622796"/>
                  </a:lnTo>
                  <a:lnTo>
                    <a:pt x="2412266" y="656580"/>
                  </a:lnTo>
                  <a:lnTo>
                    <a:pt x="2440040" y="690116"/>
                  </a:lnTo>
                  <a:lnTo>
                    <a:pt x="2467437" y="718294"/>
                  </a:lnTo>
                  <a:lnTo>
                    <a:pt x="2488072" y="746273"/>
                  </a:lnTo>
                  <a:lnTo>
                    <a:pt x="2515846" y="774452"/>
                  </a:lnTo>
                  <a:lnTo>
                    <a:pt x="2550186" y="796826"/>
                  </a:lnTo>
                  <a:lnTo>
                    <a:pt x="2571017" y="807987"/>
                  </a:lnTo>
                  <a:lnTo>
                    <a:pt x="2591652" y="824756"/>
                  </a:lnTo>
                  <a:lnTo>
                    <a:pt x="2619034" y="835967"/>
                  </a:lnTo>
                  <a:lnTo>
                    <a:pt x="2674359" y="869751"/>
                  </a:lnTo>
                  <a:lnTo>
                    <a:pt x="2708685" y="886520"/>
                  </a:lnTo>
                </a:path>
                <a:path w="2708910" h="887095">
                  <a:moveTo>
                    <a:pt x="6846" y="302865"/>
                  </a:moveTo>
                  <a:lnTo>
                    <a:pt x="2708685" y="0"/>
                  </a:lnTo>
                </a:path>
                <a:path w="2708910" h="887095">
                  <a:moveTo>
                    <a:pt x="6846" y="376039"/>
                  </a:moveTo>
                  <a:lnTo>
                    <a:pt x="399654" y="342255"/>
                  </a:lnTo>
                </a:path>
                <a:path w="2708910" h="887095">
                  <a:moveTo>
                    <a:pt x="820195" y="302865"/>
                  </a:moveTo>
                  <a:lnTo>
                    <a:pt x="2701784" y="117975"/>
                  </a:lnTo>
                  <a:lnTo>
                    <a:pt x="2701784" y="117975"/>
                  </a:lnTo>
                </a:path>
                <a:path w="2708910" h="887095">
                  <a:moveTo>
                    <a:pt x="6846" y="426392"/>
                  </a:moveTo>
                  <a:lnTo>
                    <a:pt x="323851" y="415181"/>
                  </a:lnTo>
                </a:path>
              </a:pathLst>
            </a:custGeom>
            <a:ln w="6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1473" y="6008588"/>
              <a:ext cx="289560" cy="27940"/>
            </a:xfrm>
            <a:custGeom>
              <a:avLst/>
              <a:gdLst/>
              <a:ahLst/>
              <a:cxnLst/>
              <a:rect l="l" t="t" r="r" b="b"/>
              <a:pathLst>
                <a:path w="289560" h="27939">
                  <a:moveTo>
                    <a:pt x="-2804" y="13965"/>
                  </a:moveTo>
                  <a:lnTo>
                    <a:pt x="292325" y="13965"/>
                  </a:lnTo>
                </a:path>
              </a:pathLst>
            </a:custGeom>
            <a:ln w="335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4627" y="5767189"/>
              <a:ext cx="2708910" cy="421005"/>
            </a:xfrm>
            <a:custGeom>
              <a:avLst/>
              <a:gdLst/>
              <a:ahLst/>
              <a:cxnLst/>
              <a:rect l="l" t="t" r="r" b="b"/>
              <a:pathLst>
                <a:path w="2708910" h="421004">
                  <a:moveTo>
                    <a:pt x="0" y="336698"/>
                  </a:moveTo>
                  <a:lnTo>
                    <a:pt x="199678" y="325487"/>
                  </a:lnTo>
                </a:path>
                <a:path w="2708910" h="421004">
                  <a:moveTo>
                    <a:pt x="1619799" y="101153"/>
                  </a:moveTo>
                  <a:lnTo>
                    <a:pt x="2708685" y="0"/>
                  </a:lnTo>
                  <a:lnTo>
                    <a:pt x="2708685" y="0"/>
                  </a:lnTo>
                </a:path>
                <a:path w="2708910" h="421004">
                  <a:moveTo>
                    <a:pt x="2260613" y="140295"/>
                  </a:moveTo>
                  <a:lnTo>
                    <a:pt x="2708685" y="117922"/>
                  </a:lnTo>
                </a:path>
                <a:path w="2708910" h="421004">
                  <a:moveTo>
                    <a:pt x="2405462" y="213220"/>
                  </a:moveTo>
                  <a:lnTo>
                    <a:pt x="2701784" y="207615"/>
                  </a:lnTo>
                </a:path>
                <a:path w="2708910" h="421004">
                  <a:moveTo>
                    <a:pt x="2474325" y="308718"/>
                  </a:moveTo>
                  <a:lnTo>
                    <a:pt x="2701784" y="297557"/>
                  </a:lnTo>
                </a:path>
                <a:path w="2708910" h="421004">
                  <a:moveTo>
                    <a:pt x="2584764" y="420786"/>
                  </a:moveTo>
                  <a:lnTo>
                    <a:pt x="2701784" y="404018"/>
                  </a:lnTo>
                </a:path>
              </a:pathLst>
            </a:custGeom>
            <a:ln w="6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4627" y="5856883"/>
              <a:ext cx="2708910" cy="421640"/>
            </a:xfrm>
            <a:custGeom>
              <a:avLst/>
              <a:gdLst/>
              <a:ahLst/>
              <a:cxnLst/>
              <a:rect l="l" t="t" r="r" b="b"/>
              <a:pathLst>
                <a:path w="2708910" h="421639">
                  <a:moveTo>
                    <a:pt x="0" y="364877"/>
                  </a:moveTo>
                  <a:lnTo>
                    <a:pt x="27434" y="353714"/>
                  </a:lnTo>
                  <a:lnTo>
                    <a:pt x="54917" y="342502"/>
                  </a:lnTo>
                  <a:lnTo>
                    <a:pt x="82649" y="331092"/>
                  </a:lnTo>
                  <a:lnTo>
                    <a:pt x="123875" y="308718"/>
                  </a:lnTo>
                  <a:lnTo>
                    <a:pt x="158502" y="286345"/>
                  </a:lnTo>
                  <a:lnTo>
                    <a:pt x="185937" y="269577"/>
                  </a:lnTo>
                  <a:lnTo>
                    <a:pt x="220564" y="247004"/>
                  </a:lnTo>
                  <a:lnTo>
                    <a:pt x="254894" y="207863"/>
                  </a:lnTo>
                  <a:lnTo>
                    <a:pt x="296367" y="168473"/>
                  </a:lnTo>
                  <a:lnTo>
                    <a:pt x="323851" y="134689"/>
                  </a:lnTo>
                  <a:lnTo>
                    <a:pt x="344438" y="106759"/>
                  </a:lnTo>
                  <a:lnTo>
                    <a:pt x="372171" y="78779"/>
                  </a:lnTo>
                  <a:lnTo>
                    <a:pt x="392809" y="56158"/>
                  </a:lnTo>
                  <a:lnTo>
                    <a:pt x="413396" y="44995"/>
                  </a:lnTo>
                  <a:lnTo>
                    <a:pt x="433984" y="33834"/>
                  </a:lnTo>
                  <a:lnTo>
                    <a:pt x="468611" y="22621"/>
                  </a:lnTo>
                  <a:lnTo>
                    <a:pt x="502942" y="17015"/>
                  </a:lnTo>
                  <a:lnTo>
                    <a:pt x="530673" y="17015"/>
                  </a:lnTo>
                  <a:lnTo>
                    <a:pt x="558157" y="17015"/>
                  </a:lnTo>
                  <a:lnTo>
                    <a:pt x="592784" y="17015"/>
                  </a:lnTo>
                  <a:lnTo>
                    <a:pt x="744392" y="17015"/>
                  </a:lnTo>
                  <a:lnTo>
                    <a:pt x="792464" y="17015"/>
                  </a:lnTo>
                  <a:lnTo>
                    <a:pt x="840783" y="11460"/>
                  </a:lnTo>
                  <a:lnTo>
                    <a:pt x="895998" y="11460"/>
                  </a:lnTo>
                  <a:lnTo>
                    <a:pt x="958109" y="5854"/>
                  </a:lnTo>
                  <a:lnTo>
                    <a:pt x="999285" y="5854"/>
                  </a:lnTo>
                  <a:lnTo>
                    <a:pt x="1026768" y="5854"/>
                  </a:lnTo>
                  <a:lnTo>
                    <a:pt x="1047655" y="0"/>
                  </a:lnTo>
                  <a:lnTo>
                    <a:pt x="1171530" y="0"/>
                  </a:lnTo>
                  <a:lnTo>
                    <a:pt x="1206157" y="0"/>
                  </a:lnTo>
                  <a:lnTo>
                    <a:pt x="1233591" y="5854"/>
                  </a:lnTo>
                  <a:lnTo>
                    <a:pt x="1254428" y="5854"/>
                  </a:lnTo>
                  <a:lnTo>
                    <a:pt x="1275065" y="11460"/>
                  </a:lnTo>
                  <a:lnTo>
                    <a:pt x="1295653" y="17015"/>
                  </a:lnTo>
                  <a:lnTo>
                    <a:pt x="1323434" y="17015"/>
                  </a:lnTo>
                  <a:lnTo>
                    <a:pt x="1350868" y="22621"/>
                  </a:lnTo>
                  <a:lnTo>
                    <a:pt x="1385200" y="22621"/>
                  </a:lnTo>
                  <a:lnTo>
                    <a:pt x="1461006" y="22621"/>
                  </a:lnTo>
                  <a:lnTo>
                    <a:pt x="1674718" y="22621"/>
                  </a:lnTo>
                  <a:lnTo>
                    <a:pt x="1778298" y="22621"/>
                  </a:lnTo>
                  <a:lnTo>
                    <a:pt x="1826371" y="28228"/>
                  </a:lnTo>
                  <a:lnTo>
                    <a:pt x="1881542" y="28228"/>
                  </a:lnTo>
                  <a:lnTo>
                    <a:pt x="1943656" y="33834"/>
                  </a:lnTo>
                  <a:lnTo>
                    <a:pt x="1985122" y="33834"/>
                  </a:lnTo>
                  <a:lnTo>
                    <a:pt x="2026406" y="33834"/>
                  </a:lnTo>
                  <a:lnTo>
                    <a:pt x="2074675" y="39389"/>
                  </a:lnTo>
                  <a:lnTo>
                    <a:pt x="2115903" y="39389"/>
                  </a:lnTo>
                  <a:lnTo>
                    <a:pt x="2143677" y="39389"/>
                  </a:lnTo>
                  <a:lnTo>
                    <a:pt x="2171116" y="44995"/>
                  </a:lnTo>
                  <a:lnTo>
                    <a:pt x="2212581" y="50601"/>
                  </a:lnTo>
                  <a:lnTo>
                    <a:pt x="2253809" y="61764"/>
                  </a:lnTo>
                  <a:lnTo>
                    <a:pt x="2288387" y="67369"/>
                  </a:lnTo>
                  <a:lnTo>
                    <a:pt x="2315825" y="78779"/>
                  </a:lnTo>
                  <a:lnTo>
                    <a:pt x="2350502" y="95548"/>
                  </a:lnTo>
                  <a:lnTo>
                    <a:pt x="2377940" y="112315"/>
                  </a:lnTo>
                  <a:lnTo>
                    <a:pt x="2398519" y="123526"/>
                  </a:lnTo>
                  <a:lnTo>
                    <a:pt x="2412266" y="140543"/>
                  </a:lnTo>
                  <a:lnTo>
                    <a:pt x="2440040" y="168473"/>
                  </a:lnTo>
                  <a:lnTo>
                    <a:pt x="2460633" y="196453"/>
                  </a:lnTo>
                  <a:lnTo>
                    <a:pt x="2474325" y="219024"/>
                  </a:lnTo>
                  <a:lnTo>
                    <a:pt x="2488072" y="247004"/>
                  </a:lnTo>
                  <a:lnTo>
                    <a:pt x="2508903" y="275183"/>
                  </a:lnTo>
                  <a:lnTo>
                    <a:pt x="2536439" y="297557"/>
                  </a:lnTo>
                  <a:lnTo>
                    <a:pt x="2550186" y="314324"/>
                  </a:lnTo>
                  <a:lnTo>
                    <a:pt x="2571017" y="325487"/>
                  </a:lnTo>
                  <a:lnTo>
                    <a:pt x="2598554" y="348108"/>
                  </a:lnTo>
                  <a:lnTo>
                    <a:pt x="2660556" y="387251"/>
                  </a:lnTo>
                  <a:lnTo>
                    <a:pt x="2708685" y="421035"/>
                  </a:lnTo>
                </a:path>
              </a:pathLst>
            </a:custGeom>
            <a:ln w="22483">
              <a:solidFill>
                <a:srgbClr val="AA54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847253" y="5387750"/>
            <a:ext cx="768985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 spc="155">
                <a:latin typeface="Arial MT"/>
                <a:cs typeface="Arial MT"/>
              </a:rPr>
              <a:t>Sea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 spc="114">
                <a:latin typeface="Arial MT"/>
                <a:cs typeface="Arial MT"/>
              </a:rPr>
              <a:t>Level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698" y="5272971"/>
            <a:ext cx="1212215" cy="520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55"/>
              </a:lnSpc>
            </a:pPr>
            <a:r>
              <a:rPr dirty="0" sz="1800" spc="210">
                <a:latin typeface="Arial MT"/>
                <a:cs typeface="Arial MT"/>
              </a:rPr>
              <a:t>Platform</a:t>
            </a:r>
            <a:endParaRPr sz="1800">
              <a:latin typeface="Arial MT"/>
              <a:cs typeface="Arial MT"/>
            </a:endParaRPr>
          </a:p>
          <a:p>
            <a:pPr>
              <a:lnSpc>
                <a:spcPts val="2120"/>
              </a:lnSpc>
            </a:pPr>
            <a:r>
              <a:rPr dirty="0" sz="1800" spc="325">
                <a:latin typeface="Arial MT"/>
                <a:cs typeface="Arial MT"/>
              </a:rPr>
              <a:t>D</a:t>
            </a:r>
            <a:r>
              <a:rPr dirty="0" sz="1800" spc="155">
                <a:latin typeface="Arial MT"/>
                <a:cs typeface="Arial MT"/>
              </a:rPr>
              <a:t>r</a:t>
            </a:r>
            <a:r>
              <a:rPr dirty="0" sz="1800" spc="245">
                <a:latin typeface="Arial MT"/>
                <a:cs typeface="Arial MT"/>
              </a:rPr>
              <a:t>o</a:t>
            </a:r>
            <a:r>
              <a:rPr dirty="0" sz="1800" spc="325">
                <a:latin typeface="Arial MT"/>
                <a:cs typeface="Arial MT"/>
              </a:rPr>
              <a:t>w</a:t>
            </a:r>
            <a:r>
              <a:rPr dirty="0" sz="1800" spc="245">
                <a:latin typeface="Arial MT"/>
                <a:cs typeface="Arial MT"/>
              </a:rPr>
              <a:t>n</a:t>
            </a:r>
            <a:r>
              <a:rPr dirty="0" sz="1800" spc="85">
                <a:latin typeface="Arial MT"/>
                <a:cs typeface="Arial MT"/>
              </a:rPr>
              <a:t>i</a:t>
            </a:r>
            <a:r>
              <a:rPr dirty="0" sz="1800" spc="300">
                <a:latin typeface="Arial MT"/>
                <a:cs typeface="Arial MT"/>
              </a:rPr>
              <a:t>n</a:t>
            </a:r>
            <a:r>
              <a:rPr dirty="0" sz="1800" spc="235">
                <a:latin typeface="Arial MT"/>
                <a:cs typeface="Arial MT"/>
              </a:rPr>
              <a:t>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3298" y="4168028"/>
            <a:ext cx="2745740" cy="1077595"/>
            <a:chOff x="23298" y="4168028"/>
            <a:chExt cx="2745740" cy="1077595"/>
          </a:xfrm>
        </p:grpSpPr>
        <p:sp>
          <p:nvSpPr>
            <p:cNvPr id="28" name="object 28"/>
            <p:cNvSpPr/>
            <p:nvPr/>
          </p:nvSpPr>
          <p:spPr>
            <a:xfrm>
              <a:off x="41465" y="4673155"/>
              <a:ext cx="2715895" cy="471805"/>
            </a:xfrm>
            <a:custGeom>
              <a:avLst/>
              <a:gdLst/>
              <a:ahLst/>
              <a:cxnLst/>
              <a:rect l="l" t="t" r="r" b="b"/>
              <a:pathLst>
                <a:path w="2715895" h="471804">
                  <a:moveTo>
                    <a:pt x="192836" y="5499"/>
                  </a:moveTo>
                  <a:lnTo>
                    <a:pt x="6896" y="0"/>
                  </a:lnTo>
                  <a:lnTo>
                    <a:pt x="0" y="302856"/>
                  </a:lnTo>
                  <a:lnTo>
                    <a:pt x="61810" y="258114"/>
                  </a:lnTo>
                  <a:lnTo>
                    <a:pt x="103289" y="173736"/>
                  </a:lnTo>
                  <a:lnTo>
                    <a:pt x="192836" y="5499"/>
                  </a:lnTo>
                  <a:close/>
                </a:path>
                <a:path w="2715895" h="471804">
                  <a:moveTo>
                    <a:pt x="2715818" y="33489"/>
                  </a:moveTo>
                  <a:lnTo>
                    <a:pt x="2453792" y="27927"/>
                  </a:lnTo>
                  <a:lnTo>
                    <a:pt x="2508999" y="61709"/>
                  </a:lnTo>
                  <a:lnTo>
                    <a:pt x="2543327" y="112014"/>
                  </a:lnTo>
                  <a:lnTo>
                    <a:pt x="2543327" y="190550"/>
                  </a:lnTo>
                  <a:lnTo>
                    <a:pt x="2557018" y="269278"/>
                  </a:lnTo>
                  <a:lnTo>
                    <a:pt x="2577909" y="347814"/>
                  </a:lnTo>
                  <a:lnTo>
                    <a:pt x="2619133" y="398411"/>
                  </a:lnTo>
                  <a:lnTo>
                    <a:pt x="2674302" y="454317"/>
                  </a:lnTo>
                  <a:lnTo>
                    <a:pt x="2709024" y="471284"/>
                  </a:lnTo>
                  <a:lnTo>
                    <a:pt x="2715818" y="33489"/>
                  </a:lnTo>
                  <a:close/>
                </a:path>
              </a:pathLst>
            </a:custGeom>
            <a:solidFill>
              <a:srgbClr val="E3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377973" y="4706645"/>
              <a:ext cx="241935" cy="331470"/>
            </a:xfrm>
            <a:custGeom>
              <a:avLst/>
              <a:gdLst/>
              <a:ahLst/>
              <a:cxnLst/>
              <a:rect l="l" t="t" r="r" b="b"/>
              <a:pathLst>
                <a:path w="241935" h="331470">
                  <a:moveTo>
                    <a:pt x="89750" y="0"/>
                  </a:moveTo>
                  <a:lnTo>
                    <a:pt x="0" y="0"/>
                  </a:lnTo>
                  <a:lnTo>
                    <a:pt x="41478" y="67360"/>
                  </a:lnTo>
                  <a:lnTo>
                    <a:pt x="117284" y="151447"/>
                  </a:lnTo>
                  <a:lnTo>
                    <a:pt x="165544" y="235788"/>
                  </a:lnTo>
                  <a:lnTo>
                    <a:pt x="241401" y="331139"/>
                  </a:lnTo>
                  <a:lnTo>
                    <a:pt x="227660" y="286194"/>
                  </a:lnTo>
                  <a:lnTo>
                    <a:pt x="213715" y="218821"/>
                  </a:lnTo>
                  <a:lnTo>
                    <a:pt x="213715" y="117919"/>
                  </a:lnTo>
                  <a:lnTo>
                    <a:pt x="193078" y="61709"/>
                  </a:lnTo>
                  <a:lnTo>
                    <a:pt x="158750" y="22415"/>
                  </a:lnTo>
                  <a:lnTo>
                    <a:pt x="89750" y="0"/>
                  </a:lnTo>
                  <a:close/>
                </a:path>
              </a:pathLst>
            </a:custGeom>
            <a:solidFill>
              <a:srgbClr val="FFAA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286" y="4673155"/>
              <a:ext cx="248295" cy="24114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1473" y="4600232"/>
              <a:ext cx="2709545" cy="617220"/>
            </a:xfrm>
            <a:custGeom>
              <a:avLst/>
              <a:gdLst/>
              <a:ahLst/>
              <a:cxnLst/>
              <a:rect l="l" t="t" r="r" b="b"/>
              <a:pathLst>
                <a:path w="2709545" h="617220">
                  <a:moveTo>
                    <a:pt x="806499" y="0"/>
                  </a:moveTo>
                  <a:lnTo>
                    <a:pt x="716656" y="5549"/>
                  </a:lnTo>
                  <a:lnTo>
                    <a:pt x="516979" y="0"/>
                  </a:lnTo>
                  <a:lnTo>
                    <a:pt x="427136" y="11163"/>
                  </a:lnTo>
                  <a:lnTo>
                    <a:pt x="330745" y="72923"/>
                  </a:lnTo>
                  <a:lnTo>
                    <a:pt x="241200" y="156959"/>
                  </a:lnTo>
                  <a:lnTo>
                    <a:pt x="185986" y="224332"/>
                  </a:lnTo>
                  <a:lnTo>
                    <a:pt x="103286" y="297256"/>
                  </a:lnTo>
                  <a:lnTo>
                    <a:pt x="0" y="392607"/>
                  </a:lnTo>
                  <a:lnTo>
                    <a:pt x="0" y="527240"/>
                  </a:lnTo>
                  <a:lnTo>
                    <a:pt x="151655" y="510425"/>
                  </a:lnTo>
                  <a:lnTo>
                    <a:pt x="310108" y="471335"/>
                  </a:lnTo>
                  <a:lnTo>
                    <a:pt x="441176" y="448716"/>
                  </a:lnTo>
                  <a:lnTo>
                    <a:pt x="530721" y="403961"/>
                  </a:lnTo>
                  <a:lnTo>
                    <a:pt x="627111" y="331038"/>
                  </a:lnTo>
                  <a:lnTo>
                    <a:pt x="696068" y="280492"/>
                  </a:lnTo>
                  <a:lnTo>
                    <a:pt x="758129" y="218719"/>
                  </a:lnTo>
                  <a:lnTo>
                    <a:pt x="875456" y="145795"/>
                  </a:lnTo>
                  <a:lnTo>
                    <a:pt x="971848" y="112013"/>
                  </a:lnTo>
                  <a:lnTo>
                    <a:pt x="1081979" y="89687"/>
                  </a:lnTo>
                  <a:lnTo>
                    <a:pt x="1226740" y="95250"/>
                  </a:lnTo>
                  <a:lnTo>
                    <a:pt x="1599010" y="95250"/>
                  </a:lnTo>
                  <a:lnTo>
                    <a:pt x="1709386" y="112013"/>
                  </a:lnTo>
                  <a:lnTo>
                    <a:pt x="1826417" y="151447"/>
                  </a:lnTo>
                  <a:lnTo>
                    <a:pt x="1902464" y="235496"/>
                  </a:lnTo>
                  <a:lnTo>
                    <a:pt x="1985217" y="319582"/>
                  </a:lnTo>
                  <a:lnTo>
                    <a:pt x="2088456" y="415124"/>
                  </a:lnTo>
                  <a:lnTo>
                    <a:pt x="2184849" y="465683"/>
                  </a:lnTo>
                  <a:lnTo>
                    <a:pt x="2336499" y="499262"/>
                  </a:lnTo>
                  <a:lnTo>
                    <a:pt x="2460578" y="544207"/>
                  </a:lnTo>
                  <a:lnTo>
                    <a:pt x="2584797" y="572185"/>
                  </a:lnTo>
                  <a:lnTo>
                    <a:pt x="2694931" y="617131"/>
                  </a:lnTo>
                  <a:lnTo>
                    <a:pt x="2709016" y="561022"/>
                  </a:lnTo>
                  <a:lnTo>
                    <a:pt x="2688035" y="538607"/>
                  </a:lnTo>
                  <a:lnTo>
                    <a:pt x="2605435" y="471335"/>
                  </a:lnTo>
                  <a:lnTo>
                    <a:pt x="2550215" y="403961"/>
                  </a:lnTo>
                  <a:lnTo>
                    <a:pt x="2474421" y="314070"/>
                  </a:lnTo>
                  <a:lnTo>
                    <a:pt x="2433184" y="241147"/>
                  </a:lnTo>
                  <a:lnTo>
                    <a:pt x="2364287" y="162610"/>
                  </a:lnTo>
                  <a:lnTo>
                    <a:pt x="2302171" y="84086"/>
                  </a:lnTo>
                  <a:lnTo>
                    <a:pt x="2233159" y="39141"/>
                  </a:lnTo>
                  <a:lnTo>
                    <a:pt x="2150521" y="27978"/>
                  </a:lnTo>
                  <a:lnTo>
                    <a:pt x="2061024" y="27978"/>
                  </a:lnTo>
                  <a:lnTo>
                    <a:pt x="2012599" y="44640"/>
                  </a:lnTo>
                  <a:lnTo>
                    <a:pt x="1985217" y="72923"/>
                  </a:lnTo>
                  <a:lnTo>
                    <a:pt x="1964237" y="39141"/>
                  </a:lnTo>
                  <a:lnTo>
                    <a:pt x="1916167" y="22313"/>
                  </a:lnTo>
                  <a:lnTo>
                    <a:pt x="1860999" y="27978"/>
                  </a:lnTo>
                  <a:lnTo>
                    <a:pt x="1771451" y="16713"/>
                  </a:lnTo>
                  <a:lnTo>
                    <a:pt x="1695645" y="22313"/>
                  </a:lnTo>
                  <a:lnTo>
                    <a:pt x="1674817" y="39141"/>
                  </a:lnTo>
                  <a:lnTo>
                    <a:pt x="1660974" y="67271"/>
                  </a:lnTo>
                  <a:lnTo>
                    <a:pt x="1633542" y="16713"/>
                  </a:lnTo>
                  <a:lnTo>
                    <a:pt x="1619851" y="50304"/>
                  </a:lnTo>
                  <a:lnTo>
                    <a:pt x="1599010" y="61455"/>
                  </a:lnTo>
                  <a:lnTo>
                    <a:pt x="1592063" y="16713"/>
                  </a:lnTo>
                  <a:lnTo>
                    <a:pt x="1537149" y="16713"/>
                  </a:lnTo>
                  <a:lnTo>
                    <a:pt x="1426760" y="22313"/>
                  </a:lnTo>
                  <a:lnTo>
                    <a:pt x="1316588" y="16713"/>
                  </a:lnTo>
                  <a:lnTo>
                    <a:pt x="1254472" y="16713"/>
                  </a:lnTo>
                  <a:lnTo>
                    <a:pt x="1226740" y="27978"/>
                  </a:lnTo>
                  <a:lnTo>
                    <a:pt x="1212998" y="61455"/>
                  </a:lnTo>
                  <a:lnTo>
                    <a:pt x="1171774" y="22313"/>
                  </a:lnTo>
                  <a:lnTo>
                    <a:pt x="1130349" y="5549"/>
                  </a:lnTo>
                  <a:lnTo>
                    <a:pt x="861417" y="5549"/>
                  </a:lnTo>
                  <a:lnTo>
                    <a:pt x="847675" y="67271"/>
                  </a:lnTo>
                  <a:lnTo>
                    <a:pt x="827087" y="39141"/>
                  </a:lnTo>
                  <a:lnTo>
                    <a:pt x="806499" y="0"/>
                  </a:lnTo>
                  <a:close/>
                </a:path>
              </a:pathLst>
            </a:custGeom>
            <a:solidFill>
              <a:srgbClr val="8DC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1473" y="4600234"/>
              <a:ext cx="2709545" cy="617220"/>
            </a:xfrm>
            <a:custGeom>
              <a:avLst/>
              <a:gdLst/>
              <a:ahLst/>
              <a:cxnLst/>
              <a:rect l="l" t="t" r="r" b="b"/>
              <a:pathLst>
                <a:path w="2709545" h="617220">
                  <a:moveTo>
                    <a:pt x="0" y="392599"/>
                  </a:moveTo>
                  <a:lnTo>
                    <a:pt x="103286" y="297254"/>
                  </a:lnTo>
                  <a:lnTo>
                    <a:pt x="185986" y="224322"/>
                  </a:lnTo>
                  <a:lnTo>
                    <a:pt x="241201" y="156955"/>
                  </a:lnTo>
                  <a:lnTo>
                    <a:pt x="330747" y="72919"/>
                  </a:lnTo>
                  <a:lnTo>
                    <a:pt x="427138" y="11161"/>
                  </a:lnTo>
                  <a:lnTo>
                    <a:pt x="516981" y="0"/>
                  </a:lnTo>
                  <a:lnTo>
                    <a:pt x="716660" y="5552"/>
                  </a:lnTo>
                  <a:lnTo>
                    <a:pt x="806503" y="0"/>
                  </a:lnTo>
                  <a:lnTo>
                    <a:pt x="827090" y="39139"/>
                  </a:lnTo>
                  <a:lnTo>
                    <a:pt x="847679" y="67264"/>
                  </a:lnTo>
                  <a:lnTo>
                    <a:pt x="861420" y="5552"/>
                  </a:lnTo>
                  <a:lnTo>
                    <a:pt x="971852" y="5552"/>
                  </a:lnTo>
                  <a:lnTo>
                    <a:pt x="1054500" y="5552"/>
                  </a:lnTo>
                  <a:lnTo>
                    <a:pt x="1130354" y="5552"/>
                  </a:lnTo>
                  <a:lnTo>
                    <a:pt x="1171777" y="22322"/>
                  </a:lnTo>
                  <a:lnTo>
                    <a:pt x="1213004" y="61461"/>
                  </a:lnTo>
                  <a:lnTo>
                    <a:pt x="1226745" y="27977"/>
                  </a:lnTo>
                  <a:lnTo>
                    <a:pt x="1254478" y="16713"/>
                  </a:lnTo>
                  <a:lnTo>
                    <a:pt x="1316588" y="16713"/>
                  </a:lnTo>
                  <a:lnTo>
                    <a:pt x="1426777" y="22322"/>
                  </a:lnTo>
                  <a:lnTo>
                    <a:pt x="1537147" y="16713"/>
                  </a:lnTo>
                  <a:lnTo>
                    <a:pt x="1592066" y="16713"/>
                  </a:lnTo>
                  <a:lnTo>
                    <a:pt x="1599009" y="61461"/>
                  </a:lnTo>
                  <a:lnTo>
                    <a:pt x="1619854" y="50300"/>
                  </a:lnTo>
                  <a:lnTo>
                    <a:pt x="1633545" y="16713"/>
                  </a:lnTo>
                  <a:lnTo>
                    <a:pt x="1660984" y="67264"/>
                  </a:lnTo>
                  <a:lnTo>
                    <a:pt x="1674815" y="39139"/>
                  </a:lnTo>
                  <a:lnTo>
                    <a:pt x="1695660" y="22322"/>
                  </a:lnTo>
                  <a:lnTo>
                    <a:pt x="1771452" y="16713"/>
                  </a:lnTo>
                  <a:lnTo>
                    <a:pt x="1861005" y="27977"/>
                  </a:lnTo>
                  <a:lnTo>
                    <a:pt x="1916175" y="22322"/>
                  </a:lnTo>
                  <a:lnTo>
                    <a:pt x="1964235" y="39139"/>
                  </a:lnTo>
                  <a:lnTo>
                    <a:pt x="1985220" y="72919"/>
                  </a:lnTo>
                  <a:lnTo>
                    <a:pt x="2012616" y="44645"/>
                  </a:lnTo>
                  <a:lnTo>
                    <a:pt x="2061025" y="27977"/>
                  </a:lnTo>
                  <a:lnTo>
                    <a:pt x="2150522" y="27977"/>
                  </a:lnTo>
                  <a:lnTo>
                    <a:pt x="2233174" y="39139"/>
                  </a:lnTo>
                  <a:lnTo>
                    <a:pt x="2302176" y="84081"/>
                  </a:lnTo>
                  <a:lnTo>
                    <a:pt x="2364290" y="162610"/>
                  </a:lnTo>
                  <a:lnTo>
                    <a:pt x="2433194" y="241150"/>
                  </a:lnTo>
                  <a:lnTo>
                    <a:pt x="2474422" y="314070"/>
                  </a:lnTo>
                  <a:lnTo>
                    <a:pt x="2550228" y="403965"/>
                  </a:lnTo>
                  <a:lnTo>
                    <a:pt x="2605441" y="471333"/>
                  </a:lnTo>
                  <a:lnTo>
                    <a:pt x="2688050" y="538598"/>
                  </a:lnTo>
                  <a:lnTo>
                    <a:pt x="2709035" y="561023"/>
                  </a:lnTo>
                  <a:lnTo>
                    <a:pt x="2694938" y="617138"/>
                  </a:lnTo>
                  <a:lnTo>
                    <a:pt x="2584806" y="572185"/>
                  </a:lnTo>
                  <a:lnTo>
                    <a:pt x="2460591" y="544207"/>
                  </a:lnTo>
                  <a:lnTo>
                    <a:pt x="2336516" y="499265"/>
                  </a:lnTo>
                  <a:lnTo>
                    <a:pt x="2184848" y="465678"/>
                  </a:lnTo>
                  <a:lnTo>
                    <a:pt x="2088464" y="415127"/>
                  </a:lnTo>
                  <a:lnTo>
                    <a:pt x="1985220" y="319576"/>
                  </a:lnTo>
                  <a:lnTo>
                    <a:pt x="1902470" y="235484"/>
                  </a:lnTo>
                  <a:lnTo>
                    <a:pt x="1826427" y="151448"/>
                  </a:lnTo>
                  <a:lnTo>
                    <a:pt x="1709393" y="112013"/>
                  </a:lnTo>
                  <a:lnTo>
                    <a:pt x="1599009" y="95242"/>
                  </a:lnTo>
                  <a:lnTo>
                    <a:pt x="1419819" y="95242"/>
                  </a:lnTo>
                  <a:lnTo>
                    <a:pt x="1226745" y="95242"/>
                  </a:lnTo>
                  <a:lnTo>
                    <a:pt x="1081985" y="89690"/>
                  </a:lnTo>
                  <a:lnTo>
                    <a:pt x="971852" y="112013"/>
                  </a:lnTo>
                  <a:lnTo>
                    <a:pt x="875460" y="145793"/>
                  </a:lnTo>
                  <a:lnTo>
                    <a:pt x="758133" y="218725"/>
                  </a:lnTo>
                  <a:lnTo>
                    <a:pt x="696071" y="280483"/>
                  </a:lnTo>
                  <a:lnTo>
                    <a:pt x="627114" y="331034"/>
                  </a:lnTo>
                  <a:lnTo>
                    <a:pt x="530723" y="403965"/>
                  </a:lnTo>
                  <a:lnTo>
                    <a:pt x="441178" y="448714"/>
                  </a:lnTo>
                  <a:lnTo>
                    <a:pt x="310109" y="471333"/>
                  </a:lnTo>
                  <a:lnTo>
                    <a:pt x="151656" y="510427"/>
                  </a:lnTo>
                  <a:lnTo>
                    <a:pt x="0" y="527243"/>
                  </a:lnTo>
                  <a:lnTo>
                    <a:pt x="0" y="459875"/>
                  </a:lnTo>
                  <a:lnTo>
                    <a:pt x="0" y="392599"/>
                  </a:lnTo>
                </a:path>
              </a:pathLst>
            </a:custGeom>
            <a:ln w="5653">
              <a:solidFill>
                <a:srgbClr val="8DC6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03237" y="4684318"/>
              <a:ext cx="1661795" cy="353695"/>
            </a:xfrm>
            <a:custGeom>
              <a:avLst/>
              <a:gdLst/>
              <a:ahLst/>
              <a:cxnLst/>
              <a:rect l="l" t="t" r="r" b="b"/>
              <a:pathLst>
                <a:path w="1661795" h="353695">
                  <a:moveTo>
                    <a:pt x="951255" y="0"/>
                  </a:moveTo>
                  <a:lnTo>
                    <a:pt x="813346" y="16763"/>
                  </a:lnTo>
                  <a:lnTo>
                    <a:pt x="647997" y="16763"/>
                  </a:lnTo>
                  <a:lnTo>
                    <a:pt x="537517" y="11163"/>
                  </a:lnTo>
                  <a:lnTo>
                    <a:pt x="447972" y="33578"/>
                  </a:lnTo>
                  <a:lnTo>
                    <a:pt x="344735" y="89687"/>
                  </a:lnTo>
                  <a:lnTo>
                    <a:pt x="247996" y="162572"/>
                  </a:lnTo>
                  <a:lnTo>
                    <a:pt x="172194" y="241147"/>
                  </a:lnTo>
                  <a:lnTo>
                    <a:pt x="103286" y="297256"/>
                  </a:lnTo>
                  <a:lnTo>
                    <a:pt x="0" y="353466"/>
                  </a:lnTo>
                  <a:lnTo>
                    <a:pt x="165347" y="314325"/>
                  </a:lnTo>
                  <a:lnTo>
                    <a:pt x="358477" y="269278"/>
                  </a:lnTo>
                  <a:lnTo>
                    <a:pt x="579041" y="241147"/>
                  </a:lnTo>
                  <a:lnTo>
                    <a:pt x="744339" y="235496"/>
                  </a:lnTo>
                  <a:lnTo>
                    <a:pt x="916584" y="241147"/>
                  </a:lnTo>
                  <a:lnTo>
                    <a:pt x="1102918" y="241147"/>
                  </a:lnTo>
                  <a:lnTo>
                    <a:pt x="1240675" y="263766"/>
                  </a:lnTo>
                  <a:lnTo>
                    <a:pt x="1399235" y="291693"/>
                  </a:lnTo>
                  <a:lnTo>
                    <a:pt x="1550835" y="314325"/>
                  </a:lnTo>
                  <a:lnTo>
                    <a:pt x="1661223" y="342303"/>
                  </a:lnTo>
                  <a:lnTo>
                    <a:pt x="1585163" y="274929"/>
                  </a:lnTo>
                  <a:lnTo>
                    <a:pt x="1523453" y="224332"/>
                  </a:lnTo>
                  <a:lnTo>
                    <a:pt x="1433563" y="134632"/>
                  </a:lnTo>
                  <a:lnTo>
                    <a:pt x="1406131" y="106464"/>
                  </a:lnTo>
                  <a:lnTo>
                    <a:pt x="1337119" y="56108"/>
                  </a:lnTo>
                  <a:lnTo>
                    <a:pt x="1240675" y="27927"/>
                  </a:lnTo>
                  <a:lnTo>
                    <a:pt x="1143990" y="5600"/>
                  </a:lnTo>
                  <a:lnTo>
                    <a:pt x="951255" y="0"/>
                  </a:lnTo>
                  <a:close/>
                </a:path>
              </a:pathLst>
            </a:custGeom>
            <a:solidFill>
              <a:srgbClr val="389B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98" y="4168028"/>
              <a:ext cx="2745329" cy="107727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779015" y="5076368"/>
            <a:ext cx="1269365" cy="125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9"/>
              </a:lnSpc>
            </a:pPr>
            <a:r>
              <a:rPr dirty="0" sz="850" spc="135">
                <a:latin typeface="Arial MT"/>
                <a:cs typeface="Arial MT"/>
              </a:rPr>
              <a:t>Antecedent</a:t>
            </a:r>
            <a:r>
              <a:rPr dirty="0" sz="850" spc="110">
                <a:latin typeface="Arial MT"/>
                <a:cs typeface="Arial MT"/>
              </a:rPr>
              <a:t> </a:t>
            </a:r>
            <a:r>
              <a:rPr dirty="0" sz="850" spc="135">
                <a:latin typeface="Arial MT"/>
                <a:cs typeface="Arial MT"/>
              </a:rPr>
              <a:t>Surface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06028" y="4293569"/>
            <a:ext cx="768985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 spc="155">
                <a:latin typeface="Arial MT"/>
                <a:cs typeface="Arial MT"/>
              </a:rPr>
              <a:t>Sea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 spc="114">
                <a:latin typeface="Arial MT"/>
                <a:cs typeface="Arial MT"/>
              </a:rPr>
              <a:t>Level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698" y="4032790"/>
            <a:ext cx="1221105" cy="520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60"/>
              </a:lnSpc>
            </a:pPr>
            <a:r>
              <a:rPr dirty="0" sz="1800" spc="315">
                <a:latin typeface="Arial MT"/>
                <a:cs typeface="Arial MT"/>
              </a:rPr>
              <a:t>S</a:t>
            </a:r>
            <a:r>
              <a:rPr dirty="0" sz="1800" spc="245">
                <a:latin typeface="Arial MT"/>
                <a:cs typeface="Arial MT"/>
              </a:rPr>
              <a:t>u</a:t>
            </a:r>
            <a:r>
              <a:rPr dirty="0" sz="1800" spc="300">
                <a:latin typeface="Arial MT"/>
                <a:cs typeface="Arial MT"/>
              </a:rPr>
              <a:t>b</a:t>
            </a:r>
            <a:r>
              <a:rPr dirty="0" sz="1800" spc="245">
                <a:latin typeface="Arial MT"/>
                <a:cs typeface="Arial MT"/>
              </a:rPr>
              <a:t>ae</a:t>
            </a:r>
            <a:r>
              <a:rPr dirty="0" sz="1800" spc="155">
                <a:latin typeface="Arial MT"/>
                <a:cs typeface="Arial MT"/>
              </a:rPr>
              <a:t>r</a:t>
            </a:r>
            <a:r>
              <a:rPr dirty="0" sz="1800" spc="85">
                <a:latin typeface="Arial MT"/>
                <a:cs typeface="Arial MT"/>
              </a:rPr>
              <a:t>i</a:t>
            </a:r>
            <a:r>
              <a:rPr dirty="0" sz="1800" spc="300">
                <a:latin typeface="Arial MT"/>
                <a:cs typeface="Arial MT"/>
              </a:rPr>
              <a:t>a</a:t>
            </a:r>
            <a:r>
              <a:rPr dirty="0" sz="1800" spc="90">
                <a:latin typeface="Arial MT"/>
                <a:cs typeface="Arial MT"/>
              </a:rPr>
              <a:t>l</a:t>
            </a:r>
            <a:endParaRPr sz="1800">
              <a:latin typeface="Arial MT"/>
              <a:cs typeface="Arial MT"/>
            </a:endParaRPr>
          </a:p>
          <a:p>
            <a:pPr>
              <a:lnSpc>
                <a:spcPts val="2120"/>
              </a:lnSpc>
            </a:pPr>
            <a:r>
              <a:rPr dirty="0" sz="1800" spc="315">
                <a:latin typeface="Arial MT"/>
                <a:cs typeface="Arial MT"/>
              </a:rPr>
              <a:t>E</a:t>
            </a:r>
            <a:r>
              <a:rPr dirty="0" sz="1800" spc="235">
                <a:latin typeface="Arial MT"/>
                <a:cs typeface="Arial MT"/>
              </a:rPr>
              <a:t>x</a:t>
            </a:r>
            <a:r>
              <a:rPr dirty="0" sz="1800" spc="245">
                <a:latin typeface="Arial MT"/>
                <a:cs typeface="Arial MT"/>
              </a:rPr>
              <a:t>po</a:t>
            </a:r>
            <a:r>
              <a:rPr dirty="0" sz="1800" spc="235">
                <a:latin typeface="Arial MT"/>
                <a:cs typeface="Arial MT"/>
              </a:rPr>
              <a:t>s</a:t>
            </a:r>
            <a:r>
              <a:rPr dirty="0" sz="1800" spc="245">
                <a:latin typeface="Arial MT"/>
                <a:cs typeface="Arial MT"/>
              </a:rPr>
              <a:t>u</a:t>
            </a:r>
            <a:r>
              <a:rPr dirty="0" sz="1800" spc="160">
                <a:latin typeface="Arial MT"/>
                <a:cs typeface="Arial MT"/>
              </a:rPr>
              <a:t>r</a:t>
            </a:r>
            <a:r>
              <a:rPr dirty="0" sz="1800" spc="235">
                <a:latin typeface="Arial MT"/>
                <a:cs typeface="Arial MT"/>
              </a:rPr>
              <a:t>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0107" y="4722166"/>
            <a:ext cx="307975" cy="2209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50" spc="250" b="1">
                <a:latin typeface="Arial"/>
                <a:cs typeface="Arial"/>
              </a:rPr>
              <a:t>S</a:t>
            </a:r>
            <a:r>
              <a:rPr dirty="0" sz="1250" spc="229" b="1">
                <a:latin typeface="Arial"/>
                <a:cs typeface="Arial"/>
              </a:rPr>
              <a:t>B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1473" y="3373589"/>
            <a:ext cx="2976880" cy="626745"/>
            <a:chOff x="41473" y="3373589"/>
            <a:chExt cx="2976880" cy="626745"/>
          </a:xfrm>
        </p:grpSpPr>
        <p:sp>
          <p:nvSpPr>
            <p:cNvPr id="40" name="object 40"/>
            <p:cNvSpPr/>
            <p:nvPr/>
          </p:nvSpPr>
          <p:spPr>
            <a:xfrm>
              <a:off x="48361" y="3376764"/>
              <a:ext cx="2709545" cy="466090"/>
            </a:xfrm>
            <a:custGeom>
              <a:avLst/>
              <a:gdLst/>
              <a:ahLst/>
              <a:cxnLst/>
              <a:rect l="l" t="t" r="r" b="b"/>
              <a:pathLst>
                <a:path w="2709545" h="466089">
                  <a:moveTo>
                    <a:pt x="441134" y="0"/>
                  </a:moveTo>
                  <a:lnTo>
                    <a:pt x="6845" y="0"/>
                  </a:lnTo>
                  <a:lnTo>
                    <a:pt x="0" y="376085"/>
                  </a:lnTo>
                  <a:lnTo>
                    <a:pt x="82651" y="286092"/>
                  </a:lnTo>
                  <a:lnTo>
                    <a:pt x="158457" y="213182"/>
                  </a:lnTo>
                  <a:lnTo>
                    <a:pt x="220560" y="157073"/>
                  </a:lnTo>
                  <a:lnTo>
                    <a:pt x="282625" y="95542"/>
                  </a:lnTo>
                  <a:lnTo>
                    <a:pt x="379069" y="28270"/>
                  </a:lnTo>
                  <a:lnTo>
                    <a:pt x="441134" y="0"/>
                  </a:lnTo>
                  <a:close/>
                </a:path>
                <a:path w="2709545" h="466089">
                  <a:moveTo>
                    <a:pt x="2708922" y="5651"/>
                  </a:moveTo>
                  <a:lnTo>
                    <a:pt x="2074621" y="5651"/>
                  </a:lnTo>
                  <a:lnTo>
                    <a:pt x="2198840" y="39433"/>
                  </a:lnTo>
                  <a:lnTo>
                    <a:pt x="2274646" y="67360"/>
                  </a:lnTo>
                  <a:lnTo>
                    <a:pt x="2364194" y="151447"/>
                  </a:lnTo>
                  <a:lnTo>
                    <a:pt x="2446896" y="241439"/>
                  </a:lnTo>
                  <a:lnTo>
                    <a:pt x="2502103" y="319874"/>
                  </a:lnTo>
                  <a:lnTo>
                    <a:pt x="2584805" y="392899"/>
                  </a:lnTo>
                  <a:lnTo>
                    <a:pt x="2633078" y="432193"/>
                  </a:lnTo>
                  <a:lnTo>
                    <a:pt x="2708922" y="465772"/>
                  </a:lnTo>
                  <a:lnTo>
                    <a:pt x="2708922" y="5651"/>
                  </a:lnTo>
                  <a:close/>
                </a:path>
              </a:pathLst>
            </a:custGeom>
            <a:solidFill>
              <a:srgbClr val="E3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1473" y="3376765"/>
              <a:ext cx="2722880" cy="561340"/>
            </a:xfrm>
            <a:custGeom>
              <a:avLst/>
              <a:gdLst/>
              <a:ahLst/>
              <a:cxnLst/>
              <a:rect l="l" t="t" r="r" b="b"/>
              <a:pathLst>
                <a:path w="2722880" h="561339">
                  <a:moveTo>
                    <a:pt x="1812574" y="0"/>
                  </a:moveTo>
                  <a:lnTo>
                    <a:pt x="992436" y="0"/>
                  </a:lnTo>
                  <a:lnTo>
                    <a:pt x="613370" y="5651"/>
                  </a:lnTo>
                  <a:lnTo>
                    <a:pt x="468610" y="5651"/>
                  </a:lnTo>
                  <a:lnTo>
                    <a:pt x="385961" y="33782"/>
                  </a:lnTo>
                  <a:lnTo>
                    <a:pt x="254892" y="129133"/>
                  </a:lnTo>
                  <a:lnTo>
                    <a:pt x="130770" y="252602"/>
                  </a:lnTo>
                  <a:lnTo>
                    <a:pt x="6895" y="381635"/>
                  </a:lnTo>
                  <a:lnTo>
                    <a:pt x="0" y="505117"/>
                  </a:lnTo>
                  <a:lnTo>
                    <a:pt x="110132" y="499567"/>
                  </a:lnTo>
                  <a:lnTo>
                    <a:pt x="241200" y="476935"/>
                  </a:lnTo>
                  <a:lnTo>
                    <a:pt x="372218" y="443356"/>
                  </a:lnTo>
                  <a:lnTo>
                    <a:pt x="482351" y="398411"/>
                  </a:lnTo>
                  <a:lnTo>
                    <a:pt x="578742" y="331139"/>
                  </a:lnTo>
                  <a:lnTo>
                    <a:pt x="702915" y="235788"/>
                  </a:lnTo>
                  <a:lnTo>
                    <a:pt x="799305" y="162915"/>
                  </a:lnTo>
                  <a:lnTo>
                    <a:pt x="916632" y="95542"/>
                  </a:lnTo>
                  <a:lnTo>
                    <a:pt x="999281" y="67360"/>
                  </a:lnTo>
                  <a:lnTo>
                    <a:pt x="1137195" y="72923"/>
                  </a:lnTo>
                  <a:lnTo>
                    <a:pt x="1275110" y="67360"/>
                  </a:lnTo>
                  <a:lnTo>
                    <a:pt x="1605754" y="67360"/>
                  </a:lnTo>
                  <a:lnTo>
                    <a:pt x="1709386" y="89687"/>
                  </a:lnTo>
                  <a:lnTo>
                    <a:pt x="1805779" y="157060"/>
                  </a:lnTo>
                  <a:lnTo>
                    <a:pt x="1909411" y="218821"/>
                  </a:lnTo>
                  <a:lnTo>
                    <a:pt x="1992012" y="280581"/>
                  </a:lnTo>
                  <a:lnTo>
                    <a:pt x="2074714" y="353466"/>
                  </a:lnTo>
                  <a:lnTo>
                    <a:pt x="2164262" y="415226"/>
                  </a:lnTo>
                  <a:lnTo>
                    <a:pt x="2260693" y="449008"/>
                  </a:lnTo>
                  <a:lnTo>
                    <a:pt x="2377978" y="471335"/>
                  </a:lnTo>
                  <a:lnTo>
                    <a:pt x="2598488" y="527545"/>
                  </a:lnTo>
                  <a:lnTo>
                    <a:pt x="2722706" y="561327"/>
                  </a:lnTo>
                  <a:lnTo>
                    <a:pt x="2715810" y="465772"/>
                  </a:lnTo>
                  <a:lnTo>
                    <a:pt x="2626021" y="426681"/>
                  </a:lnTo>
                  <a:lnTo>
                    <a:pt x="2557009" y="353466"/>
                  </a:lnTo>
                  <a:lnTo>
                    <a:pt x="2495249" y="274929"/>
                  </a:lnTo>
                  <a:lnTo>
                    <a:pt x="2446888" y="224332"/>
                  </a:lnTo>
                  <a:lnTo>
                    <a:pt x="2371081" y="151447"/>
                  </a:lnTo>
                  <a:lnTo>
                    <a:pt x="2295224" y="89687"/>
                  </a:lnTo>
                  <a:lnTo>
                    <a:pt x="2226365" y="45046"/>
                  </a:lnTo>
                  <a:lnTo>
                    <a:pt x="2081509" y="5651"/>
                  </a:lnTo>
                  <a:lnTo>
                    <a:pt x="1812574" y="0"/>
                  </a:lnTo>
                  <a:close/>
                </a:path>
              </a:pathLst>
            </a:custGeom>
            <a:solidFill>
              <a:srgbClr val="8DC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82649" y="3444125"/>
              <a:ext cx="1757680" cy="359410"/>
            </a:xfrm>
            <a:custGeom>
              <a:avLst/>
              <a:gdLst/>
              <a:ahLst/>
              <a:cxnLst/>
              <a:rect l="l" t="t" r="r" b="b"/>
              <a:pathLst>
                <a:path w="1757680" h="359410">
                  <a:moveTo>
                    <a:pt x="1068185" y="0"/>
                  </a:moveTo>
                  <a:lnTo>
                    <a:pt x="578742" y="0"/>
                  </a:lnTo>
                  <a:lnTo>
                    <a:pt x="482302" y="28181"/>
                  </a:lnTo>
                  <a:lnTo>
                    <a:pt x="351284" y="101155"/>
                  </a:lnTo>
                  <a:lnTo>
                    <a:pt x="254892" y="174078"/>
                  </a:lnTo>
                  <a:lnTo>
                    <a:pt x="144759" y="258178"/>
                  </a:lnTo>
                  <a:lnTo>
                    <a:pt x="82649" y="319887"/>
                  </a:lnTo>
                  <a:lnTo>
                    <a:pt x="0" y="359321"/>
                  </a:lnTo>
                  <a:lnTo>
                    <a:pt x="137566" y="331050"/>
                  </a:lnTo>
                  <a:lnTo>
                    <a:pt x="344437" y="280492"/>
                  </a:lnTo>
                  <a:lnTo>
                    <a:pt x="537517" y="258178"/>
                  </a:lnTo>
                  <a:lnTo>
                    <a:pt x="696019" y="235851"/>
                  </a:lnTo>
                  <a:lnTo>
                    <a:pt x="882206" y="235851"/>
                  </a:lnTo>
                  <a:lnTo>
                    <a:pt x="1075081" y="247015"/>
                  </a:lnTo>
                  <a:lnTo>
                    <a:pt x="1268210" y="274942"/>
                  </a:lnTo>
                  <a:lnTo>
                    <a:pt x="1447255" y="291960"/>
                  </a:lnTo>
                  <a:lnTo>
                    <a:pt x="1592060" y="331050"/>
                  </a:lnTo>
                  <a:lnTo>
                    <a:pt x="1757655" y="359321"/>
                  </a:lnTo>
                  <a:lnTo>
                    <a:pt x="1667866" y="314274"/>
                  </a:lnTo>
                  <a:lnTo>
                    <a:pt x="1578369" y="241350"/>
                  </a:lnTo>
                  <a:lnTo>
                    <a:pt x="1474991" y="162928"/>
                  </a:lnTo>
                  <a:lnTo>
                    <a:pt x="1406132" y="95554"/>
                  </a:lnTo>
                  <a:lnTo>
                    <a:pt x="1302538" y="44945"/>
                  </a:lnTo>
                  <a:lnTo>
                    <a:pt x="1206107" y="16827"/>
                  </a:lnTo>
                  <a:lnTo>
                    <a:pt x="1068185" y="0"/>
                  </a:lnTo>
                  <a:close/>
                </a:path>
              </a:pathLst>
            </a:custGeom>
            <a:solidFill>
              <a:srgbClr val="389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5215" y="3679977"/>
              <a:ext cx="2695575" cy="308610"/>
            </a:xfrm>
            <a:custGeom>
              <a:avLst/>
              <a:gdLst/>
              <a:ahLst/>
              <a:cxnLst/>
              <a:rect l="l" t="t" r="r" b="b"/>
              <a:pathLst>
                <a:path w="2695575" h="308610">
                  <a:moveTo>
                    <a:pt x="1392381" y="0"/>
                  </a:moveTo>
                  <a:lnTo>
                    <a:pt x="1233834" y="0"/>
                  </a:lnTo>
                  <a:lnTo>
                    <a:pt x="1013320" y="5499"/>
                  </a:lnTo>
                  <a:lnTo>
                    <a:pt x="854521" y="33477"/>
                  </a:lnTo>
                  <a:lnTo>
                    <a:pt x="689173" y="67271"/>
                  </a:lnTo>
                  <a:lnTo>
                    <a:pt x="523825" y="112013"/>
                  </a:lnTo>
                  <a:lnTo>
                    <a:pt x="351582" y="145795"/>
                  </a:lnTo>
                  <a:lnTo>
                    <a:pt x="199975" y="173723"/>
                  </a:lnTo>
                  <a:lnTo>
                    <a:pt x="89544" y="190741"/>
                  </a:lnTo>
                  <a:lnTo>
                    <a:pt x="6846" y="201904"/>
                  </a:lnTo>
                  <a:lnTo>
                    <a:pt x="0" y="308368"/>
                  </a:lnTo>
                  <a:lnTo>
                    <a:pt x="2695274" y="308368"/>
                  </a:lnTo>
                  <a:lnTo>
                    <a:pt x="2695274" y="258114"/>
                  </a:lnTo>
                  <a:lnTo>
                    <a:pt x="2536473" y="213169"/>
                  </a:lnTo>
                  <a:lnTo>
                    <a:pt x="2405701" y="179387"/>
                  </a:lnTo>
                  <a:lnTo>
                    <a:pt x="2116192" y="112013"/>
                  </a:lnTo>
                  <a:lnTo>
                    <a:pt x="1985166" y="84035"/>
                  </a:lnTo>
                  <a:lnTo>
                    <a:pt x="1709335" y="39090"/>
                  </a:lnTo>
                  <a:lnTo>
                    <a:pt x="1550941" y="11163"/>
                  </a:lnTo>
                  <a:lnTo>
                    <a:pt x="1392381" y="0"/>
                  </a:lnTo>
                  <a:close/>
                </a:path>
              </a:pathLst>
            </a:custGeom>
            <a:solidFill>
              <a:srgbClr val="FFEA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5215" y="3994006"/>
              <a:ext cx="2957195" cy="0"/>
            </a:xfrm>
            <a:custGeom>
              <a:avLst/>
              <a:gdLst/>
              <a:ahLst/>
              <a:cxnLst/>
              <a:rect l="l" t="t" r="r" b="b"/>
              <a:pathLst>
                <a:path w="2957195" h="0">
                  <a:moveTo>
                    <a:pt x="0" y="0"/>
                  </a:moveTo>
                  <a:lnTo>
                    <a:pt x="2957022" y="0"/>
                  </a:lnTo>
                </a:path>
              </a:pathLst>
            </a:custGeom>
            <a:ln w="11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2061" y="3382419"/>
              <a:ext cx="2709545" cy="0"/>
            </a:xfrm>
            <a:custGeom>
              <a:avLst/>
              <a:gdLst/>
              <a:ahLst/>
              <a:cxnLst/>
              <a:rect l="l" t="t" r="r" b="b"/>
              <a:pathLst>
                <a:path w="2709545" h="0">
                  <a:moveTo>
                    <a:pt x="0" y="0"/>
                  </a:moveTo>
                  <a:lnTo>
                    <a:pt x="2708928" y="0"/>
                  </a:lnTo>
                </a:path>
              </a:pathLst>
            </a:custGeom>
            <a:ln w="11181">
              <a:solidFill>
                <a:srgbClr val="707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8369" y="3376764"/>
              <a:ext cx="2709545" cy="561340"/>
            </a:xfrm>
            <a:custGeom>
              <a:avLst/>
              <a:gdLst/>
              <a:ahLst/>
              <a:cxnLst/>
              <a:rect l="l" t="t" r="r" b="b"/>
              <a:pathLst>
                <a:path w="2709545" h="561339">
                  <a:moveTo>
                    <a:pt x="6846" y="510723"/>
                  </a:moveTo>
                  <a:lnTo>
                    <a:pt x="41175" y="499562"/>
                  </a:lnTo>
                  <a:lnTo>
                    <a:pt x="75803" y="493964"/>
                  </a:lnTo>
                  <a:lnTo>
                    <a:pt x="110133" y="488104"/>
                  </a:lnTo>
                  <a:lnTo>
                    <a:pt x="165348" y="482597"/>
                  </a:lnTo>
                  <a:lnTo>
                    <a:pt x="213667" y="471333"/>
                  </a:lnTo>
                  <a:lnTo>
                    <a:pt x="261739" y="465781"/>
                  </a:lnTo>
                  <a:lnTo>
                    <a:pt x="310109" y="454619"/>
                  </a:lnTo>
                  <a:lnTo>
                    <a:pt x="358429" y="449010"/>
                  </a:lnTo>
                  <a:lnTo>
                    <a:pt x="399654" y="437849"/>
                  </a:lnTo>
                  <a:lnTo>
                    <a:pt x="427386" y="432194"/>
                  </a:lnTo>
                  <a:lnTo>
                    <a:pt x="454870" y="426687"/>
                  </a:lnTo>
                  <a:lnTo>
                    <a:pt x="496045" y="415230"/>
                  </a:lnTo>
                  <a:lnTo>
                    <a:pt x="537519" y="404068"/>
                  </a:lnTo>
                  <a:lnTo>
                    <a:pt x="565003" y="398413"/>
                  </a:lnTo>
                  <a:lnTo>
                    <a:pt x="599630" y="392907"/>
                  </a:lnTo>
                  <a:lnTo>
                    <a:pt x="640807" y="387252"/>
                  </a:lnTo>
                  <a:lnTo>
                    <a:pt x="689176" y="376090"/>
                  </a:lnTo>
                  <a:lnTo>
                    <a:pt x="723803" y="370481"/>
                  </a:lnTo>
                  <a:lnTo>
                    <a:pt x="758133" y="359320"/>
                  </a:lnTo>
                  <a:lnTo>
                    <a:pt x="813349" y="347862"/>
                  </a:lnTo>
                  <a:lnTo>
                    <a:pt x="861370" y="336701"/>
                  </a:lnTo>
                  <a:lnTo>
                    <a:pt x="895999" y="331137"/>
                  </a:lnTo>
                  <a:lnTo>
                    <a:pt x="937175" y="325539"/>
                  </a:lnTo>
                  <a:lnTo>
                    <a:pt x="985543" y="319884"/>
                  </a:lnTo>
                  <a:lnTo>
                    <a:pt x="1040759" y="314378"/>
                  </a:lnTo>
                  <a:lnTo>
                    <a:pt x="1081935" y="314378"/>
                  </a:lnTo>
                  <a:lnTo>
                    <a:pt x="1102871" y="314378"/>
                  </a:lnTo>
                  <a:lnTo>
                    <a:pt x="1130303" y="308711"/>
                  </a:lnTo>
                  <a:lnTo>
                    <a:pt x="1157788" y="308711"/>
                  </a:lnTo>
                  <a:lnTo>
                    <a:pt x="1192415" y="308711"/>
                  </a:lnTo>
                  <a:lnTo>
                    <a:pt x="1261323" y="308711"/>
                  </a:lnTo>
                  <a:lnTo>
                    <a:pt x="1323434" y="308711"/>
                  </a:lnTo>
                  <a:lnTo>
                    <a:pt x="1378346" y="308711"/>
                  </a:lnTo>
                  <a:lnTo>
                    <a:pt x="1440460" y="308711"/>
                  </a:lnTo>
                  <a:lnTo>
                    <a:pt x="1468151" y="314378"/>
                  </a:lnTo>
                  <a:lnTo>
                    <a:pt x="1495673" y="314378"/>
                  </a:lnTo>
                  <a:lnTo>
                    <a:pt x="1516266" y="314378"/>
                  </a:lnTo>
                  <a:lnTo>
                    <a:pt x="1530251" y="319884"/>
                  </a:lnTo>
                  <a:lnTo>
                    <a:pt x="1543942" y="319884"/>
                  </a:lnTo>
                  <a:lnTo>
                    <a:pt x="1564591" y="325539"/>
                  </a:lnTo>
                  <a:lnTo>
                    <a:pt x="1585170" y="325539"/>
                  </a:lnTo>
                  <a:lnTo>
                    <a:pt x="1619748" y="331137"/>
                  </a:lnTo>
                  <a:lnTo>
                    <a:pt x="1675073" y="336701"/>
                  </a:lnTo>
                  <a:lnTo>
                    <a:pt x="1729880" y="342298"/>
                  </a:lnTo>
                  <a:lnTo>
                    <a:pt x="1791994" y="353460"/>
                  </a:lnTo>
                  <a:lnTo>
                    <a:pt x="1867800" y="364929"/>
                  </a:lnTo>
                  <a:lnTo>
                    <a:pt x="1909280" y="370481"/>
                  </a:lnTo>
                  <a:lnTo>
                    <a:pt x="1943606" y="381643"/>
                  </a:lnTo>
                  <a:lnTo>
                    <a:pt x="1971380" y="387252"/>
                  </a:lnTo>
                  <a:lnTo>
                    <a:pt x="1998819" y="392907"/>
                  </a:lnTo>
                  <a:lnTo>
                    <a:pt x="2026355" y="398413"/>
                  </a:lnTo>
                  <a:lnTo>
                    <a:pt x="2054130" y="404068"/>
                  </a:lnTo>
                  <a:lnTo>
                    <a:pt x="2088470" y="409575"/>
                  </a:lnTo>
                  <a:lnTo>
                    <a:pt x="2129935" y="420839"/>
                  </a:lnTo>
                  <a:lnTo>
                    <a:pt x="2212531" y="437849"/>
                  </a:lnTo>
                  <a:lnTo>
                    <a:pt x="2281589" y="449010"/>
                  </a:lnTo>
                  <a:lnTo>
                    <a:pt x="2336760" y="460172"/>
                  </a:lnTo>
                  <a:lnTo>
                    <a:pt x="2391721" y="471333"/>
                  </a:lnTo>
                  <a:lnTo>
                    <a:pt x="2433200" y="482597"/>
                  </a:lnTo>
                  <a:lnTo>
                    <a:pt x="2467526" y="488104"/>
                  </a:lnTo>
                  <a:lnTo>
                    <a:pt x="2502104" y="499562"/>
                  </a:lnTo>
                  <a:lnTo>
                    <a:pt x="2543332" y="516378"/>
                  </a:lnTo>
                  <a:lnTo>
                    <a:pt x="2598545" y="527539"/>
                  </a:lnTo>
                  <a:lnTo>
                    <a:pt x="2640025" y="544310"/>
                  </a:lnTo>
                  <a:lnTo>
                    <a:pt x="2674351" y="555471"/>
                  </a:lnTo>
                  <a:lnTo>
                    <a:pt x="2708929" y="561331"/>
                  </a:lnTo>
                </a:path>
                <a:path w="2709545" h="561339">
                  <a:moveTo>
                    <a:pt x="0" y="387252"/>
                  </a:moveTo>
                  <a:lnTo>
                    <a:pt x="20587" y="364929"/>
                  </a:lnTo>
                  <a:lnTo>
                    <a:pt x="41175" y="336701"/>
                  </a:lnTo>
                  <a:lnTo>
                    <a:pt x="62061" y="314378"/>
                  </a:lnTo>
                  <a:lnTo>
                    <a:pt x="96390" y="280586"/>
                  </a:lnTo>
                  <a:lnTo>
                    <a:pt x="123875" y="252608"/>
                  </a:lnTo>
                  <a:lnTo>
                    <a:pt x="137864" y="235792"/>
                  </a:lnTo>
                  <a:lnTo>
                    <a:pt x="158453" y="218827"/>
                  </a:lnTo>
                  <a:lnTo>
                    <a:pt x="185936" y="196402"/>
                  </a:lnTo>
                  <a:lnTo>
                    <a:pt x="220563" y="162918"/>
                  </a:lnTo>
                  <a:lnTo>
                    <a:pt x="241152" y="140298"/>
                  </a:lnTo>
                  <a:lnTo>
                    <a:pt x="268635" y="112309"/>
                  </a:lnTo>
                  <a:lnTo>
                    <a:pt x="310109" y="78528"/>
                  </a:lnTo>
                  <a:lnTo>
                    <a:pt x="358429" y="50596"/>
                  </a:lnTo>
                  <a:lnTo>
                    <a:pt x="399654" y="28274"/>
                  </a:lnTo>
                  <a:lnTo>
                    <a:pt x="434282" y="11161"/>
                  </a:lnTo>
                  <a:lnTo>
                    <a:pt x="468611" y="0"/>
                  </a:lnTo>
                </a:path>
                <a:path w="2709545" h="561339">
                  <a:moveTo>
                    <a:pt x="34329" y="505125"/>
                  </a:moveTo>
                  <a:lnTo>
                    <a:pt x="62061" y="476942"/>
                  </a:lnTo>
                  <a:lnTo>
                    <a:pt x="82649" y="454619"/>
                  </a:lnTo>
                  <a:lnTo>
                    <a:pt x="110133" y="426687"/>
                  </a:lnTo>
                  <a:lnTo>
                    <a:pt x="151606" y="387252"/>
                  </a:lnTo>
                  <a:lnTo>
                    <a:pt x="185936" y="353460"/>
                  </a:lnTo>
                  <a:lnTo>
                    <a:pt x="206822" y="325539"/>
                  </a:lnTo>
                  <a:lnTo>
                    <a:pt x="234305" y="303205"/>
                  </a:lnTo>
                  <a:lnTo>
                    <a:pt x="261739" y="269379"/>
                  </a:lnTo>
                  <a:lnTo>
                    <a:pt x="296368" y="235792"/>
                  </a:lnTo>
                  <a:lnTo>
                    <a:pt x="323851" y="213172"/>
                  </a:lnTo>
                  <a:lnTo>
                    <a:pt x="344438" y="190850"/>
                  </a:lnTo>
                  <a:lnTo>
                    <a:pt x="372171" y="168515"/>
                  </a:lnTo>
                  <a:lnTo>
                    <a:pt x="399654" y="140298"/>
                  </a:lnTo>
                  <a:lnTo>
                    <a:pt x="420243" y="129125"/>
                  </a:lnTo>
                  <a:lnTo>
                    <a:pt x="441128" y="112309"/>
                  </a:lnTo>
                  <a:lnTo>
                    <a:pt x="475458" y="95550"/>
                  </a:lnTo>
                  <a:lnTo>
                    <a:pt x="510085" y="78528"/>
                  </a:lnTo>
                  <a:lnTo>
                    <a:pt x="537519" y="67367"/>
                  </a:lnTo>
                  <a:lnTo>
                    <a:pt x="558157" y="56206"/>
                  </a:lnTo>
                  <a:lnTo>
                    <a:pt x="585888" y="45044"/>
                  </a:lnTo>
                  <a:lnTo>
                    <a:pt x="633960" y="22425"/>
                  </a:lnTo>
                  <a:lnTo>
                    <a:pt x="668587" y="5654"/>
                  </a:lnTo>
                </a:path>
                <a:path w="2709545" h="561339">
                  <a:moveTo>
                    <a:pt x="185936" y="471333"/>
                  </a:moveTo>
                  <a:lnTo>
                    <a:pt x="220563" y="454619"/>
                  </a:lnTo>
                  <a:lnTo>
                    <a:pt x="247998" y="443355"/>
                  </a:lnTo>
                  <a:lnTo>
                    <a:pt x="282625" y="426687"/>
                  </a:lnTo>
                  <a:lnTo>
                    <a:pt x="323851" y="398413"/>
                  </a:lnTo>
                  <a:lnTo>
                    <a:pt x="365325" y="370481"/>
                  </a:lnTo>
                  <a:lnTo>
                    <a:pt x="392758" y="342298"/>
                  </a:lnTo>
                  <a:lnTo>
                    <a:pt x="420243" y="314378"/>
                  </a:lnTo>
                  <a:lnTo>
                    <a:pt x="461715" y="274931"/>
                  </a:lnTo>
                  <a:lnTo>
                    <a:pt x="496045" y="246953"/>
                  </a:lnTo>
                  <a:lnTo>
                    <a:pt x="516931" y="218827"/>
                  </a:lnTo>
                  <a:lnTo>
                    <a:pt x="544416" y="196402"/>
                  </a:lnTo>
                  <a:lnTo>
                    <a:pt x="571850" y="174079"/>
                  </a:lnTo>
                  <a:lnTo>
                    <a:pt x="606477" y="145896"/>
                  </a:lnTo>
                  <a:lnTo>
                    <a:pt x="633960" y="129125"/>
                  </a:lnTo>
                  <a:lnTo>
                    <a:pt x="661692" y="112309"/>
                  </a:lnTo>
                  <a:lnTo>
                    <a:pt x="696021" y="95550"/>
                  </a:lnTo>
                  <a:lnTo>
                    <a:pt x="730650" y="78528"/>
                  </a:lnTo>
                  <a:lnTo>
                    <a:pt x="758133" y="61758"/>
                  </a:lnTo>
                  <a:lnTo>
                    <a:pt x="785567" y="56206"/>
                  </a:lnTo>
                  <a:lnTo>
                    <a:pt x="827041" y="45044"/>
                  </a:lnTo>
                  <a:lnTo>
                    <a:pt x="868564" y="39435"/>
                  </a:lnTo>
                  <a:lnTo>
                    <a:pt x="895999" y="33780"/>
                  </a:lnTo>
                  <a:lnTo>
                    <a:pt x="964956" y="33780"/>
                  </a:lnTo>
                  <a:lnTo>
                    <a:pt x="1240686" y="33780"/>
                  </a:lnTo>
                  <a:lnTo>
                    <a:pt x="1433573" y="33780"/>
                  </a:lnTo>
                  <a:lnTo>
                    <a:pt x="1509364" y="33780"/>
                  </a:lnTo>
                  <a:lnTo>
                    <a:pt x="1537153" y="28274"/>
                  </a:lnTo>
                  <a:lnTo>
                    <a:pt x="1571479" y="28274"/>
                  </a:lnTo>
                  <a:lnTo>
                    <a:pt x="1654088" y="28274"/>
                  </a:lnTo>
                  <a:lnTo>
                    <a:pt x="1688764" y="33780"/>
                  </a:lnTo>
                  <a:lnTo>
                    <a:pt x="1723090" y="39435"/>
                  </a:lnTo>
                  <a:lnTo>
                    <a:pt x="1757668" y="45044"/>
                  </a:lnTo>
                  <a:lnTo>
                    <a:pt x="1791994" y="56206"/>
                  </a:lnTo>
                  <a:lnTo>
                    <a:pt x="1833474" y="72919"/>
                  </a:lnTo>
                  <a:lnTo>
                    <a:pt x="1888435" y="101148"/>
                  </a:lnTo>
                  <a:lnTo>
                    <a:pt x="1936858" y="129125"/>
                  </a:lnTo>
                  <a:lnTo>
                    <a:pt x="1992029" y="162918"/>
                  </a:lnTo>
                  <a:lnTo>
                    <a:pt x="2040046" y="196402"/>
                  </a:lnTo>
                  <a:lnTo>
                    <a:pt x="2074624" y="218827"/>
                  </a:lnTo>
                  <a:lnTo>
                    <a:pt x="2095259" y="235792"/>
                  </a:lnTo>
                  <a:lnTo>
                    <a:pt x="2116090" y="246953"/>
                  </a:lnTo>
                  <a:lnTo>
                    <a:pt x="2143627" y="269379"/>
                  </a:lnTo>
                  <a:lnTo>
                    <a:pt x="2171065" y="291747"/>
                  </a:lnTo>
                  <a:lnTo>
                    <a:pt x="2191952" y="308711"/>
                  </a:lnTo>
                  <a:lnTo>
                    <a:pt x="2212531" y="319884"/>
                  </a:lnTo>
                  <a:lnTo>
                    <a:pt x="2233179" y="342298"/>
                  </a:lnTo>
                  <a:lnTo>
                    <a:pt x="2253814" y="364929"/>
                  </a:lnTo>
                  <a:lnTo>
                    <a:pt x="2267758" y="381643"/>
                  </a:lnTo>
                  <a:lnTo>
                    <a:pt x="2281589" y="392907"/>
                  </a:lnTo>
                  <a:lnTo>
                    <a:pt x="2302084" y="415230"/>
                  </a:lnTo>
                  <a:lnTo>
                    <a:pt x="2329620" y="432194"/>
                  </a:lnTo>
                  <a:lnTo>
                    <a:pt x="2350451" y="449010"/>
                  </a:lnTo>
                  <a:lnTo>
                    <a:pt x="2364198" y="460172"/>
                  </a:lnTo>
                  <a:lnTo>
                    <a:pt x="2384777" y="471333"/>
                  </a:lnTo>
                </a:path>
                <a:path w="2709545" h="561339">
                  <a:moveTo>
                    <a:pt x="1895575" y="5654"/>
                  </a:moveTo>
                  <a:lnTo>
                    <a:pt x="1971380" y="28274"/>
                  </a:lnTo>
                  <a:lnTo>
                    <a:pt x="2054130" y="56206"/>
                  </a:lnTo>
                  <a:lnTo>
                    <a:pt x="2081568" y="72919"/>
                  </a:lnTo>
                  <a:lnTo>
                    <a:pt x="2102161" y="84183"/>
                  </a:lnTo>
                  <a:lnTo>
                    <a:pt x="2123048" y="95550"/>
                  </a:lnTo>
                  <a:lnTo>
                    <a:pt x="2143627" y="117964"/>
                  </a:lnTo>
                  <a:lnTo>
                    <a:pt x="2171065" y="140298"/>
                  </a:lnTo>
                  <a:lnTo>
                    <a:pt x="2198839" y="162918"/>
                  </a:lnTo>
                  <a:lnTo>
                    <a:pt x="2219488" y="185240"/>
                  </a:lnTo>
                  <a:lnTo>
                    <a:pt x="2246871" y="213172"/>
                  </a:lnTo>
                  <a:lnTo>
                    <a:pt x="2274645" y="235792"/>
                  </a:lnTo>
                  <a:lnTo>
                    <a:pt x="2295280" y="258115"/>
                  </a:lnTo>
                  <a:lnTo>
                    <a:pt x="2308971" y="274931"/>
                  </a:lnTo>
                  <a:lnTo>
                    <a:pt x="2336760" y="297550"/>
                  </a:lnTo>
                  <a:lnTo>
                    <a:pt x="2357394" y="319884"/>
                  </a:lnTo>
                  <a:lnTo>
                    <a:pt x="2371086" y="336701"/>
                  </a:lnTo>
                  <a:lnTo>
                    <a:pt x="2384777" y="353460"/>
                  </a:lnTo>
                  <a:lnTo>
                    <a:pt x="2412565" y="376090"/>
                  </a:lnTo>
                  <a:lnTo>
                    <a:pt x="2433200" y="398413"/>
                  </a:lnTo>
                  <a:lnTo>
                    <a:pt x="2453695" y="409575"/>
                  </a:lnTo>
                  <a:lnTo>
                    <a:pt x="2467526" y="420839"/>
                  </a:lnTo>
                  <a:lnTo>
                    <a:pt x="2495161" y="443355"/>
                  </a:lnTo>
                  <a:lnTo>
                    <a:pt x="2564219" y="488104"/>
                  </a:lnTo>
                  <a:lnTo>
                    <a:pt x="2633081" y="527539"/>
                  </a:lnTo>
                </a:path>
                <a:path w="2709545" h="561339">
                  <a:moveTo>
                    <a:pt x="2074624" y="5654"/>
                  </a:moveTo>
                  <a:lnTo>
                    <a:pt x="2116090" y="16816"/>
                  </a:lnTo>
                  <a:lnTo>
                    <a:pt x="2150430" y="22425"/>
                  </a:lnTo>
                  <a:lnTo>
                    <a:pt x="2191952" y="33780"/>
                  </a:lnTo>
                  <a:lnTo>
                    <a:pt x="2240067" y="56206"/>
                  </a:lnTo>
                  <a:lnTo>
                    <a:pt x="2281589" y="78528"/>
                  </a:lnTo>
                  <a:lnTo>
                    <a:pt x="2308971" y="101148"/>
                  </a:lnTo>
                  <a:lnTo>
                    <a:pt x="2329620" y="117964"/>
                  </a:lnTo>
                  <a:lnTo>
                    <a:pt x="2364198" y="151460"/>
                  </a:lnTo>
                  <a:lnTo>
                    <a:pt x="2391721" y="179688"/>
                  </a:lnTo>
                  <a:lnTo>
                    <a:pt x="2412565" y="202011"/>
                  </a:lnTo>
                  <a:lnTo>
                    <a:pt x="2433200" y="224334"/>
                  </a:lnTo>
                  <a:lnTo>
                    <a:pt x="2453695" y="252608"/>
                  </a:lnTo>
                  <a:lnTo>
                    <a:pt x="2481469" y="286092"/>
                  </a:lnTo>
                  <a:lnTo>
                    <a:pt x="2502104" y="303205"/>
                  </a:lnTo>
                  <a:lnTo>
                    <a:pt x="2515796" y="325539"/>
                  </a:lnTo>
                  <a:lnTo>
                    <a:pt x="2536444" y="347862"/>
                  </a:lnTo>
                  <a:lnTo>
                    <a:pt x="2564219" y="370481"/>
                  </a:lnTo>
                  <a:lnTo>
                    <a:pt x="2577910" y="387252"/>
                  </a:lnTo>
                  <a:lnTo>
                    <a:pt x="2598545" y="404068"/>
                  </a:lnTo>
                  <a:lnTo>
                    <a:pt x="2619138" y="420839"/>
                  </a:lnTo>
                  <a:lnTo>
                    <a:pt x="2646814" y="437849"/>
                  </a:lnTo>
                  <a:lnTo>
                    <a:pt x="2667407" y="449010"/>
                  </a:lnTo>
                  <a:lnTo>
                    <a:pt x="2688042" y="460172"/>
                  </a:lnTo>
                  <a:lnTo>
                    <a:pt x="2708929" y="465781"/>
                  </a:lnTo>
                </a:path>
                <a:path w="2709545" h="561339">
                  <a:moveTo>
                    <a:pt x="392758" y="437849"/>
                  </a:moveTo>
                  <a:lnTo>
                    <a:pt x="420243" y="420839"/>
                  </a:lnTo>
                  <a:lnTo>
                    <a:pt x="447974" y="404068"/>
                  </a:lnTo>
                  <a:lnTo>
                    <a:pt x="482304" y="387252"/>
                  </a:lnTo>
                  <a:lnTo>
                    <a:pt x="523827" y="364929"/>
                  </a:lnTo>
                  <a:lnTo>
                    <a:pt x="558157" y="342298"/>
                  </a:lnTo>
                  <a:lnTo>
                    <a:pt x="579043" y="331137"/>
                  </a:lnTo>
                  <a:lnTo>
                    <a:pt x="606477" y="314378"/>
                  </a:lnTo>
                  <a:lnTo>
                    <a:pt x="633960" y="291747"/>
                  </a:lnTo>
                  <a:lnTo>
                    <a:pt x="668587" y="269379"/>
                  </a:lnTo>
                  <a:lnTo>
                    <a:pt x="682280" y="246953"/>
                  </a:lnTo>
                  <a:lnTo>
                    <a:pt x="702868" y="230285"/>
                  </a:lnTo>
                  <a:lnTo>
                    <a:pt x="730650" y="207666"/>
                  </a:lnTo>
                  <a:lnTo>
                    <a:pt x="764979" y="179688"/>
                  </a:lnTo>
                  <a:lnTo>
                    <a:pt x="785567" y="162918"/>
                  </a:lnTo>
                  <a:lnTo>
                    <a:pt x="813349" y="151460"/>
                  </a:lnTo>
                  <a:lnTo>
                    <a:pt x="840783" y="134632"/>
                  </a:lnTo>
                  <a:lnTo>
                    <a:pt x="868564" y="117964"/>
                  </a:lnTo>
                  <a:lnTo>
                    <a:pt x="889152" y="106803"/>
                  </a:lnTo>
                  <a:lnTo>
                    <a:pt x="909740" y="101148"/>
                  </a:lnTo>
                  <a:lnTo>
                    <a:pt x="937175" y="89690"/>
                  </a:lnTo>
                  <a:lnTo>
                    <a:pt x="958060" y="78528"/>
                  </a:lnTo>
                  <a:lnTo>
                    <a:pt x="978698" y="78528"/>
                  </a:lnTo>
                  <a:lnTo>
                    <a:pt x="992389" y="72919"/>
                  </a:lnTo>
                  <a:lnTo>
                    <a:pt x="1020170" y="72919"/>
                  </a:lnTo>
                  <a:lnTo>
                    <a:pt x="1054501" y="72919"/>
                  </a:lnTo>
                  <a:lnTo>
                    <a:pt x="1095975" y="67367"/>
                  </a:lnTo>
                  <a:lnTo>
                    <a:pt x="1144046" y="67367"/>
                  </a:lnTo>
                  <a:lnTo>
                    <a:pt x="1206108" y="67367"/>
                  </a:lnTo>
                  <a:lnTo>
                    <a:pt x="1261323" y="67367"/>
                  </a:lnTo>
                  <a:lnTo>
                    <a:pt x="1316489" y="67367"/>
                  </a:lnTo>
                  <a:lnTo>
                    <a:pt x="1357767" y="72919"/>
                  </a:lnTo>
                  <a:lnTo>
                    <a:pt x="1412924" y="72919"/>
                  </a:lnTo>
                  <a:lnTo>
                    <a:pt x="1468151" y="72919"/>
                  </a:lnTo>
                  <a:lnTo>
                    <a:pt x="1502477" y="67367"/>
                  </a:lnTo>
                  <a:lnTo>
                    <a:pt x="1537153" y="67367"/>
                  </a:lnTo>
                  <a:lnTo>
                    <a:pt x="1578282" y="67367"/>
                  </a:lnTo>
                  <a:lnTo>
                    <a:pt x="1619748" y="72919"/>
                  </a:lnTo>
                  <a:lnTo>
                    <a:pt x="1640383" y="72919"/>
                  </a:lnTo>
                  <a:lnTo>
                    <a:pt x="1667919" y="84183"/>
                  </a:lnTo>
                  <a:lnTo>
                    <a:pt x="1702497" y="95550"/>
                  </a:lnTo>
                  <a:lnTo>
                    <a:pt x="1743725" y="112309"/>
                  </a:lnTo>
                  <a:lnTo>
                    <a:pt x="1771360" y="123471"/>
                  </a:lnTo>
                  <a:lnTo>
                    <a:pt x="1791994" y="140298"/>
                  </a:lnTo>
                  <a:lnTo>
                    <a:pt x="1819531" y="157057"/>
                  </a:lnTo>
                  <a:lnTo>
                    <a:pt x="1847207" y="168515"/>
                  </a:lnTo>
                  <a:lnTo>
                    <a:pt x="1861010" y="179688"/>
                  </a:lnTo>
                  <a:lnTo>
                    <a:pt x="1874744" y="190850"/>
                  </a:lnTo>
                  <a:lnTo>
                    <a:pt x="1895575" y="213172"/>
                  </a:lnTo>
                  <a:lnTo>
                    <a:pt x="1916223" y="230285"/>
                  </a:lnTo>
                  <a:lnTo>
                    <a:pt x="1929915" y="241447"/>
                  </a:lnTo>
                  <a:lnTo>
                    <a:pt x="1943606" y="252608"/>
                  </a:lnTo>
                  <a:lnTo>
                    <a:pt x="1964241" y="269379"/>
                  </a:lnTo>
                  <a:lnTo>
                    <a:pt x="2012664" y="314378"/>
                  </a:lnTo>
                  <a:lnTo>
                    <a:pt x="2074624" y="359320"/>
                  </a:lnTo>
                  <a:lnTo>
                    <a:pt x="2108950" y="381643"/>
                  </a:lnTo>
                  <a:lnTo>
                    <a:pt x="2136739" y="398413"/>
                  </a:lnTo>
                  <a:lnTo>
                    <a:pt x="2157374" y="415230"/>
                  </a:lnTo>
                  <a:lnTo>
                    <a:pt x="2177953" y="426687"/>
                  </a:lnTo>
                </a:path>
                <a:path w="2709545" h="561339">
                  <a:moveTo>
                    <a:pt x="792413" y="162918"/>
                  </a:moveTo>
                  <a:lnTo>
                    <a:pt x="840783" y="151460"/>
                  </a:lnTo>
                  <a:lnTo>
                    <a:pt x="882256" y="145896"/>
                  </a:lnTo>
                  <a:lnTo>
                    <a:pt x="930328" y="140298"/>
                  </a:lnTo>
                  <a:lnTo>
                    <a:pt x="992389" y="134632"/>
                  </a:lnTo>
                  <a:lnTo>
                    <a:pt x="1027066" y="129125"/>
                  </a:lnTo>
                  <a:lnTo>
                    <a:pt x="1054501" y="129125"/>
                  </a:lnTo>
                  <a:lnTo>
                    <a:pt x="1081935" y="123471"/>
                  </a:lnTo>
                  <a:lnTo>
                    <a:pt x="1226745" y="123471"/>
                  </a:lnTo>
                  <a:lnTo>
                    <a:pt x="1302548" y="123471"/>
                  </a:lnTo>
                  <a:lnTo>
                    <a:pt x="1371458" y="129125"/>
                  </a:lnTo>
                  <a:lnTo>
                    <a:pt x="1433573" y="134632"/>
                  </a:lnTo>
                  <a:lnTo>
                    <a:pt x="1488729" y="140298"/>
                  </a:lnTo>
                  <a:lnTo>
                    <a:pt x="1530251" y="140298"/>
                  </a:lnTo>
                  <a:lnTo>
                    <a:pt x="1564591" y="145896"/>
                  </a:lnTo>
                  <a:lnTo>
                    <a:pt x="1592114" y="151460"/>
                  </a:lnTo>
                  <a:lnTo>
                    <a:pt x="1633593" y="157057"/>
                  </a:lnTo>
                  <a:lnTo>
                    <a:pt x="1667919" y="157057"/>
                  </a:lnTo>
                  <a:lnTo>
                    <a:pt x="1695554" y="162918"/>
                  </a:lnTo>
                  <a:lnTo>
                    <a:pt x="1723090" y="162918"/>
                  </a:lnTo>
                  <a:lnTo>
                    <a:pt x="1750865" y="168515"/>
                  </a:lnTo>
                  <a:lnTo>
                    <a:pt x="1785205" y="168515"/>
                  </a:lnTo>
                  <a:lnTo>
                    <a:pt x="1812629" y="174079"/>
                  </a:lnTo>
                  <a:lnTo>
                    <a:pt x="1833474" y="174079"/>
                  </a:lnTo>
                  <a:lnTo>
                    <a:pt x="1854109" y="179688"/>
                  </a:lnTo>
                </a:path>
                <a:path w="2709545" h="561339">
                  <a:moveTo>
                    <a:pt x="648000" y="274931"/>
                  </a:moveTo>
                  <a:lnTo>
                    <a:pt x="689176" y="269379"/>
                  </a:lnTo>
                  <a:lnTo>
                    <a:pt x="716610" y="258115"/>
                  </a:lnTo>
                  <a:lnTo>
                    <a:pt x="758133" y="246953"/>
                  </a:lnTo>
                  <a:lnTo>
                    <a:pt x="813349" y="235792"/>
                  </a:lnTo>
                  <a:lnTo>
                    <a:pt x="861370" y="230285"/>
                  </a:lnTo>
                  <a:lnTo>
                    <a:pt x="902844" y="224334"/>
                  </a:lnTo>
                  <a:lnTo>
                    <a:pt x="937175" y="224334"/>
                  </a:lnTo>
                  <a:lnTo>
                    <a:pt x="992389" y="213172"/>
                  </a:lnTo>
                  <a:lnTo>
                    <a:pt x="1027066" y="213172"/>
                  </a:lnTo>
                  <a:lnTo>
                    <a:pt x="1047605" y="207666"/>
                  </a:lnTo>
                  <a:lnTo>
                    <a:pt x="1068242" y="207666"/>
                  </a:lnTo>
                  <a:lnTo>
                    <a:pt x="1089128" y="202011"/>
                  </a:lnTo>
                  <a:lnTo>
                    <a:pt x="1102871" y="202011"/>
                  </a:lnTo>
                  <a:lnTo>
                    <a:pt x="1123458" y="196402"/>
                  </a:lnTo>
                  <a:lnTo>
                    <a:pt x="1144046" y="196402"/>
                  </a:lnTo>
                  <a:lnTo>
                    <a:pt x="1178723" y="196402"/>
                  </a:lnTo>
                  <a:lnTo>
                    <a:pt x="1206108" y="190850"/>
                  </a:lnTo>
                  <a:lnTo>
                    <a:pt x="1233889" y="190850"/>
                  </a:lnTo>
                  <a:lnTo>
                    <a:pt x="1254527" y="190850"/>
                  </a:lnTo>
                  <a:lnTo>
                    <a:pt x="1268218" y="196402"/>
                  </a:lnTo>
                  <a:lnTo>
                    <a:pt x="1288856" y="196402"/>
                  </a:lnTo>
                  <a:lnTo>
                    <a:pt x="1309692" y="196402"/>
                  </a:lnTo>
                  <a:lnTo>
                    <a:pt x="1337126" y="196402"/>
                  </a:lnTo>
                  <a:lnTo>
                    <a:pt x="1364654" y="202011"/>
                  </a:lnTo>
                  <a:lnTo>
                    <a:pt x="1433573" y="202011"/>
                  </a:lnTo>
                  <a:lnTo>
                    <a:pt x="1481940" y="202011"/>
                  </a:lnTo>
                  <a:lnTo>
                    <a:pt x="1537153" y="207666"/>
                  </a:lnTo>
                  <a:lnTo>
                    <a:pt x="1598861" y="213172"/>
                  </a:lnTo>
                  <a:lnTo>
                    <a:pt x="1654088" y="213172"/>
                  </a:lnTo>
                  <a:lnTo>
                    <a:pt x="1695554" y="218827"/>
                  </a:lnTo>
                  <a:lnTo>
                    <a:pt x="1729880" y="224334"/>
                  </a:lnTo>
                  <a:lnTo>
                    <a:pt x="1778303" y="230285"/>
                  </a:lnTo>
                  <a:lnTo>
                    <a:pt x="1833474" y="241447"/>
                  </a:lnTo>
                  <a:lnTo>
                    <a:pt x="1874744" y="246953"/>
                  </a:lnTo>
                  <a:lnTo>
                    <a:pt x="1909280" y="252608"/>
                  </a:lnTo>
                  <a:lnTo>
                    <a:pt x="1936858" y="252608"/>
                  </a:lnTo>
                </a:path>
              </a:pathLst>
            </a:custGeom>
            <a:ln w="6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2061" y="3825775"/>
              <a:ext cx="317500" cy="56515"/>
            </a:xfrm>
            <a:custGeom>
              <a:avLst/>
              <a:gdLst/>
              <a:ahLst/>
              <a:cxnLst/>
              <a:rect l="l" t="t" r="r" b="b"/>
              <a:pathLst>
                <a:path w="317500" h="56514">
                  <a:moveTo>
                    <a:pt x="0" y="56114"/>
                  </a:moveTo>
                  <a:lnTo>
                    <a:pt x="34329" y="50551"/>
                  </a:lnTo>
                  <a:lnTo>
                    <a:pt x="62111" y="50551"/>
                  </a:lnTo>
                  <a:lnTo>
                    <a:pt x="103287" y="44953"/>
                  </a:lnTo>
                  <a:lnTo>
                    <a:pt x="131068" y="39093"/>
                  </a:lnTo>
                </a:path>
                <a:path w="317500" h="56514">
                  <a:moveTo>
                    <a:pt x="193130" y="27932"/>
                  </a:moveTo>
                  <a:lnTo>
                    <a:pt x="199975" y="27932"/>
                  </a:lnTo>
                  <a:lnTo>
                    <a:pt x="241201" y="16770"/>
                  </a:lnTo>
                  <a:lnTo>
                    <a:pt x="282675" y="5609"/>
                  </a:lnTo>
                  <a:lnTo>
                    <a:pt x="317004" y="0"/>
                  </a:lnTo>
                </a:path>
              </a:pathLst>
            </a:custGeom>
            <a:ln w="24911">
              <a:solidFill>
                <a:srgbClr val="FF1C1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333" y="3752222"/>
              <a:ext cx="134019" cy="7418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7274" y="3644994"/>
              <a:ext cx="121452" cy="9758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744391" y="3444132"/>
              <a:ext cx="1020444" cy="174625"/>
            </a:xfrm>
            <a:custGeom>
              <a:avLst/>
              <a:gdLst/>
              <a:ahLst/>
              <a:cxnLst/>
              <a:rect l="l" t="t" r="r" b="b"/>
              <a:pathLst>
                <a:path w="1020444" h="174625">
                  <a:moveTo>
                    <a:pt x="0" y="174079"/>
                  </a:moveTo>
                  <a:lnTo>
                    <a:pt x="27781" y="151460"/>
                  </a:lnTo>
                  <a:lnTo>
                    <a:pt x="62111" y="123482"/>
                  </a:lnTo>
                  <a:lnTo>
                    <a:pt x="89545" y="101148"/>
                  </a:lnTo>
                </a:path>
                <a:path w="1020444" h="174625">
                  <a:moveTo>
                    <a:pt x="137914" y="67264"/>
                  </a:moveTo>
                  <a:lnTo>
                    <a:pt x="144761" y="67264"/>
                  </a:lnTo>
                  <a:lnTo>
                    <a:pt x="220564" y="28182"/>
                  </a:lnTo>
                  <a:lnTo>
                    <a:pt x="248345" y="16816"/>
                  </a:lnTo>
                </a:path>
                <a:path w="1020444" h="174625">
                  <a:moveTo>
                    <a:pt x="310110" y="5552"/>
                  </a:moveTo>
                  <a:lnTo>
                    <a:pt x="324148" y="5552"/>
                  </a:lnTo>
                  <a:lnTo>
                    <a:pt x="372220" y="5552"/>
                  </a:lnTo>
                  <a:lnTo>
                    <a:pt x="434282" y="5552"/>
                  </a:lnTo>
                  <a:lnTo>
                    <a:pt x="441129" y="5552"/>
                  </a:lnTo>
                </a:path>
                <a:path w="1020444" h="174625">
                  <a:moveTo>
                    <a:pt x="510086" y="5552"/>
                  </a:moveTo>
                  <a:lnTo>
                    <a:pt x="572196" y="5552"/>
                  </a:lnTo>
                  <a:lnTo>
                    <a:pt x="599630" y="5552"/>
                  </a:lnTo>
                  <a:lnTo>
                    <a:pt x="627412" y="5552"/>
                  </a:lnTo>
                  <a:lnTo>
                    <a:pt x="634308" y="5552"/>
                  </a:lnTo>
                </a:path>
                <a:path w="1020444" h="174625">
                  <a:moveTo>
                    <a:pt x="703211" y="0"/>
                  </a:moveTo>
                  <a:lnTo>
                    <a:pt x="723859" y="0"/>
                  </a:lnTo>
                  <a:lnTo>
                    <a:pt x="751242" y="0"/>
                  </a:lnTo>
                  <a:lnTo>
                    <a:pt x="813342" y="0"/>
                  </a:lnTo>
                  <a:lnTo>
                    <a:pt x="827048" y="0"/>
                  </a:lnTo>
                </a:path>
                <a:path w="1020444" h="174625">
                  <a:moveTo>
                    <a:pt x="896092" y="0"/>
                  </a:moveTo>
                  <a:lnTo>
                    <a:pt x="902839" y="0"/>
                  </a:lnTo>
                  <a:lnTo>
                    <a:pt x="958066" y="11161"/>
                  </a:lnTo>
                  <a:lnTo>
                    <a:pt x="1006476" y="22322"/>
                  </a:lnTo>
                  <a:lnTo>
                    <a:pt x="1020167" y="28182"/>
                  </a:lnTo>
                </a:path>
              </a:pathLst>
            </a:custGeom>
            <a:ln w="24911">
              <a:solidFill>
                <a:srgbClr val="FF1C1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07467" y="3487973"/>
              <a:ext cx="120964" cy="9190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2136" y="3594594"/>
              <a:ext cx="114409" cy="9783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89948" y="3700915"/>
              <a:ext cx="114598" cy="10363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247209" y="3820120"/>
              <a:ext cx="496570" cy="118110"/>
            </a:xfrm>
            <a:custGeom>
              <a:avLst/>
              <a:gdLst/>
              <a:ahLst/>
              <a:cxnLst/>
              <a:rect l="l" t="t" r="r" b="b"/>
              <a:pathLst>
                <a:path w="496569" h="118110">
                  <a:moveTo>
                    <a:pt x="0" y="0"/>
                  </a:moveTo>
                  <a:lnTo>
                    <a:pt x="6901" y="0"/>
                  </a:lnTo>
                  <a:lnTo>
                    <a:pt x="34340" y="5654"/>
                  </a:lnTo>
                  <a:lnTo>
                    <a:pt x="62114" y="11264"/>
                  </a:lnTo>
                  <a:lnTo>
                    <a:pt x="103244" y="16816"/>
                  </a:lnTo>
                  <a:lnTo>
                    <a:pt x="123837" y="22425"/>
                  </a:lnTo>
                </a:path>
                <a:path w="496569" h="118110">
                  <a:moveTo>
                    <a:pt x="185937" y="33586"/>
                  </a:moveTo>
                  <a:lnTo>
                    <a:pt x="206586" y="33586"/>
                  </a:lnTo>
                  <a:lnTo>
                    <a:pt x="303264" y="61769"/>
                  </a:lnTo>
                  <a:lnTo>
                    <a:pt x="310166" y="61769"/>
                  </a:lnTo>
                </a:path>
                <a:path w="496569" h="118110">
                  <a:moveTo>
                    <a:pt x="372183" y="78528"/>
                  </a:moveTo>
                  <a:lnTo>
                    <a:pt x="379070" y="78528"/>
                  </a:lnTo>
                  <a:lnTo>
                    <a:pt x="406453" y="89690"/>
                  </a:lnTo>
                  <a:lnTo>
                    <a:pt x="434241" y="95345"/>
                  </a:lnTo>
                  <a:lnTo>
                    <a:pt x="475511" y="112115"/>
                  </a:lnTo>
                  <a:lnTo>
                    <a:pt x="496104" y="117975"/>
                  </a:lnTo>
                </a:path>
              </a:pathLst>
            </a:custGeom>
            <a:ln w="24911">
              <a:solidFill>
                <a:srgbClr val="FF1C1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723800" y="3813811"/>
            <a:ext cx="1262380" cy="125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9"/>
              </a:lnSpc>
            </a:pPr>
            <a:r>
              <a:rPr dirty="0" sz="850" spc="140">
                <a:latin typeface="Arial MT"/>
                <a:cs typeface="Arial MT"/>
              </a:rPr>
              <a:t>Antecedent</a:t>
            </a:r>
            <a:r>
              <a:rPr dirty="0" sz="850" spc="60">
                <a:latin typeface="Arial MT"/>
                <a:cs typeface="Arial MT"/>
              </a:rPr>
              <a:t> </a:t>
            </a:r>
            <a:r>
              <a:rPr dirty="0" sz="850" spc="130">
                <a:latin typeface="Arial MT"/>
                <a:cs typeface="Arial MT"/>
              </a:rPr>
              <a:t>Surface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78254" y="3216304"/>
            <a:ext cx="730250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 spc="155">
                <a:latin typeface="Arial MT"/>
                <a:cs typeface="Arial MT"/>
              </a:rPr>
              <a:t>Sea</a:t>
            </a:r>
            <a:r>
              <a:rPr dirty="0" sz="1100" spc="15">
                <a:latin typeface="Arial MT"/>
                <a:cs typeface="Arial MT"/>
              </a:rPr>
              <a:t> </a:t>
            </a:r>
            <a:r>
              <a:rPr dirty="0" sz="1100" spc="130">
                <a:latin typeface="Arial MT"/>
                <a:cs typeface="Arial MT"/>
              </a:rPr>
              <a:t>Leve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496246" y="3190318"/>
            <a:ext cx="6413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55">
                <a:latin typeface="Arial MT"/>
                <a:cs typeface="Arial MT"/>
              </a:rPr>
              <a:t>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2698" y="2803964"/>
            <a:ext cx="1122045" cy="257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00"/>
              </a:lnSpc>
            </a:pPr>
            <a:r>
              <a:rPr dirty="0" sz="1800" spc="270">
                <a:latin typeface="Arial MT"/>
                <a:cs typeface="Arial MT"/>
              </a:rPr>
              <a:t>Keep</a:t>
            </a:r>
            <a:r>
              <a:rPr dirty="0" sz="1800" spc="90">
                <a:latin typeface="Arial MT"/>
                <a:cs typeface="Arial MT"/>
              </a:rPr>
              <a:t> </a:t>
            </a:r>
            <a:r>
              <a:rPr dirty="0" sz="1800" spc="280">
                <a:latin typeface="Arial MT"/>
                <a:cs typeface="Arial MT"/>
              </a:rPr>
              <a:t>Up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543517" y="2950413"/>
            <a:ext cx="151765" cy="385445"/>
            <a:chOff x="2543517" y="2950413"/>
            <a:chExt cx="151765" cy="385445"/>
          </a:xfrm>
        </p:grpSpPr>
        <p:sp>
          <p:nvSpPr>
            <p:cNvPr id="60" name="object 60"/>
            <p:cNvSpPr/>
            <p:nvPr/>
          </p:nvSpPr>
          <p:spPr>
            <a:xfrm>
              <a:off x="2619392" y="3056936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w="0" h="274954">
                  <a:moveTo>
                    <a:pt x="0" y="274885"/>
                  </a:moveTo>
                  <a:lnTo>
                    <a:pt x="0" y="0"/>
                  </a:lnTo>
                </a:path>
              </a:pathLst>
            </a:custGeom>
            <a:ln w="6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3517" y="2950413"/>
              <a:ext cx="151663" cy="207670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469949" y="3123007"/>
            <a:ext cx="448309" cy="2209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50" spc="254" b="1">
                <a:latin typeface="Arial"/>
                <a:cs typeface="Arial"/>
              </a:rPr>
              <a:t>M</a:t>
            </a:r>
            <a:r>
              <a:rPr dirty="0" sz="1250" spc="210" b="1">
                <a:latin typeface="Arial"/>
                <a:cs typeface="Arial"/>
              </a:rPr>
              <a:t>F</a:t>
            </a:r>
            <a:r>
              <a:rPr dirty="0" sz="1250" spc="215" b="1">
                <a:latin typeface="Arial"/>
                <a:cs typeface="Arial"/>
              </a:rPr>
              <a:t>S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5215" y="2080611"/>
            <a:ext cx="3183890" cy="1472565"/>
            <a:chOff x="55215" y="2080611"/>
            <a:chExt cx="3183890" cy="1472565"/>
          </a:xfrm>
        </p:grpSpPr>
        <p:sp>
          <p:nvSpPr>
            <p:cNvPr id="64" name="object 64"/>
            <p:cNvSpPr/>
            <p:nvPr/>
          </p:nvSpPr>
          <p:spPr>
            <a:xfrm>
              <a:off x="641105" y="3320649"/>
              <a:ext cx="158750" cy="219075"/>
            </a:xfrm>
            <a:custGeom>
              <a:avLst/>
              <a:gdLst/>
              <a:ahLst/>
              <a:cxnLst/>
              <a:rect l="l" t="t" r="r" b="b"/>
              <a:pathLst>
                <a:path w="158750" h="219075">
                  <a:moveTo>
                    <a:pt x="0" y="0"/>
                  </a:moveTo>
                  <a:lnTo>
                    <a:pt x="158501" y="219032"/>
                  </a:lnTo>
                  <a:lnTo>
                    <a:pt x="96440" y="190747"/>
                  </a:lnTo>
                </a:path>
              </a:pathLst>
            </a:custGeom>
            <a:ln w="25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55215" y="2080717"/>
              <a:ext cx="2715895" cy="589280"/>
            </a:xfrm>
            <a:custGeom>
              <a:avLst/>
              <a:gdLst/>
              <a:ahLst/>
              <a:cxnLst/>
              <a:rect l="l" t="t" r="r" b="b"/>
              <a:pathLst>
                <a:path w="2715895" h="589280">
                  <a:moveTo>
                    <a:pt x="2715772" y="0"/>
                  </a:moveTo>
                  <a:lnTo>
                    <a:pt x="6846" y="0"/>
                  </a:lnTo>
                  <a:lnTo>
                    <a:pt x="0" y="572249"/>
                  </a:lnTo>
                  <a:lnTo>
                    <a:pt x="2708965" y="588962"/>
                  </a:lnTo>
                  <a:lnTo>
                    <a:pt x="2715772" y="0"/>
                  </a:lnTo>
                  <a:close/>
                </a:path>
              </a:pathLst>
            </a:custGeom>
            <a:solidFill>
              <a:srgbClr val="E3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68609" y="2136622"/>
              <a:ext cx="1730375" cy="365125"/>
            </a:xfrm>
            <a:custGeom>
              <a:avLst/>
              <a:gdLst/>
              <a:ahLst/>
              <a:cxnLst/>
              <a:rect l="l" t="t" r="r" b="b"/>
              <a:pathLst>
                <a:path w="1730375" h="365125">
                  <a:moveTo>
                    <a:pt x="1075430" y="0"/>
                  </a:moveTo>
                  <a:lnTo>
                    <a:pt x="882302" y="11468"/>
                  </a:lnTo>
                  <a:lnTo>
                    <a:pt x="703212" y="0"/>
                  </a:lnTo>
                  <a:lnTo>
                    <a:pt x="558453" y="5803"/>
                  </a:lnTo>
                  <a:lnTo>
                    <a:pt x="475754" y="39395"/>
                  </a:lnTo>
                  <a:lnTo>
                    <a:pt x="393105" y="89992"/>
                  </a:lnTo>
                  <a:lnTo>
                    <a:pt x="310405" y="174028"/>
                  </a:lnTo>
                  <a:lnTo>
                    <a:pt x="227756" y="246964"/>
                  </a:lnTo>
                  <a:lnTo>
                    <a:pt x="124172" y="319887"/>
                  </a:lnTo>
                  <a:lnTo>
                    <a:pt x="0" y="364934"/>
                  </a:lnTo>
                  <a:lnTo>
                    <a:pt x="165646" y="336651"/>
                  </a:lnTo>
                  <a:lnTo>
                    <a:pt x="324148" y="303161"/>
                  </a:lnTo>
                  <a:lnTo>
                    <a:pt x="503237" y="275183"/>
                  </a:lnTo>
                  <a:lnTo>
                    <a:pt x="696318" y="252564"/>
                  </a:lnTo>
                  <a:lnTo>
                    <a:pt x="1130599" y="252564"/>
                  </a:lnTo>
                  <a:lnTo>
                    <a:pt x="1295941" y="280746"/>
                  </a:lnTo>
                  <a:lnTo>
                    <a:pt x="1502773" y="319887"/>
                  </a:lnTo>
                  <a:lnTo>
                    <a:pt x="1681906" y="342506"/>
                  </a:lnTo>
                  <a:lnTo>
                    <a:pt x="1730179" y="353669"/>
                  </a:lnTo>
                  <a:lnTo>
                    <a:pt x="1626991" y="280746"/>
                  </a:lnTo>
                  <a:lnTo>
                    <a:pt x="1530306" y="213474"/>
                  </a:lnTo>
                  <a:lnTo>
                    <a:pt x="1461295" y="146100"/>
                  </a:lnTo>
                  <a:lnTo>
                    <a:pt x="1378643" y="78727"/>
                  </a:lnTo>
                  <a:lnTo>
                    <a:pt x="1295941" y="28232"/>
                  </a:lnTo>
                  <a:lnTo>
                    <a:pt x="1192715" y="5803"/>
                  </a:lnTo>
                  <a:lnTo>
                    <a:pt x="1075430" y="0"/>
                  </a:lnTo>
                  <a:close/>
                </a:path>
              </a:pathLst>
            </a:custGeom>
            <a:solidFill>
              <a:srgbClr val="389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62061" y="2389187"/>
              <a:ext cx="2709545" cy="320040"/>
            </a:xfrm>
            <a:custGeom>
              <a:avLst/>
              <a:gdLst/>
              <a:ahLst/>
              <a:cxnLst/>
              <a:rect l="l" t="t" r="r" b="b"/>
              <a:pathLst>
                <a:path w="2709545" h="320039">
                  <a:moveTo>
                    <a:pt x="1309741" y="0"/>
                  </a:moveTo>
                  <a:lnTo>
                    <a:pt x="1040804" y="5549"/>
                  </a:lnTo>
                  <a:lnTo>
                    <a:pt x="827087" y="28181"/>
                  </a:lnTo>
                  <a:lnTo>
                    <a:pt x="606523" y="78574"/>
                  </a:lnTo>
                  <a:lnTo>
                    <a:pt x="413692" y="106705"/>
                  </a:lnTo>
                  <a:lnTo>
                    <a:pt x="158502" y="168478"/>
                  </a:lnTo>
                  <a:lnTo>
                    <a:pt x="0" y="202057"/>
                  </a:lnTo>
                  <a:lnTo>
                    <a:pt x="0" y="314274"/>
                  </a:lnTo>
                  <a:lnTo>
                    <a:pt x="2708926" y="319874"/>
                  </a:lnTo>
                  <a:lnTo>
                    <a:pt x="2702119" y="241350"/>
                  </a:lnTo>
                  <a:lnTo>
                    <a:pt x="2474662" y="185242"/>
                  </a:lnTo>
                  <a:lnTo>
                    <a:pt x="2260946" y="129032"/>
                  </a:lnTo>
                  <a:lnTo>
                    <a:pt x="2060921" y="89941"/>
                  </a:lnTo>
                  <a:lnTo>
                    <a:pt x="1812979" y="50596"/>
                  </a:lnTo>
                  <a:lnTo>
                    <a:pt x="1564580" y="5549"/>
                  </a:lnTo>
                  <a:lnTo>
                    <a:pt x="1309741" y="0"/>
                  </a:lnTo>
                  <a:close/>
                </a:path>
              </a:pathLst>
            </a:custGeom>
            <a:solidFill>
              <a:srgbClr val="FFEA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68957" y="2086326"/>
              <a:ext cx="2709545" cy="0"/>
            </a:xfrm>
            <a:custGeom>
              <a:avLst/>
              <a:gdLst/>
              <a:ahLst/>
              <a:cxnLst/>
              <a:rect l="l" t="t" r="r" b="b"/>
              <a:pathLst>
                <a:path w="2709545" h="0">
                  <a:moveTo>
                    <a:pt x="0" y="0"/>
                  </a:moveTo>
                  <a:lnTo>
                    <a:pt x="2708934" y="0"/>
                  </a:lnTo>
                </a:path>
              </a:pathLst>
            </a:custGeom>
            <a:ln w="11181">
              <a:solidFill>
                <a:srgbClr val="707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5206" y="2696946"/>
              <a:ext cx="3183890" cy="23495"/>
            </a:xfrm>
            <a:custGeom>
              <a:avLst/>
              <a:gdLst/>
              <a:ahLst/>
              <a:cxnLst/>
              <a:rect l="l" t="t" r="r" b="b"/>
              <a:pathLst>
                <a:path w="3183890" h="23494">
                  <a:moveTo>
                    <a:pt x="3183293" y="0"/>
                  </a:moveTo>
                  <a:lnTo>
                    <a:pt x="0" y="0"/>
                  </a:lnTo>
                  <a:lnTo>
                    <a:pt x="0" y="11176"/>
                  </a:lnTo>
                  <a:lnTo>
                    <a:pt x="0" y="12128"/>
                  </a:lnTo>
                  <a:lnTo>
                    <a:pt x="0" y="23317"/>
                  </a:lnTo>
                  <a:lnTo>
                    <a:pt x="3183293" y="23317"/>
                  </a:lnTo>
                  <a:lnTo>
                    <a:pt x="3183293" y="12128"/>
                  </a:lnTo>
                  <a:lnTo>
                    <a:pt x="3183293" y="11176"/>
                  </a:lnTo>
                  <a:lnTo>
                    <a:pt x="31832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62061" y="2142429"/>
              <a:ext cx="2702560" cy="494030"/>
            </a:xfrm>
            <a:custGeom>
              <a:avLst/>
              <a:gdLst/>
              <a:ahLst/>
              <a:cxnLst/>
              <a:rect l="l" t="t" r="r" b="b"/>
              <a:pathLst>
                <a:path w="2702560" h="494030">
                  <a:moveTo>
                    <a:pt x="0" y="448816"/>
                  </a:moveTo>
                  <a:lnTo>
                    <a:pt x="48369" y="437552"/>
                  </a:lnTo>
                  <a:lnTo>
                    <a:pt x="96441" y="426391"/>
                  </a:lnTo>
                  <a:lnTo>
                    <a:pt x="151655" y="415230"/>
                  </a:lnTo>
                  <a:lnTo>
                    <a:pt x="213718" y="404068"/>
                  </a:lnTo>
                  <a:lnTo>
                    <a:pt x="275828" y="392610"/>
                  </a:lnTo>
                  <a:lnTo>
                    <a:pt x="317004" y="381449"/>
                  </a:lnTo>
                  <a:lnTo>
                    <a:pt x="337593" y="375794"/>
                  </a:lnTo>
                  <a:lnTo>
                    <a:pt x="358478" y="370287"/>
                  </a:lnTo>
                  <a:lnTo>
                    <a:pt x="385962" y="364633"/>
                  </a:lnTo>
                  <a:lnTo>
                    <a:pt x="420590" y="359126"/>
                  </a:lnTo>
                  <a:lnTo>
                    <a:pt x="454919" y="353471"/>
                  </a:lnTo>
                  <a:lnTo>
                    <a:pt x="482353" y="347862"/>
                  </a:lnTo>
                  <a:lnTo>
                    <a:pt x="503239" y="342310"/>
                  </a:lnTo>
                  <a:lnTo>
                    <a:pt x="523827" y="342310"/>
                  </a:lnTo>
                  <a:lnTo>
                    <a:pt x="544465" y="336701"/>
                  </a:lnTo>
                  <a:lnTo>
                    <a:pt x="565350" y="330852"/>
                  </a:lnTo>
                  <a:lnTo>
                    <a:pt x="592785" y="325345"/>
                  </a:lnTo>
                  <a:lnTo>
                    <a:pt x="627115" y="319690"/>
                  </a:lnTo>
                  <a:lnTo>
                    <a:pt x="661742" y="314081"/>
                  </a:lnTo>
                  <a:lnTo>
                    <a:pt x="696072" y="308518"/>
                  </a:lnTo>
                  <a:lnTo>
                    <a:pt x="716958" y="302920"/>
                  </a:lnTo>
                  <a:lnTo>
                    <a:pt x="737545" y="297356"/>
                  </a:lnTo>
                  <a:lnTo>
                    <a:pt x="758133" y="291701"/>
                  </a:lnTo>
                  <a:lnTo>
                    <a:pt x="785915" y="286104"/>
                  </a:lnTo>
                  <a:lnTo>
                    <a:pt x="813349" y="280540"/>
                  </a:lnTo>
                  <a:lnTo>
                    <a:pt x="854872" y="274942"/>
                  </a:lnTo>
                  <a:lnTo>
                    <a:pt x="889152" y="269379"/>
                  </a:lnTo>
                  <a:lnTo>
                    <a:pt x="916635" y="269379"/>
                  </a:lnTo>
                  <a:lnTo>
                    <a:pt x="944368" y="263576"/>
                  </a:lnTo>
                  <a:lnTo>
                    <a:pt x="965005" y="263576"/>
                  </a:lnTo>
                  <a:lnTo>
                    <a:pt x="985593" y="257921"/>
                  </a:lnTo>
                  <a:lnTo>
                    <a:pt x="1006478" y="257921"/>
                  </a:lnTo>
                  <a:lnTo>
                    <a:pt x="1040808" y="257921"/>
                  </a:lnTo>
                  <a:lnTo>
                    <a:pt x="1075435" y="252312"/>
                  </a:lnTo>
                  <a:lnTo>
                    <a:pt x="1116611" y="252312"/>
                  </a:lnTo>
                  <a:lnTo>
                    <a:pt x="1144096" y="252312"/>
                  </a:lnTo>
                  <a:lnTo>
                    <a:pt x="1171827" y="252312"/>
                  </a:lnTo>
                  <a:lnTo>
                    <a:pt x="1192416" y="252312"/>
                  </a:lnTo>
                  <a:lnTo>
                    <a:pt x="1213053" y="252312"/>
                  </a:lnTo>
                  <a:lnTo>
                    <a:pt x="1240835" y="252312"/>
                  </a:lnTo>
                  <a:lnTo>
                    <a:pt x="1268219" y="252312"/>
                  </a:lnTo>
                  <a:lnTo>
                    <a:pt x="1302797" y="252312"/>
                  </a:lnTo>
                  <a:lnTo>
                    <a:pt x="1344075" y="252312"/>
                  </a:lnTo>
                  <a:lnTo>
                    <a:pt x="1371849" y="252312"/>
                  </a:lnTo>
                  <a:lnTo>
                    <a:pt x="1392442" y="252312"/>
                  </a:lnTo>
                  <a:lnTo>
                    <a:pt x="1412937" y="252312"/>
                  </a:lnTo>
                  <a:lnTo>
                    <a:pt x="1433572" y="252312"/>
                  </a:lnTo>
                  <a:lnTo>
                    <a:pt x="1461346" y="252312"/>
                  </a:lnTo>
                  <a:lnTo>
                    <a:pt x="1488784" y="252312"/>
                  </a:lnTo>
                  <a:lnTo>
                    <a:pt x="1523461" y="252312"/>
                  </a:lnTo>
                  <a:lnTo>
                    <a:pt x="1557787" y="257921"/>
                  </a:lnTo>
                  <a:lnTo>
                    <a:pt x="1585169" y="257921"/>
                  </a:lnTo>
                  <a:lnTo>
                    <a:pt x="1612957" y="263576"/>
                  </a:lnTo>
                  <a:lnTo>
                    <a:pt x="1640396" y="263576"/>
                  </a:lnTo>
                  <a:lnTo>
                    <a:pt x="1661381" y="269379"/>
                  </a:lnTo>
                  <a:lnTo>
                    <a:pt x="1688805" y="269379"/>
                  </a:lnTo>
                  <a:lnTo>
                    <a:pt x="1723145" y="274942"/>
                  </a:lnTo>
                  <a:lnTo>
                    <a:pt x="1757667" y="280540"/>
                  </a:lnTo>
                  <a:lnTo>
                    <a:pt x="1833515" y="291701"/>
                  </a:lnTo>
                  <a:lnTo>
                    <a:pt x="1895588" y="302920"/>
                  </a:lnTo>
                  <a:lnTo>
                    <a:pt x="1943647" y="314081"/>
                  </a:lnTo>
                  <a:lnTo>
                    <a:pt x="2005761" y="325345"/>
                  </a:lnTo>
                  <a:lnTo>
                    <a:pt x="2054129" y="336701"/>
                  </a:lnTo>
                  <a:lnTo>
                    <a:pt x="2088469" y="336701"/>
                  </a:lnTo>
                  <a:lnTo>
                    <a:pt x="2123047" y="342310"/>
                  </a:lnTo>
                  <a:lnTo>
                    <a:pt x="2171064" y="353471"/>
                  </a:lnTo>
                  <a:lnTo>
                    <a:pt x="2226375" y="364633"/>
                  </a:lnTo>
                  <a:lnTo>
                    <a:pt x="2274644" y="375794"/>
                  </a:lnTo>
                  <a:lnTo>
                    <a:pt x="2315928" y="387058"/>
                  </a:lnTo>
                  <a:lnTo>
                    <a:pt x="2371085" y="404068"/>
                  </a:lnTo>
                  <a:lnTo>
                    <a:pt x="2419508" y="415230"/>
                  </a:lnTo>
                  <a:lnTo>
                    <a:pt x="2446890" y="420839"/>
                  </a:lnTo>
                  <a:lnTo>
                    <a:pt x="2481468" y="432000"/>
                  </a:lnTo>
                  <a:lnTo>
                    <a:pt x="2529640" y="443162"/>
                  </a:lnTo>
                  <a:lnTo>
                    <a:pt x="2584853" y="454323"/>
                  </a:lnTo>
                  <a:lnTo>
                    <a:pt x="2626332" y="471344"/>
                  </a:lnTo>
                  <a:lnTo>
                    <a:pt x="2667462" y="482597"/>
                  </a:lnTo>
                  <a:lnTo>
                    <a:pt x="2702138" y="493770"/>
                  </a:lnTo>
                </a:path>
                <a:path w="2702560" h="494030">
                  <a:moveTo>
                    <a:pt x="399703" y="353471"/>
                  </a:moveTo>
                  <a:lnTo>
                    <a:pt x="427436" y="347862"/>
                  </a:lnTo>
                  <a:lnTo>
                    <a:pt x="454919" y="342310"/>
                  </a:lnTo>
                  <a:lnTo>
                    <a:pt x="482353" y="336701"/>
                  </a:lnTo>
                  <a:lnTo>
                    <a:pt x="516980" y="319690"/>
                  </a:lnTo>
                  <a:lnTo>
                    <a:pt x="551311" y="302920"/>
                  </a:lnTo>
                  <a:lnTo>
                    <a:pt x="579043" y="280540"/>
                  </a:lnTo>
                  <a:lnTo>
                    <a:pt x="613372" y="257921"/>
                  </a:lnTo>
                  <a:lnTo>
                    <a:pt x="648000" y="224334"/>
                  </a:lnTo>
                  <a:lnTo>
                    <a:pt x="682329" y="202011"/>
                  </a:lnTo>
                  <a:lnTo>
                    <a:pt x="710111" y="179392"/>
                  </a:lnTo>
                  <a:lnTo>
                    <a:pt x="730699" y="157069"/>
                  </a:lnTo>
                  <a:lnTo>
                    <a:pt x="751286" y="140298"/>
                  </a:lnTo>
                  <a:lnTo>
                    <a:pt x="771875" y="123277"/>
                  </a:lnTo>
                  <a:lnTo>
                    <a:pt x="785915" y="106518"/>
                  </a:lnTo>
                  <a:lnTo>
                    <a:pt x="799657" y="95356"/>
                  </a:lnTo>
                  <a:lnTo>
                    <a:pt x="820244" y="78528"/>
                  </a:lnTo>
                  <a:lnTo>
                    <a:pt x="840832" y="61564"/>
                  </a:lnTo>
                  <a:lnTo>
                    <a:pt x="861718" y="44748"/>
                  </a:lnTo>
                  <a:lnTo>
                    <a:pt x="882306" y="33586"/>
                  </a:lnTo>
                  <a:lnTo>
                    <a:pt x="916635" y="16816"/>
                  </a:lnTo>
                  <a:lnTo>
                    <a:pt x="944368" y="5654"/>
                  </a:lnTo>
                  <a:lnTo>
                    <a:pt x="965005" y="5654"/>
                  </a:lnTo>
                  <a:lnTo>
                    <a:pt x="985593" y="5654"/>
                  </a:lnTo>
                  <a:lnTo>
                    <a:pt x="1013374" y="0"/>
                  </a:lnTo>
                  <a:lnTo>
                    <a:pt x="1047654" y="0"/>
                  </a:lnTo>
                  <a:lnTo>
                    <a:pt x="1075435" y="0"/>
                  </a:lnTo>
                  <a:lnTo>
                    <a:pt x="1102870" y="0"/>
                  </a:lnTo>
                  <a:lnTo>
                    <a:pt x="1137200" y="0"/>
                  </a:lnTo>
                  <a:lnTo>
                    <a:pt x="1178723" y="0"/>
                  </a:lnTo>
                  <a:lnTo>
                    <a:pt x="1213053" y="0"/>
                  </a:lnTo>
                  <a:lnTo>
                    <a:pt x="1254526" y="0"/>
                  </a:lnTo>
                  <a:lnTo>
                    <a:pt x="1302797" y="0"/>
                  </a:lnTo>
                  <a:lnTo>
                    <a:pt x="1364653" y="0"/>
                  </a:lnTo>
                  <a:lnTo>
                    <a:pt x="1412937" y="0"/>
                  </a:lnTo>
                  <a:lnTo>
                    <a:pt x="1461346" y="0"/>
                  </a:lnTo>
                  <a:lnTo>
                    <a:pt x="1509377" y="0"/>
                  </a:lnTo>
                  <a:lnTo>
                    <a:pt x="1550899" y="0"/>
                  </a:lnTo>
                  <a:lnTo>
                    <a:pt x="1578421" y="5654"/>
                  </a:lnTo>
                  <a:lnTo>
                    <a:pt x="1599266" y="5654"/>
                  </a:lnTo>
                  <a:lnTo>
                    <a:pt x="1640396" y="11161"/>
                  </a:lnTo>
                  <a:lnTo>
                    <a:pt x="1675072" y="22425"/>
                  </a:lnTo>
                  <a:lnTo>
                    <a:pt x="1695707" y="27977"/>
                  </a:lnTo>
                  <a:lnTo>
                    <a:pt x="1723145" y="33586"/>
                  </a:lnTo>
                  <a:lnTo>
                    <a:pt x="1750864" y="50403"/>
                  </a:lnTo>
                  <a:lnTo>
                    <a:pt x="1785204" y="67367"/>
                  </a:lnTo>
                  <a:lnTo>
                    <a:pt x="1805839" y="78528"/>
                  </a:lnTo>
                  <a:lnTo>
                    <a:pt x="1826725" y="95356"/>
                  </a:lnTo>
                  <a:lnTo>
                    <a:pt x="1847318" y="112115"/>
                  </a:lnTo>
                  <a:lnTo>
                    <a:pt x="1867855" y="128840"/>
                  </a:lnTo>
                  <a:lnTo>
                    <a:pt x="1881882" y="145907"/>
                  </a:lnTo>
                  <a:lnTo>
                    <a:pt x="1888840" y="157069"/>
                  </a:lnTo>
                  <a:lnTo>
                    <a:pt x="1909321" y="179392"/>
                  </a:lnTo>
                  <a:lnTo>
                    <a:pt x="1929914" y="202011"/>
                  </a:lnTo>
                  <a:lnTo>
                    <a:pt x="1950548" y="218827"/>
                  </a:lnTo>
                  <a:lnTo>
                    <a:pt x="1964632" y="235598"/>
                  </a:lnTo>
                  <a:lnTo>
                    <a:pt x="1992028" y="252312"/>
                  </a:lnTo>
                  <a:lnTo>
                    <a:pt x="2012663" y="269379"/>
                  </a:lnTo>
                  <a:lnTo>
                    <a:pt x="2026354" y="280540"/>
                  </a:lnTo>
                  <a:lnTo>
                    <a:pt x="2047241" y="286104"/>
                  </a:lnTo>
                  <a:lnTo>
                    <a:pt x="2067876" y="297356"/>
                  </a:lnTo>
                  <a:lnTo>
                    <a:pt x="2116243" y="325345"/>
                  </a:lnTo>
                  <a:lnTo>
                    <a:pt x="2150569" y="342310"/>
                  </a:lnTo>
                </a:path>
                <a:path w="2702560" h="494030">
                  <a:moveTo>
                    <a:pt x="778721" y="106518"/>
                  </a:moveTo>
                  <a:lnTo>
                    <a:pt x="827091" y="100863"/>
                  </a:lnTo>
                  <a:lnTo>
                    <a:pt x="868563" y="95356"/>
                  </a:lnTo>
                  <a:lnTo>
                    <a:pt x="923482" y="89701"/>
                  </a:lnTo>
                  <a:lnTo>
                    <a:pt x="985593" y="84195"/>
                  </a:lnTo>
                  <a:lnTo>
                    <a:pt x="1020221" y="78528"/>
                  </a:lnTo>
                  <a:lnTo>
                    <a:pt x="1047654" y="78528"/>
                  </a:lnTo>
                  <a:lnTo>
                    <a:pt x="1075435" y="78528"/>
                  </a:lnTo>
                  <a:lnTo>
                    <a:pt x="1096024" y="78528"/>
                  </a:lnTo>
                  <a:lnTo>
                    <a:pt x="1116611" y="72931"/>
                  </a:lnTo>
                  <a:lnTo>
                    <a:pt x="1206157" y="72931"/>
                  </a:lnTo>
                  <a:lnTo>
                    <a:pt x="1357766" y="72931"/>
                  </a:lnTo>
                  <a:lnTo>
                    <a:pt x="1385540" y="78528"/>
                  </a:lnTo>
                  <a:lnTo>
                    <a:pt x="1419880" y="78528"/>
                  </a:lnTo>
                  <a:lnTo>
                    <a:pt x="1454458" y="78528"/>
                  </a:lnTo>
                  <a:lnTo>
                    <a:pt x="1481981" y="84195"/>
                  </a:lnTo>
                  <a:lnTo>
                    <a:pt x="1502574" y="84195"/>
                  </a:lnTo>
                  <a:lnTo>
                    <a:pt x="1523461" y="89701"/>
                  </a:lnTo>
                  <a:lnTo>
                    <a:pt x="1544095" y="89701"/>
                  </a:lnTo>
                  <a:lnTo>
                    <a:pt x="1564590" y="95356"/>
                  </a:lnTo>
                  <a:lnTo>
                    <a:pt x="1592365" y="95356"/>
                  </a:lnTo>
                  <a:lnTo>
                    <a:pt x="1626691" y="100863"/>
                  </a:lnTo>
                  <a:lnTo>
                    <a:pt x="1695707" y="106518"/>
                  </a:lnTo>
                  <a:lnTo>
                    <a:pt x="1750864" y="112115"/>
                  </a:lnTo>
                  <a:lnTo>
                    <a:pt x="1805839" y="117679"/>
                  </a:lnTo>
                  <a:lnTo>
                    <a:pt x="1854108" y="123277"/>
                  </a:lnTo>
                </a:path>
                <a:path w="2702560" h="494030">
                  <a:moveTo>
                    <a:pt x="634308" y="235598"/>
                  </a:moveTo>
                  <a:lnTo>
                    <a:pt x="682329" y="224334"/>
                  </a:lnTo>
                  <a:lnTo>
                    <a:pt x="730699" y="213172"/>
                  </a:lnTo>
                  <a:lnTo>
                    <a:pt x="778721" y="202011"/>
                  </a:lnTo>
                  <a:lnTo>
                    <a:pt x="833936" y="196208"/>
                  </a:lnTo>
                  <a:lnTo>
                    <a:pt x="875459" y="185047"/>
                  </a:lnTo>
                  <a:lnTo>
                    <a:pt x="909790" y="185047"/>
                  </a:lnTo>
                  <a:lnTo>
                    <a:pt x="944368" y="179392"/>
                  </a:lnTo>
                  <a:lnTo>
                    <a:pt x="985593" y="179392"/>
                  </a:lnTo>
                  <a:lnTo>
                    <a:pt x="1040808" y="173885"/>
                  </a:lnTo>
                  <a:lnTo>
                    <a:pt x="1082282" y="173885"/>
                  </a:lnTo>
                  <a:lnTo>
                    <a:pt x="1123458" y="173885"/>
                  </a:lnTo>
                  <a:lnTo>
                    <a:pt x="1185520" y="173885"/>
                  </a:lnTo>
                  <a:lnTo>
                    <a:pt x="1344075" y="173885"/>
                  </a:lnTo>
                  <a:lnTo>
                    <a:pt x="1371849" y="179392"/>
                  </a:lnTo>
                  <a:lnTo>
                    <a:pt x="1406189" y="179392"/>
                  </a:lnTo>
                  <a:lnTo>
                    <a:pt x="1433572" y="179392"/>
                  </a:lnTo>
                  <a:lnTo>
                    <a:pt x="1454458" y="179392"/>
                  </a:lnTo>
                  <a:lnTo>
                    <a:pt x="1468248" y="179392"/>
                  </a:lnTo>
                  <a:lnTo>
                    <a:pt x="1509377" y="179392"/>
                  </a:lnTo>
                  <a:lnTo>
                    <a:pt x="1564590" y="185047"/>
                  </a:lnTo>
                  <a:lnTo>
                    <a:pt x="1619901" y="190553"/>
                  </a:lnTo>
                  <a:lnTo>
                    <a:pt x="1661381" y="190553"/>
                  </a:lnTo>
                  <a:lnTo>
                    <a:pt x="1695707" y="196208"/>
                  </a:lnTo>
                  <a:lnTo>
                    <a:pt x="1737172" y="207666"/>
                  </a:lnTo>
                  <a:lnTo>
                    <a:pt x="1778302" y="213172"/>
                  </a:lnTo>
                  <a:lnTo>
                    <a:pt x="1812978" y="218827"/>
                  </a:lnTo>
                  <a:lnTo>
                    <a:pt x="1840417" y="224334"/>
                  </a:lnTo>
                  <a:lnTo>
                    <a:pt x="1867855" y="224334"/>
                  </a:lnTo>
                  <a:lnTo>
                    <a:pt x="1902531" y="229989"/>
                  </a:lnTo>
                  <a:lnTo>
                    <a:pt x="1923166" y="235598"/>
                  </a:lnTo>
                  <a:lnTo>
                    <a:pt x="1943647" y="235598"/>
                  </a:lnTo>
                  <a:lnTo>
                    <a:pt x="1964632" y="235598"/>
                  </a:lnTo>
                </a:path>
              </a:pathLst>
            </a:custGeom>
            <a:ln w="6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806499" y="2528876"/>
            <a:ext cx="1269365" cy="125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9"/>
              </a:lnSpc>
            </a:pPr>
            <a:r>
              <a:rPr dirty="0" sz="850" spc="140">
                <a:latin typeface="Arial MT"/>
                <a:cs typeface="Arial MT"/>
              </a:rPr>
              <a:t>Antecedent</a:t>
            </a:r>
            <a:r>
              <a:rPr dirty="0" sz="850" spc="80">
                <a:latin typeface="Arial MT"/>
                <a:cs typeface="Arial MT"/>
              </a:rPr>
              <a:t> </a:t>
            </a:r>
            <a:r>
              <a:rPr dirty="0" sz="850" spc="135">
                <a:latin typeface="Arial MT"/>
                <a:cs typeface="Arial MT"/>
              </a:rPr>
              <a:t>Surface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778254" y="1903150"/>
            <a:ext cx="768985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 spc="155">
                <a:latin typeface="Arial MT"/>
                <a:cs typeface="Arial MT"/>
              </a:rPr>
              <a:t>Sea</a:t>
            </a:r>
            <a:r>
              <a:rPr dirty="0" sz="1100" spc="20">
                <a:latin typeface="Arial MT"/>
                <a:cs typeface="Arial MT"/>
              </a:rPr>
              <a:t> </a:t>
            </a:r>
            <a:r>
              <a:rPr dirty="0" sz="1100" spc="114">
                <a:latin typeface="Arial MT"/>
                <a:cs typeface="Arial MT"/>
              </a:rPr>
              <a:t>Level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2698" y="1530039"/>
            <a:ext cx="1198245" cy="257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00"/>
              </a:lnSpc>
            </a:pPr>
            <a:r>
              <a:rPr dirty="0" sz="1800" spc="235">
                <a:latin typeface="Arial MT"/>
                <a:cs typeface="Arial MT"/>
              </a:rPr>
              <a:t>Catch</a:t>
            </a:r>
            <a:r>
              <a:rPr dirty="0" sz="1800" spc="95">
                <a:latin typeface="Arial MT"/>
                <a:cs typeface="Arial MT"/>
              </a:rPr>
              <a:t> </a:t>
            </a:r>
            <a:r>
              <a:rPr dirty="0" sz="1800" spc="280">
                <a:latin typeface="Arial MT"/>
                <a:cs typeface="Arial MT"/>
              </a:rPr>
              <a:t>Up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63242" y="913347"/>
            <a:ext cx="2727325" cy="1120775"/>
            <a:chOff x="63242" y="913347"/>
            <a:chExt cx="2727325" cy="1120775"/>
          </a:xfrm>
        </p:grpSpPr>
        <p:sp>
          <p:nvSpPr>
            <p:cNvPr id="75" name="object 75"/>
            <p:cNvSpPr/>
            <p:nvPr/>
          </p:nvSpPr>
          <p:spPr>
            <a:xfrm>
              <a:off x="2633181" y="1755177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w="0" h="274955">
                  <a:moveTo>
                    <a:pt x="0" y="274942"/>
                  </a:moveTo>
                  <a:lnTo>
                    <a:pt x="0" y="0"/>
                  </a:lnTo>
                </a:path>
              </a:pathLst>
            </a:custGeom>
            <a:ln w="6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57360" y="1654124"/>
              <a:ext cx="151612" cy="20205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8957" y="913460"/>
              <a:ext cx="2708910" cy="477520"/>
            </a:xfrm>
            <a:custGeom>
              <a:avLst/>
              <a:gdLst/>
              <a:ahLst/>
              <a:cxnLst/>
              <a:rect l="l" t="t" r="r" b="b"/>
              <a:pathLst>
                <a:path w="2708910" h="477519">
                  <a:moveTo>
                    <a:pt x="2702030" y="0"/>
                  </a:moveTo>
                  <a:lnTo>
                    <a:pt x="6846" y="5600"/>
                  </a:lnTo>
                  <a:lnTo>
                    <a:pt x="0" y="404012"/>
                  </a:lnTo>
                  <a:lnTo>
                    <a:pt x="2708913" y="476935"/>
                  </a:lnTo>
                  <a:lnTo>
                    <a:pt x="2702030" y="0"/>
                  </a:lnTo>
                  <a:close/>
                </a:path>
              </a:pathLst>
            </a:custGeom>
            <a:solidFill>
              <a:srgbClr val="E3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68957" y="1104303"/>
              <a:ext cx="2715895" cy="342265"/>
            </a:xfrm>
            <a:custGeom>
              <a:avLst/>
              <a:gdLst/>
              <a:ahLst/>
              <a:cxnLst/>
              <a:rect l="l" t="t" r="r" b="b"/>
              <a:pathLst>
                <a:path w="2715895" h="342265">
                  <a:moveTo>
                    <a:pt x="1323432" y="0"/>
                  </a:moveTo>
                  <a:lnTo>
                    <a:pt x="1130300" y="11163"/>
                  </a:lnTo>
                  <a:lnTo>
                    <a:pt x="909736" y="33489"/>
                  </a:lnTo>
                  <a:lnTo>
                    <a:pt x="627409" y="95199"/>
                  </a:lnTo>
                  <a:lnTo>
                    <a:pt x="413692" y="134645"/>
                  </a:lnTo>
                  <a:lnTo>
                    <a:pt x="165347" y="185242"/>
                  </a:lnTo>
                  <a:lnTo>
                    <a:pt x="0" y="213169"/>
                  </a:lnTo>
                  <a:lnTo>
                    <a:pt x="6846" y="342201"/>
                  </a:lnTo>
                  <a:lnTo>
                    <a:pt x="2708913" y="342201"/>
                  </a:lnTo>
                  <a:lnTo>
                    <a:pt x="2715860" y="263779"/>
                  </a:lnTo>
                  <a:lnTo>
                    <a:pt x="2398767" y="179590"/>
                  </a:lnTo>
                  <a:lnTo>
                    <a:pt x="2171348" y="117817"/>
                  </a:lnTo>
                  <a:lnTo>
                    <a:pt x="1881928" y="56108"/>
                  </a:lnTo>
                  <a:lnTo>
                    <a:pt x="1578271" y="16764"/>
                  </a:lnTo>
                  <a:lnTo>
                    <a:pt x="1323432" y="0"/>
                  </a:lnTo>
                  <a:close/>
                </a:path>
              </a:pathLst>
            </a:custGeom>
            <a:solidFill>
              <a:srgbClr val="FFEA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530672" y="1020114"/>
              <a:ext cx="1689100" cy="202565"/>
            </a:xfrm>
            <a:custGeom>
              <a:avLst/>
              <a:gdLst/>
              <a:ahLst/>
              <a:cxnLst/>
              <a:rect l="l" t="t" r="r" b="b"/>
              <a:pathLst>
                <a:path w="1689100" h="202565">
                  <a:moveTo>
                    <a:pt x="875459" y="0"/>
                  </a:moveTo>
                  <a:lnTo>
                    <a:pt x="758377" y="5664"/>
                  </a:lnTo>
                  <a:lnTo>
                    <a:pt x="572193" y="27978"/>
                  </a:lnTo>
                  <a:lnTo>
                    <a:pt x="393104" y="67373"/>
                  </a:lnTo>
                  <a:lnTo>
                    <a:pt x="213716" y="106514"/>
                  </a:lnTo>
                  <a:lnTo>
                    <a:pt x="75852" y="151460"/>
                  </a:lnTo>
                  <a:lnTo>
                    <a:pt x="0" y="202006"/>
                  </a:lnTo>
                  <a:lnTo>
                    <a:pt x="193128" y="162725"/>
                  </a:lnTo>
                  <a:lnTo>
                    <a:pt x="427433" y="117678"/>
                  </a:lnTo>
                  <a:lnTo>
                    <a:pt x="620562" y="95351"/>
                  </a:lnTo>
                  <a:lnTo>
                    <a:pt x="799602" y="84188"/>
                  </a:lnTo>
                  <a:lnTo>
                    <a:pt x="1082278" y="89700"/>
                  </a:lnTo>
                  <a:lnTo>
                    <a:pt x="1289047" y="112115"/>
                  </a:lnTo>
                  <a:lnTo>
                    <a:pt x="1640735" y="173888"/>
                  </a:lnTo>
                  <a:lnTo>
                    <a:pt x="1688754" y="190652"/>
                  </a:lnTo>
                  <a:lnTo>
                    <a:pt x="1585516" y="140296"/>
                  </a:lnTo>
                  <a:lnTo>
                    <a:pt x="1454541" y="95351"/>
                  </a:lnTo>
                  <a:lnTo>
                    <a:pt x="1330322" y="61760"/>
                  </a:lnTo>
                  <a:lnTo>
                    <a:pt x="1164981" y="33591"/>
                  </a:lnTo>
                  <a:lnTo>
                    <a:pt x="1020163" y="5664"/>
                  </a:lnTo>
                  <a:lnTo>
                    <a:pt x="875459" y="0"/>
                  </a:lnTo>
                  <a:close/>
                </a:path>
              </a:pathLst>
            </a:custGeom>
            <a:solidFill>
              <a:srgbClr val="389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75803" y="919062"/>
              <a:ext cx="2709545" cy="0"/>
            </a:xfrm>
            <a:custGeom>
              <a:avLst/>
              <a:gdLst/>
              <a:ahLst/>
              <a:cxnLst/>
              <a:rect l="l" t="t" r="r" b="b"/>
              <a:pathLst>
                <a:path w="2709545" h="0">
                  <a:moveTo>
                    <a:pt x="0" y="0"/>
                  </a:moveTo>
                  <a:lnTo>
                    <a:pt x="990996" y="0"/>
                  </a:lnTo>
                </a:path>
                <a:path w="2709545" h="0">
                  <a:moveTo>
                    <a:pt x="2501305" y="0"/>
                  </a:moveTo>
                  <a:lnTo>
                    <a:pt x="2709031" y="0"/>
                  </a:lnTo>
                </a:path>
              </a:pathLst>
            </a:custGeom>
            <a:ln w="11181">
              <a:solidFill>
                <a:srgbClr val="707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8957" y="1446511"/>
              <a:ext cx="2709545" cy="0"/>
            </a:xfrm>
            <a:custGeom>
              <a:avLst/>
              <a:gdLst/>
              <a:ahLst/>
              <a:cxnLst/>
              <a:rect l="l" t="t" r="r" b="b"/>
              <a:pathLst>
                <a:path w="2709545" h="0">
                  <a:moveTo>
                    <a:pt x="0" y="0"/>
                  </a:moveTo>
                  <a:lnTo>
                    <a:pt x="693042" y="0"/>
                  </a:lnTo>
                </a:path>
                <a:path w="2709545" h="0">
                  <a:moveTo>
                    <a:pt x="1950342" y="0"/>
                  </a:moveTo>
                  <a:lnTo>
                    <a:pt x="2708934" y="0"/>
                  </a:lnTo>
                </a:path>
              </a:pathLst>
            </a:custGeom>
            <a:ln w="11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68957" y="1020119"/>
              <a:ext cx="2709545" cy="353695"/>
            </a:xfrm>
            <a:custGeom>
              <a:avLst/>
              <a:gdLst/>
              <a:ahLst/>
              <a:cxnLst/>
              <a:rect l="l" t="t" r="r" b="b"/>
              <a:pathLst>
                <a:path w="2709545" h="353694">
                  <a:moveTo>
                    <a:pt x="0" y="297356"/>
                  </a:moveTo>
                  <a:lnTo>
                    <a:pt x="62061" y="286195"/>
                  </a:lnTo>
                  <a:lnTo>
                    <a:pt x="124172" y="274931"/>
                  </a:lnTo>
                  <a:lnTo>
                    <a:pt x="158503" y="269424"/>
                  </a:lnTo>
                  <a:lnTo>
                    <a:pt x="193079" y="257966"/>
                  </a:lnTo>
                  <a:lnTo>
                    <a:pt x="234306" y="252414"/>
                  </a:lnTo>
                  <a:lnTo>
                    <a:pt x="282625" y="241150"/>
                  </a:lnTo>
                  <a:lnTo>
                    <a:pt x="330697" y="229989"/>
                  </a:lnTo>
                  <a:lnTo>
                    <a:pt x="372170" y="224482"/>
                  </a:lnTo>
                  <a:lnTo>
                    <a:pt x="413694" y="213172"/>
                  </a:lnTo>
                  <a:lnTo>
                    <a:pt x="448023" y="207666"/>
                  </a:lnTo>
                  <a:lnTo>
                    <a:pt x="482601" y="202011"/>
                  </a:lnTo>
                  <a:lnTo>
                    <a:pt x="523828" y="190644"/>
                  </a:lnTo>
                  <a:lnTo>
                    <a:pt x="572147" y="179392"/>
                  </a:lnTo>
                  <a:lnTo>
                    <a:pt x="627412" y="168230"/>
                  </a:lnTo>
                  <a:lnTo>
                    <a:pt x="689176" y="157069"/>
                  </a:lnTo>
                  <a:lnTo>
                    <a:pt x="737545" y="151460"/>
                  </a:lnTo>
                  <a:lnTo>
                    <a:pt x="779019" y="140298"/>
                  </a:lnTo>
                  <a:lnTo>
                    <a:pt x="813348" y="134735"/>
                  </a:lnTo>
                  <a:lnTo>
                    <a:pt x="847976" y="129137"/>
                  </a:lnTo>
                  <a:lnTo>
                    <a:pt x="882256" y="123277"/>
                  </a:lnTo>
                  <a:lnTo>
                    <a:pt x="923779" y="117679"/>
                  </a:lnTo>
                  <a:lnTo>
                    <a:pt x="964955" y="112115"/>
                  </a:lnTo>
                  <a:lnTo>
                    <a:pt x="1013325" y="100954"/>
                  </a:lnTo>
                  <a:lnTo>
                    <a:pt x="1047654" y="95345"/>
                  </a:lnTo>
                  <a:lnTo>
                    <a:pt x="1075387" y="95345"/>
                  </a:lnTo>
                  <a:lnTo>
                    <a:pt x="1095974" y="89690"/>
                  </a:lnTo>
                  <a:lnTo>
                    <a:pt x="1123459" y="89690"/>
                  </a:lnTo>
                  <a:lnTo>
                    <a:pt x="1151190" y="84183"/>
                  </a:lnTo>
                  <a:lnTo>
                    <a:pt x="1185520" y="84183"/>
                  </a:lnTo>
                  <a:lnTo>
                    <a:pt x="1233939" y="84183"/>
                  </a:lnTo>
                  <a:lnTo>
                    <a:pt x="1316538" y="78528"/>
                  </a:lnTo>
                  <a:lnTo>
                    <a:pt x="1385546" y="84183"/>
                  </a:lnTo>
                  <a:lnTo>
                    <a:pt x="1426676" y="84183"/>
                  </a:lnTo>
                  <a:lnTo>
                    <a:pt x="1461352" y="84183"/>
                  </a:lnTo>
                  <a:lnTo>
                    <a:pt x="1502482" y="89690"/>
                  </a:lnTo>
                  <a:lnTo>
                    <a:pt x="1557694" y="95345"/>
                  </a:lnTo>
                  <a:lnTo>
                    <a:pt x="1606062" y="95345"/>
                  </a:lnTo>
                  <a:lnTo>
                    <a:pt x="1640388" y="100954"/>
                  </a:lnTo>
                  <a:lnTo>
                    <a:pt x="1674966" y="106506"/>
                  </a:lnTo>
                  <a:lnTo>
                    <a:pt x="1702502" y="106506"/>
                  </a:lnTo>
                  <a:lnTo>
                    <a:pt x="1730277" y="112115"/>
                  </a:lnTo>
                  <a:lnTo>
                    <a:pt x="1764617" y="117679"/>
                  </a:lnTo>
                  <a:lnTo>
                    <a:pt x="1798943" y="123277"/>
                  </a:lnTo>
                  <a:lnTo>
                    <a:pt x="1847212" y="129137"/>
                  </a:lnTo>
                  <a:lnTo>
                    <a:pt x="1950792" y="151460"/>
                  </a:lnTo>
                  <a:lnTo>
                    <a:pt x="2033542" y="168230"/>
                  </a:lnTo>
                  <a:lnTo>
                    <a:pt x="2109347" y="185047"/>
                  </a:lnTo>
                  <a:lnTo>
                    <a:pt x="2171364" y="196504"/>
                  </a:lnTo>
                  <a:lnTo>
                    <a:pt x="2219479" y="213172"/>
                  </a:lnTo>
                  <a:lnTo>
                    <a:pt x="2254057" y="224482"/>
                  </a:lnTo>
                  <a:lnTo>
                    <a:pt x="2288383" y="235643"/>
                  </a:lnTo>
                  <a:lnTo>
                    <a:pt x="2336807" y="246805"/>
                  </a:lnTo>
                  <a:lnTo>
                    <a:pt x="2391977" y="257966"/>
                  </a:lnTo>
                  <a:lnTo>
                    <a:pt x="2446938" y="269424"/>
                  </a:lnTo>
                  <a:lnTo>
                    <a:pt x="2488418" y="280586"/>
                  </a:lnTo>
                  <a:lnTo>
                    <a:pt x="2536687" y="291758"/>
                  </a:lnTo>
                  <a:lnTo>
                    <a:pt x="2577957" y="302920"/>
                  </a:lnTo>
                  <a:lnTo>
                    <a:pt x="2612493" y="314172"/>
                  </a:lnTo>
                  <a:lnTo>
                    <a:pt x="2640029" y="319679"/>
                  </a:lnTo>
                  <a:lnTo>
                    <a:pt x="2660566" y="331137"/>
                  </a:lnTo>
                  <a:lnTo>
                    <a:pt x="2688341" y="342310"/>
                  </a:lnTo>
                  <a:lnTo>
                    <a:pt x="2708934" y="353471"/>
                  </a:lnTo>
                </a:path>
                <a:path w="2709545" h="353694">
                  <a:moveTo>
                    <a:pt x="454870" y="202011"/>
                  </a:moveTo>
                  <a:lnTo>
                    <a:pt x="496343" y="185047"/>
                  </a:lnTo>
                  <a:lnTo>
                    <a:pt x="530673" y="162724"/>
                  </a:lnTo>
                  <a:lnTo>
                    <a:pt x="572147" y="145896"/>
                  </a:lnTo>
                  <a:lnTo>
                    <a:pt x="634258" y="117679"/>
                  </a:lnTo>
                  <a:lnTo>
                    <a:pt x="696022" y="100954"/>
                  </a:lnTo>
                  <a:lnTo>
                    <a:pt x="744391" y="84183"/>
                  </a:lnTo>
                  <a:lnTo>
                    <a:pt x="771825" y="78528"/>
                  </a:lnTo>
                  <a:lnTo>
                    <a:pt x="799606" y="73022"/>
                  </a:lnTo>
                  <a:lnTo>
                    <a:pt x="833937" y="67367"/>
                  </a:lnTo>
                  <a:lnTo>
                    <a:pt x="875411" y="61769"/>
                  </a:lnTo>
                  <a:lnTo>
                    <a:pt x="916587" y="50403"/>
                  </a:lnTo>
                  <a:lnTo>
                    <a:pt x="944368" y="44748"/>
                  </a:lnTo>
                  <a:lnTo>
                    <a:pt x="978697" y="39241"/>
                  </a:lnTo>
                  <a:lnTo>
                    <a:pt x="1006478" y="39241"/>
                  </a:lnTo>
                  <a:lnTo>
                    <a:pt x="1027017" y="33586"/>
                  </a:lnTo>
                  <a:lnTo>
                    <a:pt x="1061347" y="27977"/>
                  </a:lnTo>
                  <a:lnTo>
                    <a:pt x="1089128" y="27977"/>
                  </a:lnTo>
                  <a:lnTo>
                    <a:pt x="1130304" y="22425"/>
                  </a:lnTo>
                  <a:lnTo>
                    <a:pt x="1164931" y="16816"/>
                  </a:lnTo>
                  <a:lnTo>
                    <a:pt x="1199261" y="11264"/>
                  </a:lnTo>
                  <a:lnTo>
                    <a:pt x="1220098" y="5654"/>
                  </a:lnTo>
                  <a:lnTo>
                    <a:pt x="1247630" y="5654"/>
                  </a:lnTo>
                  <a:lnTo>
                    <a:pt x="1268268" y="0"/>
                  </a:lnTo>
                  <a:lnTo>
                    <a:pt x="1357758" y="0"/>
                  </a:lnTo>
                  <a:lnTo>
                    <a:pt x="1433815" y="0"/>
                  </a:lnTo>
                  <a:lnTo>
                    <a:pt x="1461352" y="5654"/>
                  </a:lnTo>
                  <a:lnTo>
                    <a:pt x="1488776" y="11264"/>
                  </a:lnTo>
                  <a:lnTo>
                    <a:pt x="1516565" y="11264"/>
                  </a:lnTo>
                  <a:lnTo>
                    <a:pt x="1544003" y="16816"/>
                  </a:lnTo>
                  <a:lnTo>
                    <a:pt x="1585469" y="27977"/>
                  </a:lnTo>
                  <a:lnTo>
                    <a:pt x="1626697" y="33586"/>
                  </a:lnTo>
                  <a:lnTo>
                    <a:pt x="1668176" y="39241"/>
                  </a:lnTo>
                  <a:lnTo>
                    <a:pt x="1695601" y="44748"/>
                  </a:lnTo>
                  <a:lnTo>
                    <a:pt x="1723137" y="44748"/>
                  </a:lnTo>
                  <a:lnTo>
                    <a:pt x="1750772" y="50403"/>
                  </a:lnTo>
                  <a:lnTo>
                    <a:pt x="1771406" y="55909"/>
                  </a:lnTo>
                  <a:lnTo>
                    <a:pt x="1798943" y="61769"/>
                  </a:lnTo>
                  <a:lnTo>
                    <a:pt x="1826619" y="73022"/>
                  </a:lnTo>
                  <a:lnTo>
                    <a:pt x="1867847" y="84183"/>
                  </a:lnTo>
                  <a:lnTo>
                    <a:pt x="1950792" y="106506"/>
                  </a:lnTo>
                  <a:lnTo>
                    <a:pt x="2012557" y="134735"/>
                  </a:lnTo>
                  <a:lnTo>
                    <a:pt x="2074671" y="157069"/>
                  </a:lnTo>
                  <a:lnTo>
                    <a:pt x="2123039" y="179392"/>
                  </a:lnTo>
                </a:path>
              </a:pathLst>
            </a:custGeom>
            <a:ln w="62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/>
          <p:cNvSpPr txBox="1"/>
          <p:nvPr/>
        </p:nvSpPr>
        <p:spPr>
          <a:xfrm>
            <a:off x="820191" y="1288733"/>
            <a:ext cx="1185545" cy="125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69"/>
              </a:lnSpc>
            </a:pPr>
            <a:r>
              <a:rPr dirty="0" sz="850" spc="145">
                <a:latin typeface="Arial MT"/>
                <a:cs typeface="Arial MT"/>
              </a:rPr>
              <a:t>Antecedent</a:t>
            </a:r>
            <a:r>
              <a:rPr dirty="0" sz="850" spc="10">
                <a:latin typeface="Arial MT"/>
                <a:cs typeface="Arial MT"/>
              </a:rPr>
              <a:t> </a:t>
            </a:r>
            <a:r>
              <a:rPr dirty="0" sz="850" spc="130">
                <a:latin typeface="Arial MT"/>
                <a:cs typeface="Arial MT"/>
              </a:rPr>
              <a:t>Surfac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999898" y="1265396"/>
            <a:ext cx="102235" cy="1606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850" spc="130">
                <a:latin typeface="Arial MT"/>
                <a:cs typeface="Arial MT"/>
              </a:rPr>
              <a:t>e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819719" y="758511"/>
            <a:ext cx="769620" cy="156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20"/>
              </a:lnSpc>
            </a:pPr>
            <a:r>
              <a:rPr dirty="0" sz="1100" spc="155">
                <a:latin typeface="Arial MT"/>
                <a:cs typeface="Arial MT"/>
              </a:rPr>
              <a:t>Sea</a:t>
            </a:r>
            <a:r>
              <a:rPr dirty="0" sz="1100" spc="25">
                <a:latin typeface="Arial MT"/>
                <a:cs typeface="Arial MT"/>
              </a:rPr>
              <a:t> </a:t>
            </a:r>
            <a:r>
              <a:rPr dirty="0" sz="1100" spc="114">
                <a:latin typeface="Arial MT"/>
                <a:cs typeface="Arial MT"/>
              </a:rPr>
              <a:t>Level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2698" y="368586"/>
            <a:ext cx="1039494" cy="257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00"/>
              </a:lnSpc>
            </a:pPr>
            <a:r>
              <a:rPr dirty="0" sz="1800" spc="160">
                <a:latin typeface="Arial MT"/>
                <a:cs typeface="Arial MT"/>
              </a:rPr>
              <a:t>Start</a:t>
            </a:r>
            <a:r>
              <a:rPr dirty="0" sz="1800" spc="120">
                <a:latin typeface="Arial MT"/>
                <a:cs typeface="Arial MT"/>
              </a:rPr>
              <a:t> </a:t>
            </a:r>
            <a:r>
              <a:rPr dirty="0" sz="1800" spc="280">
                <a:latin typeface="Arial MT"/>
                <a:cs typeface="Arial MT"/>
              </a:rPr>
              <a:t>Up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37187" y="492721"/>
            <a:ext cx="5681980" cy="4783455"/>
            <a:chOff x="37187" y="492721"/>
            <a:chExt cx="5681980" cy="4783455"/>
          </a:xfrm>
        </p:grpSpPr>
        <p:sp>
          <p:nvSpPr>
            <p:cNvPr id="88" name="object 88"/>
            <p:cNvSpPr/>
            <p:nvPr/>
          </p:nvSpPr>
          <p:spPr>
            <a:xfrm>
              <a:off x="2646914" y="593579"/>
              <a:ext cx="0" cy="280670"/>
            </a:xfrm>
            <a:custGeom>
              <a:avLst/>
              <a:gdLst/>
              <a:ahLst/>
              <a:cxnLst/>
              <a:rect l="l" t="t" r="r" b="b"/>
              <a:pathLst>
                <a:path w="0" h="280669">
                  <a:moveTo>
                    <a:pt x="0" y="280540"/>
                  </a:moveTo>
                  <a:lnTo>
                    <a:pt x="0" y="0"/>
                  </a:lnTo>
                </a:path>
              </a:pathLst>
            </a:custGeom>
            <a:ln w="68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71051" y="492721"/>
              <a:ext cx="151663" cy="207568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7185" y="5234114"/>
              <a:ext cx="5681980" cy="41910"/>
            </a:xfrm>
            <a:custGeom>
              <a:avLst/>
              <a:gdLst/>
              <a:ahLst/>
              <a:cxnLst/>
              <a:rect l="l" t="t" r="r" b="b"/>
              <a:pathLst>
                <a:path w="5681980" h="41910">
                  <a:moveTo>
                    <a:pt x="5681421" y="0"/>
                  </a:moveTo>
                  <a:lnTo>
                    <a:pt x="0" y="0"/>
                  </a:lnTo>
                  <a:lnTo>
                    <a:pt x="0" y="19596"/>
                  </a:lnTo>
                  <a:lnTo>
                    <a:pt x="0" y="22161"/>
                  </a:lnTo>
                  <a:lnTo>
                    <a:pt x="0" y="41744"/>
                  </a:lnTo>
                  <a:lnTo>
                    <a:pt x="5681421" y="41744"/>
                  </a:lnTo>
                  <a:lnTo>
                    <a:pt x="5681421" y="22161"/>
                  </a:lnTo>
                  <a:lnTo>
                    <a:pt x="5681421" y="19596"/>
                  </a:lnTo>
                  <a:lnTo>
                    <a:pt x="56814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/>
          <p:cNvSpPr txBox="1"/>
          <p:nvPr/>
        </p:nvSpPr>
        <p:spPr>
          <a:xfrm>
            <a:off x="3460203" y="1309138"/>
            <a:ext cx="1610360" cy="703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764"/>
              </a:lnSpc>
            </a:pPr>
            <a:r>
              <a:rPr dirty="0" sz="1600" spc="210">
                <a:solidFill>
                  <a:srgbClr val="C60000"/>
                </a:solidFill>
                <a:latin typeface="Arial MT"/>
                <a:cs typeface="Arial MT"/>
              </a:rPr>
              <a:t>T</a:t>
            </a:r>
            <a:r>
              <a:rPr dirty="0" sz="1600" spc="114">
                <a:solidFill>
                  <a:srgbClr val="C60000"/>
                </a:solidFill>
                <a:latin typeface="Arial MT"/>
                <a:cs typeface="Arial MT"/>
              </a:rPr>
              <a:t>r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an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g</a:t>
            </a:r>
            <a:r>
              <a:rPr dirty="0" sz="1600" spc="114">
                <a:solidFill>
                  <a:srgbClr val="C60000"/>
                </a:solidFill>
                <a:latin typeface="Arial MT"/>
                <a:cs typeface="Arial MT"/>
              </a:rPr>
              <a:t>r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e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170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130">
                <a:solidFill>
                  <a:srgbClr val="C60000"/>
                </a:solidFill>
                <a:latin typeface="Arial MT"/>
                <a:cs typeface="Arial MT"/>
              </a:rPr>
              <a:t>i</a:t>
            </a:r>
            <a:r>
              <a:rPr dirty="0" sz="1600" spc="170">
                <a:solidFill>
                  <a:srgbClr val="C60000"/>
                </a:solidFill>
                <a:latin typeface="Arial MT"/>
                <a:cs typeface="Arial MT"/>
              </a:rPr>
              <a:t>v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e</a:t>
            </a:r>
            <a:endParaRPr sz="1600">
              <a:latin typeface="Arial MT"/>
              <a:cs typeface="Arial MT"/>
            </a:endParaRPr>
          </a:p>
          <a:p>
            <a:pPr algn="ctr" marL="309880" marR="302895">
              <a:lnSpc>
                <a:spcPts val="1860"/>
              </a:lnSpc>
              <a:spcBef>
                <a:spcPts val="50"/>
              </a:spcBef>
            </a:pPr>
            <a:r>
              <a:rPr dirty="0" sz="1600" spc="285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y</a:t>
            </a:r>
            <a:r>
              <a:rPr dirty="0" sz="1600" spc="170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145">
                <a:solidFill>
                  <a:srgbClr val="C60000"/>
                </a:solidFill>
                <a:latin typeface="Arial MT"/>
                <a:cs typeface="Arial MT"/>
              </a:rPr>
              <a:t>t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e</a:t>
            </a:r>
            <a:r>
              <a:rPr dirty="0" sz="1600" spc="345">
                <a:solidFill>
                  <a:srgbClr val="C60000"/>
                </a:solidFill>
                <a:latin typeface="Arial MT"/>
                <a:cs typeface="Arial MT"/>
              </a:rPr>
              <a:t>m</a:t>
            </a:r>
            <a:r>
              <a:rPr dirty="0" sz="1600" spc="155">
                <a:solidFill>
                  <a:srgbClr val="C60000"/>
                </a:solidFill>
                <a:latin typeface="Arial MT"/>
                <a:cs typeface="Arial MT"/>
              </a:rPr>
              <a:t>s </a:t>
            </a:r>
            <a:r>
              <a:rPr dirty="0" sz="1600" spc="100">
                <a:solidFill>
                  <a:srgbClr val="C60000"/>
                </a:solidFill>
                <a:latin typeface="Times New Roman"/>
                <a:cs typeface="Times New Roman"/>
              </a:rPr>
              <a:t> </a:t>
            </a:r>
            <a:r>
              <a:rPr dirty="0" sz="1600" spc="180">
                <a:solidFill>
                  <a:srgbClr val="C60000"/>
                </a:solidFill>
                <a:latin typeface="Arial MT"/>
                <a:cs typeface="Arial MT"/>
              </a:rPr>
              <a:t>Tract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687662" y="3043036"/>
            <a:ext cx="1155700" cy="703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850"/>
              </a:lnSpc>
            </a:pPr>
            <a:r>
              <a:rPr dirty="0" sz="1600" spc="305">
                <a:solidFill>
                  <a:srgbClr val="C60000"/>
                </a:solidFill>
                <a:latin typeface="Arial MT"/>
                <a:cs typeface="Arial MT"/>
              </a:rPr>
              <a:t>H</a:t>
            </a:r>
            <a:r>
              <a:rPr dirty="0" sz="1600" spc="75">
                <a:solidFill>
                  <a:srgbClr val="C60000"/>
                </a:solidFill>
                <a:latin typeface="Arial MT"/>
                <a:cs typeface="Arial MT"/>
              </a:rPr>
              <a:t>i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gh</a:t>
            </a:r>
            <a:r>
              <a:rPr dirty="0" sz="1600" spc="170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90">
                <a:solidFill>
                  <a:srgbClr val="C60000"/>
                </a:solidFill>
                <a:latin typeface="Arial MT"/>
                <a:cs typeface="Arial MT"/>
              </a:rPr>
              <a:t>t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an</a:t>
            </a:r>
            <a:r>
              <a:rPr dirty="0" sz="1600" spc="165">
                <a:solidFill>
                  <a:srgbClr val="C60000"/>
                </a:solidFill>
                <a:latin typeface="Arial MT"/>
                <a:cs typeface="Arial MT"/>
              </a:rPr>
              <a:t>d </a:t>
            </a:r>
            <a:r>
              <a:rPr dirty="0" sz="1600" spc="100">
                <a:solidFill>
                  <a:srgbClr val="C60000"/>
                </a:solidFill>
                <a:latin typeface="Times New Roman"/>
                <a:cs typeface="Times New Roman"/>
              </a:rPr>
              <a:t> </a:t>
            </a:r>
            <a:r>
              <a:rPr dirty="0" sz="1600" spc="229">
                <a:solidFill>
                  <a:srgbClr val="C60000"/>
                </a:solidFill>
                <a:latin typeface="Arial MT"/>
                <a:cs typeface="Arial MT"/>
              </a:rPr>
              <a:t>Systems</a:t>
            </a:r>
            <a:endParaRPr sz="1600">
              <a:latin typeface="Arial MT"/>
              <a:cs typeface="Arial MT"/>
            </a:endParaRPr>
          </a:p>
          <a:p>
            <a:pPr algn="ctr" marL="4445">
              <a:lnSpc>
                <a:spcPts val="1810"/>
              </a:lnSpc>
            </a:pPr>
            <a:r>
              <a:rPr dirty="0" sz="1600" spc="180">
                <a:solidFill>
                  <a:srgbClr val="C60000"/>
                </a:solidFill>
                <a:latin typeface="Arial MT"/>
                <a:cs typeface="Arial MT"/>
              </a:rPr>
              <a:t>Tract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3715394" y="4249437"/>
            <a:ext cx="1100455" cy="703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70"/>
              </a:lnSpc>
            </a:pP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Lo</a:t>
            </a:r>
            <a:r>
              <a:rPr dirty="0" sz="1600" spc="250">
                <a:solidFill>
                  <a:srgbClr val="C60000"/>
                </a:solidFill>
                <a:latin typeface="Arial MT"/>
                <a:cs typeface="Arial MT"/>
              </a:rPr>
              <a:t>w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95">
                <a:solidFill>
                  <a:srgbClr val="C60000"/>
                </a:solidFill>
                <a:latin typeface="Arial MT"/>
                <a:cs typeface="Arial MT"/>
              </a:rPr>
              <a:t>t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an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d</a:t>
            </a:r>
            <a:endParaRPr sz="1600">
              <a:latin typeface="Arial MT"/>
              <a:cs typeface="Arial MT"/>
            </a:endParaRPr>
          </a:p>
          <a:p>
            <a:pPr marL="261620" marR="47625" indent="-207010">
              <a:lnSpc>
                <a:spcPts val="1850"/>
              </a:lnSpc>
              <a:spcBef>
                <a:spcPts val="70"/>
              </a:spcBef>
            </a:pPr>
            <a:r>
              <a:rPr dirty="0" sz="1600" spc="285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y</a:t>
            </a:r>
            <a:r>
              <a:rPr dirty="0" sz="1600" spc="170">
                <a:solidFill>
                  <a:srgbClr val="C60000"/>
                </a:solidFill>
                <a:latin typeface="Arial MT"/>
                <a:cs typeface="Arial MT"/>
              </a:rPr>
              <a:t>s</a:t>
            </a:r>
            <a:r>
              <a:rPr dirty="0" sz="1600" spc="145">
                <a:solidFill>
                  <a:srgbClr val="C60000"/>
                </a:solidFill>
                <a:latin typeface="Arial MT"/>
                <a:cs typeface="Arial MT"/>
              </a:rPr>
              <a:t>t</a:t>
            </a:r>
            <a:r>
              <a:rPr dirty="0" sz="1600" spc="245">
                <a:solidFill>
                  <a:srgbClr val="C60000"/>
                </a:solidFill>
                <a:latin typeface="Arial MT"/>
                <a:cs typeface="Arial MT"/>
              </a:rPr>
              <a:t>e</a:t>
            </a:r>
            <a:r>
              <a:rPr dirty="0" sz="1600" spc="345">
                <a:solidFill>
                  <a:srgbClr val="C60000"/>
                </a:solidFill>
                <a:latin typeface="Arial MT"/>
                <a:cs typeface="Arial MT"/>
              </a:rPr>
              <a:t>m</a:t>
            </a:r>
            <a:r>
              <a:rPr dirty="0" sz="1600" spc="155">
                <a:solidFill>
                  <a:srgbClr val="C60000"/>
                </a:solidFill>
                <a:latin typeface="Arial MT"/>
                <a:cs typeface="Arial MT"/>
              </a:rPr>
              <a:t>s </a:t>
            </a:r>
            <a:r>
              <a:rPr dirty="0" sz="1600" spc="100">
                <a:solidFill>
                  <a:srgbClr val="C60000"/>
                </a:solidFill>
                <a:latin typeface="Times New Roman"/>
                <a:cs typeface="Times New Roman"/>
              </a:rPr>
              <a:t> </a:t>
            </a:r>
            <a:r>
              <a:rPr dirty="0" sz="1600" spc="180">
                <a:solidFill>
                  <a:srgbClr val="C60000"/>
                </a:solidFill>
                <a:latin typeface="Arial MT"/>
                <a:cs typeface="Arial MT"/>
              </a:rPr>
              <a:t>Tract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205363" y="5540173"/>
            <a:ext cx="2127250" cy="703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850"/>
              </a:lnSpc>
            </a:pPr>
            <a:r>
              <a:rPr dirty="0" sz="1600" spc="190">
                <a:solidFill>
                  <a:srgbClr val="C60000"/>
                </a:solidFill>
                <a:latin typeface="Arial MT"/>
                <a:cs typeface="Arial MT"/>
              </a:rPr>
              <a:t>Platform</a:t>
            </a:r>
            <a:r>
              <a:rPr dirty="0" sz="1600" spc="125">
                <a:solidFill>
                  <a:srgbClr val="C60000"/>
                </a:solidFill>
                <a:latin typeface="Arial MT"/>
                <a:cs typeface="Arial MT"/>
              </a:rPr>
              <a:t> </a:t>
            </a:r>
            <a:r>
              <a:rPr dirty="0" sz="1600" spc="225">
                <a:solidFill>
                  <a:srgbClr val="C60000"/>
                </a:solidFill>
                <a:latin typeface="Arial MT"/>
                <a:cs typeface="Arial MT"/>
              </a:rPr>
              <a:t>Drowning </a:t>
            </a:r>
            <a:r>
              <a:rPr dirty="0" sz="1600" spc="-430">
                <a:solidFill>
                  <a:srgbClr val="C60000"/>
                </a:solidFill>
                <a:latin typeface="Arial MT"/>
                <a:cs typeface="Arial MT"/>
              </a:rPr>
              <a:t> </a:t>
            </a:r>
            <a:r>
              <a:rPr dirty="0" sz="1600" spc="215">
                <a:solidFill>
                  <a:srgbClr val="C60000"/>
                </a:solidFill>
                <a:latin typeface="Arial MT"/>
                <a:cs typeface="Arial MT"/>
              </a:rPr>
              <a:t>(Drowning</a:t>
            </a:r>
            <a:endParaRPr sz="1600">
              <a:latin typeface="Arial MT"/>
              <a:cs typeface="Arial MT"/>
            </a:endParaRPr>
          </a:p>
          <a:p>
            <a:pPr algn="ctr">
              <a:lnSpc>
                <a:spcPts val="1810"/>
              </a:lnSpc>
            </a:pPr>
            <a:r>
              <a:rPr dirty="0" sz="1600" spc="204">
                <a:solidFill>
                  <a:srgbClr val="C60000"/>
                </a:solidFill>
                <a:latin typeface="Arial MT"/>
                <a:cs typeface="Arial MT"/>
              </a:rPr>
              <a:t>Unconformity)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419081" y="2539530"/>
            <a:ext cx="1703705" cy="361315"/>
          </a:xfrm>
          <a:prstGeom prst="rect">
            <a:avLst/>
          </a:prstGeom>
        </p:spPr>
        <p:txBody>
          <a:bodyPr wrap="square" lIns="0" tIns="2540" rIns="0" bIns="0" rtlCol="0" vert="horz">
            <a:spAutoFit/>
          </a:bodyPr>
          <a:lstStyle/>
          <a:p>
            <a:pPr marL="199390" indent="-200025">
              <a:lnSpc>
                <a:spcPts val="1410"/>
              </a:lnSpc>
              <a:spcBef>
                <a:spcPts val="20"/>
              </a:spcBef>
            </a:pPr>
            <a:r>
              <a:rPr dirty="0" sz="1250" spc="200">
                <a:latin typeface="Arial MT"/>
                <a:cs typeface="Arial MT"/>
              </a:rPr>
              <a:t>Maximum</a:t>
            </a:r>
            <a:r>
              <a:rPr dirty="0" sz="1250" spc="80">
                <a:latin typeface="Arial MT"/>
                <a:cs typeface="Arial MT"/>
              </a:rPr>
              <a:t> </a:t>
            </a:r>
            <a:r>
              <a:rPr dirty="0" sz="1250" spc="155">
                <a:latin typeface="Arial MT"/>
                <a:cs typeface="Arial MT"/>
              </a:rPr>
              <a:t>Flooding </a:t>
            </a:r>
            <a:r>
              <a:rPr dirty="0" sz="1250" spc="-335">
                <a:latin typeface="Arial MT"/>
                <a:cs typeface="Arial MT"/>
              </a:rPr>
              <a:t> </a:t>
            </a:r>
            <a:r>
              <a:rPr dirty="0" sz="1250" spc="165">
                <a:latin typeface="Arial MT"/>
                <a:cs typeface="Arial MT"/>
              </a:rPr>
              <a:t>Surface</a:t>
            </a:r>
            <a:r>
              <a:rPr dirty="0" sz="1250" spc="65">
                <a:latin typeface="Arial MT"/>
                <a:cs typeface="Arial MT"/>
              </a:rPr>
              <a:t> </a:t>
            </a:r>
            <a:r>
              <a:rPr dirty="0" sz="1250" spc="175">
                <a:latin typeface="Arial MT"/>
                <a:cs typeface="Arial MT"/>
              </a:rPr>
              <a:t>(MFS)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108577" y="3902896"/>
            <a:ext cx="2286635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10"/>
              </a:lnSpc>
            </a:pPr>
            <a:r>
              <a:rPr dirty="0" sz="1250" spc="180">
                <a:latin typeface="Arial MT"/>
                <a:cs typeface="Arial MT"/>
              </a:rPr>
              <a:t>Sequence</a:t>
            </a:r>
            <a:r>
              <a:rPr dirty="0" sz="1250" spc="135">
                <a:latin typeface="Arial MT"/>
                <a:cs typeface="Arial MT"/>
              </a:rPr>
              <a:t> </a:t>
            </a:r>
            <a:r>
              <a:rPr dirty="0" sz="1250" spc="175">
                <a:latin typeface="Arial MT"/>
                <a:cs typeface="Arial MT"/>
              </a:rPr>
              <a:t>Boundary</a:t>
            </a:r>
            <a:r>
              <a:rPr dirty="0" sz="1250" spc="70">
                <a:latin typeface="Arial MT"/>
                <a:cs typeface="Arial MT"/>
              </a:rPr>
              <a:t> </a:t>
            </a:r>
            <a:r>
              <a:rPr dirty="0" sz="1250" spc="165">
                <a:latin typeface="Arial MT"/>
                <a:cs typeface="Arial MT"/>
              </a:rPr>
              <a:t>(SB)</a:t>
            </a:r>
            <a:endParaRPr sz="1250">
              <a:latin typeface="Arial MT"/>
              <a:cs typeface="Arial MT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4942" y="254010"/>
            <a:ext cx="5731510" cy="6442075"/>
            <a:chOff x="14942" y="254010"/>
            <a:chExt cx="5731510" cy="6442075"/>
          </a:xfrm>
        </p:grpSpPr>
        <p:sp>
          <p:nvSpPr>
            <p:cNvPr id="98" name="object 98"/>
            <p:cNvSpPr/>
            <p:nvPr/>
          </p:nvSpPr>
          <p:spPr>
            <a:xfrm>
              <a:off x="5448299" y="2731397"/>
              <a:ext cx="287020" cy="0"/>
            </a:xfrm>
            <a:custGeom>
              <a:avLst/>
              <a:gdLst/>
              <a:ahLst/>
              <a:cxnLst/>
              <a:rect l="l" t="t" r="r" b="b"/>
              <a:pathLst>
                <a:path w="287020" h="0">
                  <a:moveTo>
                    <a:pt x="0" y="0"/>
                  </a:moveTo>
                  <a:lnTo>
                    <a:pt x="286672" y="0"/>
                  </a:lnTo>
                </a:path>
              </a:pathLst>
            </a:custGeom>
            <a:ln w="223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34627" y="273695"/>
              <a:ext cx="5687060" cy="6402705"/>
            </a:xfrm>
            <a:custGeom>
              <a:avLst/>
              <a:gdLst/>
              <a:ahLst/>
              <a:cxnLst/>
              <a:rect l="l" t="t" r="r" b="b"/>
              <a:pathLst>
                <a:path w="5687060" h="6402705">
                  <a:moveTo>
                    <a:pt x="0" y="6363245"/>
                  </a:moveTo>
                  <a:lnTo>
                    <a:pt x="13741" y="0"/>
                  </a:lnTo>
                  <a:lnTo>
                    <a:pt x="5672808" y="0"/>
                  </a:lnTo>
                  <a:lnTo>
                    <a:pt x="5686499" y="6402635"/>
                  </a:lnTo>
                  <a:lnTo>
                    <a:pt x="13741" y="6363245"/>
                  </a:lnTo>
                  <a:lnTo>
                    <a:pt x="0" y="6363245"/>
                  </a:lnTo>
                </a:path>
              </a:pathLst>
            </a:custGeom>
            <a:ln w="380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729524" y="285153"/>
              <a:ext cx="2992120" cy="6363335"/>
            </a:xfrm>
            <a:custGeom>
              <a:avLst/>
              <a:gdLst/>
              <a:ahLst/>
              <a:cxnLst/>
              <a:rect l="l" t="t" r="r" b="b"/>
              <a:pathLst>
                <a:path w="2992120" h="6363334">
                  <a:moveTo>
                    <a:pt x="2688338" y="3736979"/>
                  </a:moveTo>
                  <a:lnTo>
                    <a:pt x="2991603" y="3736979"/>
                  </a:lnTo>
                </a:path>
                <a:path w="2992120" h="6363334">
                  <a:moveTo>
                    <a:pt x="55310" y="0"/>
                  </a:moveTo>
                  <a:lnTo>
                    <a:pt x="0" y="6362949"/>
                  </a:lnTo>
                </a:path>
              </a:pathLst>
            </a:custGeom>
            <a:ln w="249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1" name="object 101"/>
          <p:cNvSpPr txBox="1"/>
          <p:nvPr/>
        </p:nvSpPr>
        <p:spPr>
          <a:xfrm>
            <a:off x="-5853" y="6646860"/>
            <a:ext cx="3580129" cy="22097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50" spc="150">
                <a:latin typeface="Arial MT"/>
                <a:cs typeface="Arial MT"/>
              </a:rPr>
              <a:t>(modified</a:t>
            </a:r>
            <a:r>
              <a:rPr dirty="0" sz="1250" spc="120">
                <a:latin typeface="Arial MT"/>
                <a:cs typeface="Arial MT"/>
              </a:rPr>
              <a:t> </a:t>
            </a:r>
            <a:r>
              <a:rPr dirty="0" sz="1250" spc="160">
                <a:latin typeface="Arial MT"/>
                <a:cs typeface="Arial MT"/>
              </a:rPr>
              <a:t>from</a:t>
            </a:r>
            <a:r>
              <a:rPr dirty="0" sz="1250" spc="120">
                <a:latin typeface="Arial MT"/>
                <a:cs typeface="Arial MT"/>
              </a:rPr>
              <a:t> </a:t>
            </a:r>
            <a:r>
              <a:rPr dirty="0" sz="1250" spc="190">
                <a:latin typeface="Arial MT"/>
                <a:cs typeface="Arial MT"/>
              </a:rPr>
              <a:t>Emery</a:t>
            </a:r>
            <a:r>
              <a:rPr dirty="0" sz="1250" spc="55">
                <a:latin typeface="Arial MT"/>
                <a:cs typeface="Arial MT"/>
              </a:rPr>
              <a:t> </a:t>
            </a:r>
            <a:r>
              <a:rPr dirty="0" sz="1250" spc="190">
                <a:latin typeface="Arial MT"/>
                <a:cs typeface="Arial MT"/>
              </a:rPr>
              <a:t>and</a:t>
            </a:r>
            <a:r>
              <a:rPr dirty="0" sz="1250" spc="120">
                <a:latin typeface="Arial MT"/>
                <a:cs typeface="Arial MT"/>
              </a:rPr>
              <a:t> </a:t>
            </a:r>
            <a:r>
              <a:rPr dirty="0" sz="1250" spc="160">
                <a:latin typeface="Arial MT"/>
                <a:cs typeface="Arial MT"/>
              </a:rPr>
              <a:t>Myers,</a:t>
            </a:r>
            <a:r>
              <a:rPr dirty="0" sz="1250" spc="70">
                <a:latin typeface="Arial MT"/>
                <a:cs typeface="Arial MT"/>
              </a:rPr>
              <a:t> </a:t>
            </a:r>
            <a:r>
              <a:rPr dirty="0" sz="1250" spc="165">
                <a:latin typeface="Arial MT"/>
                <a:cs typeface="Arial MT"/>
              </a:rPr>
              <a:t>1996)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215900" y="1978532"/>
            <a:ext cx="229489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-335" b="1">
                <a:solidFill>
                  <a:srgbClr val="710D0C"/>
                </a:solidFill>
                <a:latin typeface="Arial"/>
                <a:cs typeface="Arial"/>
              </a:rPr>
              <a:t>Модель </a:t>
            </a:r>
            <a:r>
              <a:rPr dirty="0" sz="2800" spc="-330" b="1">
                <a:solidFill>
                  <a:srgbClr val="710D0C"/>
                </a:solidFill>
                <a:latin typeface="Arial"/>
                <a:cs typeface="Arial"/>
              </a:rPr>
              <a:t> </a:t>
            </a:r>
            <a:r>
              <a:rPr dirty="0" sz="2800" spc="-315" b="1">
                <a:solidFill>
                  <a:srgbClr val="710D0C"/>
                </a:solidFill>
                <a:latin typeface="Arial"/>
                <a:cs typeface="Arial"/>
              </a:rPr>
              <a:t>и</a:t>
            </a:r>
            <a:r>
              <a:rPr dirty="0" sz="2800" spc="-285" b="1">
                <a:solidFill>
                  <a:srgbClr val="710D0C"/>
                </a:solidFill>
                <a:latin typeface="Arial"/>
                <a:cs typeface="Arial"/>
              </a:rPr>
              <a:t>зо</a:t>
            </a:r>
            <a:r>
              <a:rPr dirty="0" sz="2800" spc="-340" b="1">
                <a:solidFill>
                  <a:srgbClr val="710D0C"/>
                </a:solidFill>
                <a:latin typeface="Arial"/>
                <a:cs typeface="Arial"/>
              </a:rPr>
              <a:t>л</a:t>
            </a:r>
            <a:r>
              <a:rPr dirty="0" sz="2800" spc="-315" b="1">
                <a:solidFill>
                  <a:srgbClr val="710D0C"/>
                </a:solidFill>
                <a:latin typeface="Arial"/>
                <a:cs typeface="Arial"/>
              </a:rPr>
              <a:t>и</a:t>
            </a:r>
            <a:r>
              <a:rPr dirty="0" sz="2800" spc="-310" b="1">
                <a:solidFill>
                  <a:srgbClr val="710D0C"/>
                </a:solidFill>
                <a:latin typeface="Arial"/>
                <a:cs typeface="Arial"/>
              </a:rPr>
              <a:t>ро</a:t>
            </a:r>
            <a:r>
              <a:rPr dirty="0" sz="2800" spc="-325" b="1">
                <a:solidFill>
                  <a:srgbClr val="710D0C"/>
                </a:solidFill>
                <a:latin typeface="Arial"/>
                <a:cs typeface="Arial"/>
              </a:rPr>
              <a:t>в</a:t>
            </a:r>
            <a:r>
              <a:rPr dirty="0" sz="2800" spc="-285" b="1">
                <a:solidFill>
                  <a:srgbClr val="710D0C"/>
                </a:solidFill>
                <a:latin typeface="Arial"/>
                <a:cs typeface="Arial"/>
              </a:rPr>
              <a:t>а</a:t>
            </a:r>
            <a:r>
              <a:rPr dirty="0" sz="2800" spc="-320" b="1">
                <a:solidFill>
                  <a:srgbClr val="710D0C"/>
                </a:solidFill>
                <a:latin typeface="Arial"/>
                <a:cs typeface="Arial"/>
              </a:rPr>
              <a:t>н</a:t>
            </a:r>
            <a:r>
              <a:rPr dirty="0" sz="2800" spc="-250" b="1">
                <a:solidFill>
                  <a:srgbClr val="710D0C"/>
                </a:solidFill>
                <a:latin typeface="Arial"/>
                <a:cs typeface="Arial"/>
              </a:rPr>
              <a:t>ной  </a:t>
            </a:r>
            <a:r>
              <a:rPr dirty="0" sz="2800" spc="-300" b="1">
                <a:solidFill>
                  <a:srgbClr val="710D0C"/>
                </a:solidFill>
                <a:latin typeface="Arial"/>
                <a:cs typeface="Arial"/>
              </a:rPr>
              <a:t>карбонатной </a:t>
            </a:r>
            <a:r>
              <a:rPr dirty="0" sz="2800" spc="-295" b="1">
                <a:solidFill>
                  <a:srgbClr val="710D0C"/>
                </a:solidFill>
                <a:latin typeface="Arial"/>
                <a:cs typeface="Arial"/>
              </a:rPr>
              <a:t> </a:t>
            </a:r>
            <a:r>
              <a:rPr dirty="0" sz="2800" spc="-330" b="1">
                <a:solidFill>
                  <a:srgbClr val="710D0C"/>
                </a:solidFill>
                <a:latin typeface="Arial"/>
                <a:cs typeface="Arial"/>
              </a:rPr>
              <a:t>платформы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0" y="4002032"/>
            <a:ext cx="1399540" cy="524510"/>
          </a:xfrm>
          <a:custGeom>
            <a:avLst/>
            <a:gdLst/>
            <a:ahLst/>
            <a:cxnLst/>
            <a:rect l="l" t="t" r="r" b="b"/>
            <a:pathLst>
              <a:path w="1399540" h="524510">
                <a:moveTo>
                  <a:pt x="1399032" y="0"/>
                </a:moveTo>
                <a:lnTo>
                  <a:pt x="0" y="0"/>
                </a:lnTo>
                <a:lnTo>
                  <a:pt x="0" y="524221"/>
                </a:lnTo>
                <a:lnTo>
                  <a:pt x="1399032" y="524221"/>
                </a:lnTo>
                <a:lnTo>
                  <a:pt x="13990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78730" y="4031043"/>
            <a:ext cx="107124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latin typeface="Arial"/>
                <a:cs typeface="Arial"/>
              </a:rPr>
              <a:t>Субаэральная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8730" y="4245114"/>
            <a:ext cx="807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5" b="1">
                <a:latin typeface="Arial"/>
                <a:cs typeface="Arial"/>
              </a:rPr>
              <a:t>денудация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0" y="1543799"/>
            <a:ext cx="1285240" cy="28511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222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75"/>
              </a:spcBef>
            </a:pPr>
            <a:r>
              <a:rPr dirty="0" sz="1400" spc="-150" b="1">
                <a:latin typeface="Arial"/>
                <a:cs typeface="Arial"/>
              </a:rPr>
              <a:t>Рост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17326" y="5308103"/>
            <a:ext cx="1202690" cy="460375"/>
          </a:xfrm>
          <a:custGeom>
            <a:avLst/>
            <a:gdLst/>
            <a:ahLst/>
            <a:cxnLst/>
            <a:rect l="l" t="t" r="r" b="b"/>
            <a:pathLst>
              <a:path w="1202690" h="460375">
                <a:moveTo>
                  <a:pt x="1202481" y="0"/>
                </a:moveTo>
                <a:lnTo>
                  <a:pt x="0" y="0"/>
                </a:lnTo>
                <a:lnTo>
                  <a:pt x="0" y="460226"/>
                </a:lnTo>
                <a:lnTo>
                  <a:pt x="1202481" y="460226"/>
                </a:lnTo>
                <a:lnTo>
                  <a:pt x="12024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196402" y="5277332"/>
            <a:ext cx="90551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50" b="1">
                <a:latin typeface="Arial"/>
                <a:cs typeface="Arial"/>
              </a:rPr>
              <a:t>Затопление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65" b="1">
                <a:latin typeface="Arial"/>
                <a:cs typeface="Arial"/>
              </a:rPr>
              <a:t>атф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50" b="1">
                <a:latin typeface="Arial"/>
                <a:cs typeface="Arial"/>
              </a:rPr>
              <a:t>р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70" b="1">
                <a:latin typeface="Arial"/>
                <a:cs typeface="Arial"/>
              </a:rPr>
              <a:t>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352800" y="1066802"/>
            <a:ext cx="2133600" cy="1128395"/>
          </a:xfrm>
          <a:prstGeom prst="rect">
            <a:avLst/>
          </a:prstGeom>
          <a:solidFill>
            <a:srgbClr val="CCFFFF"/>
          </a:solidFill>
        </p:spPr>
        <p:txBody>
          <a:bodyPr wrap="square" lIns="0" tIns="635" rIns="0" bIns="0" rtlCol="0" vert="horz">
            <a:spAutoFit/>
          </a:bodyPr>
          <a:lstStyle/>
          <a:p>
            <a:pPr marL="92075" marR="645795">
              <a:lnSpc>
                <a:spcPct val="140100"/>
              </a:lnSpc>
              <a:spcBef>
                <a:spcPts val="5"/>
              </a:spcBef>
            </a:pP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Т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р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а</a:t>
            </a:r>
            <a:r>
              <a:rPr dirty="0" sz="1600" spc="-145" b="1">
                <a:solidFill>
                  <a:srgbClr val="CD3F00"/>
                </a:solidFill>
                <a:latin typeface="Arial"/>
                <a:cs typeface="Arial"/>
              </a:rPr>
              <a:t>к</a:t>
            </a:r>
            <a:r>
              <a:rPr dirty="0" sz="1600" spc="-145" b="1">
                <a:solidFill>
                  <a:srgbClr val="CD3F00"/>
                </a:solidFill>
                <a:latin typeface="Arial"/>
                <a:cs typeface="Arial"/>
              </a:rPr>
              <a:t>т</a:t>
            </a:r>
            <a:r>
              <a:rPr dirty="0" sz="1600" spc="-105" b="1">
                <a:solidFill>
                  <a:srgbClr val="CD3F00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CD3F00"/>
                </a:solidFill>
                <a:latin typeface="Arial"/>
                <a:cs typeface="Arial"/>
              </a:rPr>
              <a:t>т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р</a:t>
            </a:r>
            <a:r>
              <a:rPr dirty="0" sz="1600" spc="-160" b="1">
                <a:solidFill>
                  <a:srgbClr val="CD3F00"/>
                </a:solidFill>
                <a:latin typeface="Arial"/>
                <a:cs typeface="Arial"/>
              </a:rPr>
              <a:t>а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н</a:t>
            </a:r>
            <a:r>
              <a:rPr dirty="0" sz="1600" spc="-165" b="1">
                <a:solidFill>
                  <a:srgbClr val="CD3F00"/>
                </a:solidFill>
                <a:latin typeface="Arial"/>
                <a:cs typeface="Arial"/>
              </a:rPr>
              <a:t>с</a:t>
            </a:r>
            <a:r>
              <a:rPr dirty="0" sz="1600" spc="-135" b="1">
                <a:solidFill>
                  <a:srgbClr val="CD3F00"/>
                </a:solidFill>
                <a:latin typeface="Arial"/>
                <a:cs typeface="Arial"/>
              </a:rPr>
              <a:t>г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р</a:t>
            </a:r>
            <a:r>
              <a:rPr dirty="0" sz="1600" spc="-160" b="1">
                <a:solidFill>
                  <a:srgbClr val="CD3F00"/>
                </a:solidFill>
                <a:latin typeface="Arial"/>
                <a:cs typeface="Arial"/>
              </a:rPr>
              <a:t>е</a:t>
            </a:r>
            <a:r>
              <a:rPr dirty="0" sz="1600" spc="-150" b="1">
                <a:solidFill>
                  <a:srgbClr val="CD3F00"/>
                </a:solidFill>
                <a:latin typeface="Arial"/>
                <a:cs typeface="Arial"/>
              </a:rPr>
              <a:t>с</a:t>
            </a:r>
            <a:r>
              <a:rPr dirty="0" sz="1600" spc="-90" b="1">
                <a:solidFill>
                  <a:srgbClr val="CD3F00"/>
                </a:solidFill>
                <a:latin typeface="Arial"/>
                <a:cs typeface="Arial"/>
              </a:rPr>
              <a:t>- </a:t>
            </a:r>
            <a:r>
              <a:rPr dirty="0" sz="1600" spc="-75">
                <a:solidFill>
                  <a:srgbClr val="CD3F00"/>
                </a:solidFill>
                <a:latin typeface="Times New Roman"/>
                <a:cs typeface="Times New Roman"/>
              </a:rPr>
              <a:t> 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си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вн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30" b="1">
                <a:solidFill>
                  <a:srgbClr val="CD3F00"/>
                </a:solidFill>
                <a:latin typeface="Arial"/>
                <a:cs typeface="Arial"/>
              </a:rPr>
              <a:t>г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75" b="1">
                <a:solidFill>
                  <a:srgbClr val="CD3F00"/>
                </a:solidFill>
                <a:latin typeface="Arial"/>
                <a:cs typeface="Arial"/>
              </a:rPr>
              <a:t> 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ци</a:t>
            </a:r>
            <a:r>
              <a:rPr dirty="0" sz="1600" spc="-150" b="1">
                <a:solidFill>
                  <a:srgbClr val="CD3F00"/>
                </a:solidFill>
                <a:latin typeface="Arial"/>
                <a:cs typeface="Arial"/>
              </a:rPr>
              <a:t>к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л</a:t>
            </a:r>
            <a:r>
              <a:rPr dirty="0" sz="1600" spc="-110" b="1">
                <a:solidFill>
                  <a:srgbClr val="CD3F00"/>
                </a:solidFill>
                <a:latin typeface="Arial"/>
                <a:cs typeface="Arial"/>
              </a:rPr>
              <a:t>а  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седиментации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352800" y="3047998"/>
            <a:ext cx="1717675" cy="762000"/>
          </a:xfrm>
          <a:prstGeom prst="rect">
            <a:avLst/>
          </a:prstGeom>
          <a:solidFill>
            <a:srgbClr val="CCFFFF"/>
          </a:solidFill>
        </p:spPr>
        <p:txBody>
          <a:bodyPr wrap="square" lIns="0" tIns="30480" rIns="0" bIns="0" rtlCol="0" vert="horz">
            <a:spAutoFit/>
          </a:bodyPr>
          <a:lstStyle/>
          <a:p>
            <a:pPr algn="just" marL="92075" marR="304165">
              <a:lnSpc>
                <a:spcPct val="100000"/>
              </a:lnSpc>
              <a:spcBef>
                <a:spcPts val="240"/>
              </a:spcBef>
            </a:pP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Тр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а</a:t>
            </a:r>
            <a:r>
              <a:rPr dirty="0" sz="1600" spc="-140" b="1">
                <a:solidFill>
                  <a:srgbClr val="CD3F00"/>
                </a:solidFill>
                <a:latin typeface="Arial"/>
                <a:cs typeface="Arial"/>
              </a:rPr>
              <a:t>к</a:t>
            </a:r>
            <a:r>
              <a:rPr dirty="0" sz="1600" spc="-145" b="1">
                <a:solidFill>
                  <a:srgbClr val="CD3F00"/>
                </a:solidFill>
                <a:latin typeface="Arial"/>
                <a:cs typeface="Arial"/>
              </a:rPr>
              <a:t>т</a:t>
            </a:r>
            <a:r>
              <a:rPr dirty="0" sz="1600" spc="-105" b="1">
                <a:solidFill>
                  <a:srgbClr val="CD3F00"/>
                </a:solidFill>
                <a:latin typeface="Arial"/>
                <a:cs typeface="Arial"/>
              </a:rPr>
              <a:t> 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в</a:t>
            </a:r>
            <a:r>
              <a:rPr dirty="0" sz="1600" spc="-210" b="1">
                <a:solidFill>
                  <a:srgbClr val="CD3F00"/>
                </a:solidFill>
                <a:latin typeface="Arial"/>
                <a:cs typeface="Arial"/>
              </a:rPr>
              <a:t>ы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с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55" b="1">
                <a:solidFill>
                  <a:srgbClr val="CD3F00"/>
                </a:solidFill>
                <a:latin typeface="Arial"/>
                <a:cs typeface="Arial"/>
              </a:rPr>
              <a:t>к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35" b="1">
                <a:solidFill>
                  <a:srgbClr val="CD3F00"/>
                </a:solidFill>
                <a:latin typeface="Arial"/>
                <a:cs typeface="Arial"/>
              </a:rPr>
              <a:t>г</a:t>
            </a:r>
            <a:r>
              <a:rPr dirty="0" sz="1600" spc="-114" b="1">
                <a:solidFill>
                  <a:srgbClr val="CD3F00"/>
                </a:solidFill>
                <a:latin typeface="Arial"/>
                <a:cs typeface="Arial"/>
              </a:rPr>
              <a:t>о  </a:t>
            </a:r>
            <a:r>
              <a:rPr dirty="0" sz="1600" spc="-160" b="1">
                <a:solidFill>
                  <a:srgbClr val="CD3F00"/>
                </a:solidFill>
                <a:latin typeface="Arial"/>
                <a:cs typeface="Arial"/>
              </a:rPr>
              <a:t>ст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я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н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и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я</a:t>
            </a:r>
            <a:r>
              <a:rPr dirty="0" sz="1600" spc="-95" b="1">
                <a:solidFill>
                  <a:srgbClr val="CD3F00"/>
                </a:solidFill>
                <a:latin typeface="Arial"/>
                <a:cs typeface="Arial"/>
              </a:rPr>
              <a:t> 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у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р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в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н</a:t>
            </a:r>
            <a:r>
              <a:rPr dirty="0" sz="1600" spc="-114" b="1">
                <a:solidFill>
                  <a:srgbClr val="CD3F00"/>
                </a:solidFill>
                <a:latin typeface="Arial"/>
                <a:cs typeface="Arial"/>
              </a:rPr>
              <a:t>я  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моря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276600" y="4148340"/>
            <a:ext cx="1905000" cy="946785"/>
          </a:xfrm>
          <a:prstGeom prst="rect">
            <a:avLst/>
          </a:prstGeom>
          <a:solidFill>
            <a:srgbClr val="CCFFFF"/>
          </a:solidFill>
        </p:spPr>
        <p:txBody>
          <a:bodyPr wrap="square" lIns="0" tIns="29209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29"/>
              </a:spcBef>
            </a:pP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Т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р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а</a:t>
            </a:r>
            <a:r>
              <a:rPr dirty="0" sz="1600" spc="-145" b="1">
                <a:solidFill>
                  <a:srgbClr val="CD3F00"/>
                </a:solidFill>
                <a:latin typeface="Arial"/>
                <a:cs typeface="Arial"/>
              </a:rPr>
              <a:t>к</a:t>
            </a:r>
            <a:r>
              <a:rPr dirty="0" sz="1600" spc="-145" b="1">
                <a:solidFill>
                  <a:srgbClr val="CD3F00"/>
                </a:solidFill>
                <a:latin typeface="Arial"/>
                <a:cs typeface="Arial"/>
              </a:rPr>
              <a:t>т</a:t>
            </a:r>
            <a:r>
              <a:rPr dirty="0" sz="1600" spc="-105" b="1">
                <a:solidFill>
                  <a:srgbClr val="CD3F00"/>
                </a:solidFill>
                <a:latin typeface="Arial"/>
                <a:cs typeface="Arial"/>
              </a:rPr>
              <a:t> 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н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и</a:t>
            </a:r>
            <a:r>
              <a:rPr dirty="0" sz="1600" spc="-150" b="1">
                <a:solidFill>
                  <a:srgbClr val="CD3F00"/>
                </a:solidFill>
                <a:latin typeface="Arial"/>
                <a:cs typeface="Arial"/>
              </a:rPr>
              <a:t>зк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35" b="1">
                <a:solidFill>
                  <a:srgbClr val="CD3F00"/>
                </a:solidFill>
                <a:latin typeface="Arial"/>
                <a:cs typeface="Arial"/>
              </a:rPr>
              <a:t>г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endParaRPr sz="1600">
              <a:latin typeface="Arial"/>
              <a:cs typeface="Arial"/>
            </a:endParaRPr>
          </a:p>
          <a:p>
            <a:pPr marL="92075" marR="491490">
              <a:lnSpc>
                <a:spcPct val="120000"/>
              </a:lnSpc>
            </a:pPr>
            <a:r>
              <a:rPr dirty="0" sz="1600" spc="-160" b="1">
                <a:solidFill>
                  <a:srgbClr val="CD3F00"/>
                </a:solidFill>
                <a:latin typeface="Arial"/>
                <a:cs typeface="Arial"/>
              </a:rPr>
              <a:t>ст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я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н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и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я</a:t>
            </a:r>
            <a:r>
              <a:rPr dirty="0" sz="1600" spc="-95" b="1">
                <a:solidFill>
                  <a:srgbClr val="CD3F00"/>
                </a:solidFill>
                <a:latin typeface="Arial"/>
                <a:cs typeface="Arial"/>
              </a:rPr>
              <a:t> </a:t>
            </a:r>
            <a:r>
              <a:rPr dirty="0" sz="1600" spc="-170" b="1">
                <a:solidFill>
                  <a:srgbClr val="CD3F00"/>
                </a:solidFill>
                <a:latin typeface="Arial"/>
                <a:cs typeface="Arial"/>
              </a:rPr>
              <a:t>у</a:t>
            </a: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р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о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в</a:t>
            </a:r>
            <a:r>
              <a:rPr dirty="0" sz="1600" spc="-180" b="1">
                <a:solidFill>
                  <a:srgbClr val="CD3F00"/>
                </a:solidFill>
                <a:latin typeface="Arial"/>
                <a:cs typeface="Arial"/>
              </a:rPr>
              <a:t>н</a:t>
            </a:r>
            <a:r>
              <a:rPr dirty="0" sz="1600" spc="-114" b="1">
                <a:solidFill>
                  <a:srgbClr val="CD3F00"/>
                </a:solidFill>
                <a:latin typeface="Arial"/>
                <a:cs typeface="Arial"/>
              </a:rPr>
              <a:t>я  </a:t>
            </a:r>
            <a:r>
              <a:rPr dirty="0" sz="1600" spc="-185" b="1">
                <a:solidFill>
                  <a:srgbClr val="CD3F00"/>
                </a:solidFill>
                <a:latin typeface="Arial"/>
                <a:cs typeface="Arial"/>
              </a:rPr>
              <a:t>моря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124200" y="5486400"/>
            <a:ext cx="2330450" cy="840105"/>
          </a:xfrm>
          <a:prstGeom prst="rect">
            <a:avLst/>
          </a:prstGeom>
          <a:solidFill>
            <a:srgbClr val="CCFFFF"/>
          </a:solidFill>
        </p:spPr>
        <p:txBody>
          <a:bodyPr wrap="square" lIns="0" tIns="9969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785"/>
              </a:spcBef>
            </a:pPr>
            <a:r>
              <a:rPr dirty="0" sz="1600" spc="-175" b="1">
                <a:solidFill>
                  <a:srgbClr val="CD3F00"/>
                </a:solidFill>
                <a:latin typeface="Arial"/>
                <a:cs typeface="Arial"/>
              </a:rPr>
              <a:t>Затопление</a:t>
            </a:r>
            <a:endParaRPr sz="16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1540"/>
              </a:spcBef>
            </a:pPr>
            <a:r>
              <a:rPr dirty="0" sz="1600" spc="-190" b="1">
                <a:solidFill>
                  <a:srgbClr val="CD3F00"/>
                </a:solidFill>
                <a:latin typeface="Arial"/>
                <a:cs typeface="Arial"/>
              </a:rPr>
              <a:t>платформы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762000" y="1143005"/>
            <a:ext cx="1257300" cy="401320"/>
          </a:xfrm>
          <a:custGeom>
            <a:avLst/>
            <a:gdLst/>
            <a:ahLst/>
            <a:cxnLst/>
            <a:rect l="l" t="t" r="r" b="b"/>
            <a:pathLst>
              <a:path w="1257300" h="401319">
                <a:moveTo>
                  <a:pt x="1257300" y="0"/>
                </a:moveTo>
                <a:lnTo>
                  <a:pt x="0" y="0"/>
                </a:lnTo>
                <a:lnTo>
                  <a:pt x="0" y="400794"/>
                </a:lnTo>
                <a:lnTo>
                  <a:pt x="1257300" y="400794"/>
                </a:lnTo>
                <a:lnTo>
                  <a:pt x="1257300" y="0"/>
                </a:lnTo>
                <a:close/>
              </a:path>
            </a:pathLst>
          </a:custGeom>
          <a:solidFill>
            <a:srgbClr val="FFCC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762000" y="1173225"/>
            <a:ext cx="12573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0805" marR="13525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Arial"/>
                <a:cs typeface="Arial"/>
              </a:rPr>
              <a:t>Пр</a:t>
            </a:r>
            <a:r>
              <a:rPr dirty="0" sz="1000" spc="-5" b="1">
                <a:latin typeface="Arial"/>
                <a:cs typeface="Arial"/>
              </a:rPr>
              <a:t>е</a:t>
            </a:r>
            <a:r>
              <a:rPr dirty="0" sz="1000" b="1">
                <a:latin typeface="Arial"/>
                <a:cs typeface="Arial"/>
              </a:rPr>
              <a:t>д</a:t>
            </a:r>
            <a:r>
              <a:rPr dirty="0" sz="1000" spc="-20" b="1">
                <a:latin typeface="Arial"/>
                <a:cs typeface="Arial"/>
              </a:rPr>
              <a:t>ш</a:t>
            </a:r>
            <a:r>
              <a:rPr dirty="0" sz="1000" spc="-5" b="1">
                <a:latin typeface="Arial"/>
                <a:cs typeface="Arial"/>
              </a:rPr>
              <a:t>ес</a:t>
            </a:r>
            <a:r>
              <a:rPr dirty="0" sz="1000" spc="-10" b="1">
                <a:latin typeface="Arial"/>
                <a:cs typeface="Arial"/>
              </a:rPr>
              <a:t>т</a:t>
            </a:r>
            <a:r>
              <a:rPr dirty="0" sz="1000" spc="-5" b="1">
                <a:latin typeface="Arial"/>
                <a:cs typeface="Arial"/>
              </a:rPr>
              <a:t>в</a:t>
            </a:r>
            <a:r>
              <a:rPr dirty="0" sz="1000" spc="-15" b="1">
                <a:latin typeface="Arial"/>
                <a:cs typeface="Arial"/>
              </a:rPr>
              <a:t>у</a:t>
            </a:r>
            <a:r>
              <a:rPr dirty="0" sz="1000" spc="-5" b="1">
                <a:latin typeface="Arial"/>
                <a:cs typeface="Arial"/>
              </a:rPr>
              <a:t>ю</a:t>
            </a:r>
            <a:r>
              <a:rPr dirty="0" sz="1000" spc="-15" b="1">
                <a:latin typeface="Arial"/>
                <a:cs typeface="Arial"/>
              </a:rPr>
              <a:t>щ</a:t>
            </a:r>
            <a:r>
              <a:rPr dirty="0" sz="1000" spc="-5" b="1">
                <a:latin typeface="Arial"/>
                <a:cs typeface="Arial"/>
              </a:rPr>
              <a:t>.  </a:t>
            </a:r>
            <a:r>
              <a:rPr dirty="0" sz="1000" spc="-5" b="1">
                <a:latin typeface="Arial"/>
                <a:cs typeface="Arial"/>
              </a:rPr>
              <a:t>поверхность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743694" y="2407945"/>
            <a:ext cx="1361440" cy="228600"/>
          </a:xfrm>
          <a:custGeom>
            <a:avLst/>
            <a:gdLst/>
            <a:ahLst/>
            <a:cxnLst/>
            <a:rect l="l" t="t" r="r" b="b"/>
            <a:pathLst>
              <a:path w="1361439" h="228600">
                <a:moveTo>
                  <a:pt x="1360931" y="0"/>
                </a:moveTo>
                <a:lnTo>
                  <a:pt x="0" y="0"/>
                </a:lnTo>
                <a:lnTo>
                  <a:pt x="0" y="228600"/>
                </a:lnTo>
                <a:lnTo>
                  <a:pt x="1360931" y="228600"/>
                </a:lnTo>
                <a:lnTo>
                  <a:pt x="1360931" y="0"/>
                </a:lnTo>
                <a:close/>
              </a:path>
            </a:pathLst>
          </a:custGeom>
          <a:solidFill>
            <a:srgbClr val="FFCC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821828" y="2438793"/>
            <a:ext cx="14560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Предшеств.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поверхность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711696" y="3791691"/>
            <a:ext cx="1301750" cy="186055"/>
          </a:xfrm>
          <a:custGeom>
            <a:avLst/>
            <a:gdLst/>
            <a:ahLst/>
            <a:cxnLst/>
            <a:rect l="l" t="t" r="r" b="b"/>
            <a:pathLst>
              <a:path w="1301750" h="186054">
                <a:moveTo>
                  <a:pt x="1301496" y="0"/>
                </a:moveTo>
                <a:lnTo>
                  <a:pt x="0" y="0"/>
                </a:lnTo>
                <a:lnTo>
                  <a:pt x="0" y="185935"/>
                </a:lnTo>
                <a:lnTo>
                  <a:pt x="1301496" y="185935"/>
                </a:lnTo>
                <a:lnTo>
                  <a:pt x="1301496" y="0"/>
                </a:lnTo>
                <a:close/>
              </a:path>
            </a:pathLst>
          </a:custGeom>
          <a:solidFill>
            <a:srgbClr val="FFCC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711696" y="3781768"/>
            <a:ext cx="146177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latin typeface="Arial"/>
                <a:cs typeface="Arial"/>
              </a:rPr>
              <a:t>Прешеств.</a:t>
            </a:r>
            <a:r>
              <a:rPr dirty="0" sz="900" spc="-25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поверхность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736103" y="5027663"/>
            <a:ext cx="1336675" cy="228600"/>
          </a:xfrm>
          <a:custGeom>
            <a:avLst/>
            <a:gdLst/>
            <a:ahLst/>
            <a:cxnLst/>
            <a:rect l="l" t="t" r="r" b="b"/>
            <a:pathLst>
              <a:path w="1336675" h="228600">
                <a:moveTo>
                  <a:pt x="1336522" y="0"/>
                </a:moveTo>
                <a:lnTo>
                  <a:pt x="0" y="0"/>
                </a:lnTo>
                <a:lnTo>
                  <a:pt x="0" y="228599"/>
                </a:lnTo>
                <a:lnTo>
                  <a:pt x="1336522" y="228599"/>
                </a:lnTo>
                <a:lnTo>
                  <a:pt x="1336522" y="0"/>
                </a:lnTo>
                <a:close/>
              </a:path>
            </a:pathLst>
          </a:custGeom>
          <a:solidFill>
            <a:srgbClr val="FFCC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 txBox="1"/>
          <p:nvPr/>
        </p:nvSpPr>
        <p:spPr>
          <a:xfrm>
            <a:off x="815428" y="5058917"/>
            <a:ext cx="14224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Предшеств.поверхность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694928" y="6355059"/>
            <a:ext cx="1362710" cy="228600"/>
          </a:xfrm>
          <a:custGeom>
            <a:avLst/>
            <a:gdLst/>
            <a:ahLst/>
            <a:cxnLst/>
            <a:rect l="l" t="t" r="r" b="b"/>
            <a:pathLst>
              <a:path w="1362710" h="228600">
                <a:moveTo>
                  <a:pt x="1362468" y="0"/>
                </a:moveTo>
                <a:lnTo>
                  <a:pt x="0" y="0"/>
                </a:lnTo>
                <a:lnTo>
                  <a:pt x="0" y="228600"/>
                </a:lnTo>
                <a:lnTo>
                  <a:pt x="1362468" y="228600"/>
                </a:lnTo>
                <a:lnTo>
                  <a:pt x="1362468" y="0"/>
                </a:lnTo>
                <a:close/>
              </a:path>
            </a:pathLst>
          </a:custGeom>
          <a:solidFill>
            <a:srgbClr val="E7CC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774303" y="6386264"/>
            <a:ext cx="14560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latin typeface="Arial"/>
                <a:cs typeface="Arial"/>
              </a:rPr>
              <a:t>Предшеств.</a:t>
            </a:r>
            <a:r>
              <a:rPr dirty="0" sz="900" spc="-45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поверхность</a:t>
            </a:r>
            <a:endParaRPr sz="900">
              <a:latin typeface="Arial"/>
              <a:cs typeface="Arial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1330477" y="2708122"/>
            <a:ext cx="1254760" cy="304800"/>
          </a:xfrm>
          <a:custGeom>
            <a:avLst/>
            <a:gdLst/>
            <a:ahLst/>
            <a:cxnLst/>
            <a:rect l="l" t="t" r="r" b="b"/>
            <a:pathLst>
              <a:path w="1254760" h="304800">
                <a:moveTo>
                  <a:pt x="1254224" y="0"/>
                </a:moveTo>
                <a:lnTo>
                  <a:pt x="0" y="0"/>
                </a:lnTo>
                <a:lnTo>
                  <a:pt x="0" y="304800"/>
                </a:lnTo>
                <a:lnTo>
                  <a:pt x="1254224" y="304800"/>
                </a:lnTo>
                <a:lnTo>
                  <a:pt x="12542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 txBox="1"/>
          <p:nvPr/>
        </p:nvSpPr>
        <p:spPr>
          <a:xfrm>
            <a:off x="1409204" y="2737485"/>
            <a:ext cx="109664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85" b="1">
                <a:latin typeface="Arial"/>
                <a:cs typeface="Arial"/>
              </a:rPr>
              <a:t>Н</a:t>
            </a:r>
            <a:r>
              <a:rPr dirty="0" sz="1400" spc="-140" b="1">
                <a:latin typeface="Arial"/>
                <a:cs typeface="Arial"/>
              </a:rPr>
              <a:t>е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з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0" b="1">
                <a:latin typeface="Arial"/>
                <a:cs typeface="Arial"/>
              </a:rPr>
              <a:t>ен</a:t>
            </a:r>
            <a:r>
              <a:rPr dirty="0" sz="1400" spc="-140" b="1">
                <a:latin typeface="Arial"/>
                <a:cs typeface="Arial"/>
              </a:rPr>
              <a:t>яет</a:t>
            </a:r>
            <a:r>
              <a:rPr dirty="0" sz="1400" spc="-150" b="1">
                <a:latin typeface="Arial"/>
                <a:cs typeface="Arial"/>
              </a:rPr>
              <a:t>с</a:t>
            </a:r>
            <a:r>
              <a:rPr dirty="0" sz="1400" spc="-150" b="1">
                <a:latin typeface="Arial"/>
                <a:cs typeface="Arial"/>
              </a:rPr>
              <a:t>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0" y="2724899"/>
            <a:ext cx="1403985" cy="394970"/>
          </a:xfrm>
          <a:custGeom>
            <a:avLst/>
            <a:gdLst/>
            <a:ahLst/>
            <a:cxnLst/>
            <a:rect l="l" t="t" r="r" b="b"/>
            <a:pathLst>
              <a:path w="1403985" h="394969">
                <a:moveTo>
                  <a:pt x="1403604" y="0"/>
                </a:moveTo>
                <a:lnTo>
                  <a:pt x="0" y="0"/>
                </a:lnTo>
                <a:lnTo>
                  <a:pt x="0" y="394741"/>
                </a:lnTo>
                <a:lnTo>
                  <a:pt x="1403604" y="394741"/>
                </a:lnTo>
                <a:lnTo>
                  <a:pt x="14036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78730" y="2692387"/>
            <a:ext cx="11353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45" b="1">
                <a:latin typeface="Arial"/>
                <a:cs typeface="Arial"/>
              </a:rPr>
              <a:t>Сохр.высокого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8730" y="2841760"/>
            <a:ext cx="5492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latin typeface="Arial"/>
                <a:cs typeface="Arial"/>
              </a:rPr>
              <a:t>уровня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1066800" y="1828802"/>
            <a:ext cx="1510665" cy="276225"/>
          </a:xfrm>
          <a:custGeom>
            <a:avLst/>
            <a:gdLst/>
            <a:ahLst/>
            <a:cxnLst/>
            <a:rect l="l" t="t" r="r" b="b"/>
            <a:pathLst>
              <a:path w="1510664" h="276225">
                <a:moveTo>
                  <a:pt x="1510309" y="0"/>
                </a:moveTo>
                <a:lnTo>
                  <a:pt x="0" y="0"/>
                </a:lnTo>
                <a:lnTo>
                  <a:pt x="0" y="275828"/>
                </a:lnTo>
                <a:lnTo>
                  <a:pt x="1510309" y="275828"/>
                </a:lnTo>
                <a:lnTo>
                  <a:pt x="15103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 txBox="1"/>
          <p:nvPr/>
        </p:nvSpPr>
        <p:spPr>
          <a:xfrm>
            <a:off x="1145828" y="1859407"/>
            <a:ext cx="907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35" b="1">
                <a:latin typeface="Arial"/>
                <a:cs typeface="Arial"/>
              </a:rPr>
              <a:t>У</a:t>
            </a:r>
            <a:r>
              <a:rPr dirty="0" sz="1200" spc="-135" b="1">
                <a:latin typeface="Arial"/>
                <a:cs typeface="Arial"/>
              </a:rPr>
              <a:t>ро</a:t>
            </a:r>
            <a:r>
              <a:rPr dirty="0" sz="1200" spc="-145" b="1">
                <a:latin typeface="Arial"/>
                <a:cs typeface="Arial"/>
              </a:rPr>
              <a:t>в</a:t>
            </a:r>
            <a:r>
              <a:rPr dirty="0" sz="1200" spc="-125" b="1">
                <a:latin typeface="Arial"/>
                <a:cs typeface="Arial"/>
              </a:rPr>
              <a:t>е</a:t>
            </a:r>
            <a:r>
              <a:rPr dirty="0" sz="1200" spc="-135" b="1">
                <a:latin typeface="Arial"/>
                <a:cs typeface="Arial"/>
              </a:rPr>
              <a:t>нь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60" b="1">
                <a:latin typeface="Arial"/>
                <a:cs typeface="Arial"/>
              </a:rPr>
              <a:t>м</a:t>
            </a:r>
            <a:r>
              <a:rPr dirty="0" sz="1200" spc="-135" b="1">
                <a:latin typeface="Arial"/>
                <a:cs typeface="Arial"/>
              </a:rPr>
              <a:t>оря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3124200" y="3810005"/>
            <a:ext cx="2260600" cy="338455"/>
          </a:xfrm>
          <a:prstGeom prst="rect">
            <a:avLst/>
          </a:prstGeom>
          <a:solidFill>
            <a:srgbClr val="D0EAEC"/>
          </a:solidFill>
        </p:spPr>
        <p:txBody>
          <a:bodyPr wrap="square" lIns="0" tIns="4318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40"/>
              </a:spcBef>
            </a:pPr>
            <a:r>
              <a:rPr dirty="0" sz="1600" spc="-120" b="1">
                <a:latin typeface="Arial"/>
                <a:cs typeface="Arial"/>
              </a:rPr>
              <a:t>Г</a:t>
            </a:r>
            <a:r>
              <a:rPr dirty="0" sz="1600" spc="-180" b="1">
                <a:latin typeface="Arial"/>
                <a:cs typeface="Arial"/>
              </a:rPr>
              <a:t>р</a:t>
            </a:r>
            <a:r>
              <a:rPr dirty="0" sz="1600" spc="-160" b="1">
                <a:latin typeface="Arial"/>
                <a:cs typeface="Arial"/>
              </a:rPr>
              <a:t>а</a:t>
            </a:r>
            <a:r>
              <a:rPr dirty="0" sz="1600" spc="-185" b="1">
                <a:latin typeface="Arial"/>
                <a:cs typeface="Arial"/>
              </a:rPr>
              <a:t>н</a:t>
            </a:r>
            <a:r>
              <a:rPr dirty="0" sz="1600" spc="-180" b="1">
                <a:latin typeface="Arial"/>
                <a:cs typeface="Arial"/>
              </a:rPr>
              <a:t>иц</a:t>
            </a:r>
            <a:r>
              <a:rPr dirty="0" sz="1600" spc="-200" b="1">
                <a:latin typeface="Arial"/>
                <a:cs typeface="Arial"/>
              </a:rPr>
              <a:t>ы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180" b="1">
                <a:latin typeface="Arial"/>
                <a:cs typeface="Arial"/>
              </a:rPr>
              <a:t>си</a:t>
            </a:r>
            <a:r>
              <a:rPr dirty="0" sz="1600" spc="-145" b="1">
                <a:latin typeface="Arial"/>
                <a:cs typeface="Arial"/>
              </a:rPr>
              <a:t>к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170" b="1">
                <a:latin typeface="Arial"/>
                <a:cs typeface="Arial"/>
              </a:rPr>
              <a:t>е</a:t>
            </a:r>
            <a:r>
              <a:rPr dirty="0" sz="1600" spc="-180" b="1">
                <a:latin typeface="Arial"/>
                <a:cs typeface="Arial"/>
              </a:rPr>
              <a:t>н</a:t>
            </a:r>
            <a:r>
              <a:rPr dirty="0" sz="1600" spc="-170" b="1">
                <a:latin typeface="Arial"/>
                <a:cs typeface="Arial"/>
              </a:rPr>
              <a:t>с</a:t>
            </a:r>
            <a:r>
              <a:rPr dirty="0" sz="1600" spc="-175" b="1">
                <a:latin typeface="Arial"/>
                <a:cs typeface="Arial"/>
              </a:rPr>
              <a:t>о</a:t>
            </a:r>
            <a:r>
              <a:rPr dirty="0" sz="1600" spc="-180" b="1">
                <a:latin typeface="Arial"/>
                <a:cs typeface="Arial"/>
              </a:rPr>
              <a:t>в</a:t>
            </a:r>
            <a:r>
              <a:rPr dirty="0" sz="1600" spc="-85" b="1">
                <a:latin typeface="Arial"/>
                <a:cs typeface="Arial"/>
              </a:rPr>
              <a:t> </a:t>
            </a:r>
            <a:r>
              <a:rPr dirty="0" sz="1600" spc="-95" b="1">
                <a:latin typeface="Arial"/>
                <a:cs typeface="Arial"/>
              </a:rPr>
              <a:t>(</a:t>
            </a:r>
            <a:r>
              <a:rPr dirty="0" sz="1600" spc="-195" b="1">
                <a:latin typeface="Arial"/>
                <a:cs typeface="Arial"/>
              </a:rPr>
              <a:t>S</a:t>
            </a:r>
            <a:r>
              <a:rPr dirty="0" sz="1600" spc="-215" b="1">
                <a:latin typeface="Arial"/>
                <a:cs typeface="Arial"/>
              </a:rPr>
              <a:t>B</a:t>
            </a:r>
            <a:r>
              <a:rPr dirty="0" sz="1600" spc="-100" b="1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238500" y="2378965"/>
            <a:ext cx="2209800" cy="584200"/>
          </a:xfrm>
          <a:prstGeom prst="rect">
            <a:avLst/>
          </a:prstGeom>
          <a:solidFill>
            <a:srgbClr val="D0EAEC"/>
          </a:solidFill>
        </p:spPr>
        <p:txBody>
          <a:bodyPr wrap="square" lIns="0" tIns="4064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dirty="0" sz="1600" spc="-210">
                <a:latin typeface="Microsoft Sans Serif"/>
                <a:cs typeface="Microsoft Sans Serif"/>
              </a:rPr>
              <a:t>П</a:t>
            </a:r>
            <a:r>
              <a:rPr dirty="0" sz="1600" spc="-165">
                <a:latin typeface="Microsoft Sans Serif"/>
                <a:cs typeface="Microsoft Sans Serif"/>
              </a:rPr>
              <a:t>е</a:t>
            </a:r>
            <a:r>
              <a:rPr dirty="0" sz="1600" spc="-170">
                <a:latin typeface="Microsoft Sans Serif"/>
                <a:cs typeface="Microsoft Sans Serif"/>
              </a:rPr>
              <a:t>ри</a:t>
            </a:r>
            <a:r>
              <a:rPr dirty="0" sz="1600" spc="-165">
                <a:latin typeface="Microsoft Sans Serif"/>
                <a:cs typeface="Microsoft Sans Serif"/>
              </a:rPr>
              <a:t>од</a:t>
            </a:r>
            <a:r>
              <a:rPr dirty="0" sz="1600" spc="-75">
                <a:latin typeface="Microsoft Sans Serif"/>
                <a:cs typeface="Microsoft Sans Serif"/>
              </a:rPr>
              <a:t> </a:t>
            </a:r>
            <a:r>
              <a:rPr dirty="0" sz="1600" spc="-160">
                <a:latin typeface="Microsoft Sans Serif"/>
                <a:cs typeface="Microsoft Sans Serif"/>
              </a:rPr>
              <a:t>выс</a:t>
            </a:r>
            <a:r>
              <a:rPr dirty="0" sz="1600" spc="-210">
                <a:latin typeface="Microsoft Sans Serif"/>
                <a:cs typeface="Microsoft Sans Serif"/>
              </a:rPr>
              <a:t>о</a:t>
            </a:r>
            <a:r>
              <a:rPr dirty="0" sz="1600" spc="-180">
                <a:latin typeface="Microsoft Sans Serif"/>
                <a:cs typeface="Microsoft Sans Serif"/>
              </a:rPr>
              <a:t>к</a:t>
            </a:r>
            <a:r>
              <a:rPr dirty="0" sz="1600" spc="-180">
                <a:latin typeface="Microsoft Sans Serif"/>
                <a:cs typeface="Microsoft Sans Serif"/>
              </a:rPr>
              <a:t>о</a:t>
            </a:r>
            <a:r>
              <a:rPr dirty="0" sz="1600" spc="-125">
                <a:latin typeface="Microsoft Sans Serif"/>
                <a:cs typeface="Microsoft Sans Serif"/>
              </a:rPr>
              <a:t>г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90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65">
                <a:latin typeface="Microsoft Sans Serif"/>
                <a:cs typeface="Microsoft Sans Serif"/>
              </a:rPr>
              <a:t>ия</a:t>
            </a:r>
            <a:endParaRPr sz="1600">
              <a:latin typeface="Microsoft Sans Serif"/>
              <a:cs typeface="Microsoft Sans Serif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dirty="0" sz="1600" spc="-150">
                <a:latin typeface="Microsoft Sans Serif"/>
                <a:cs typeface="Microsoft Sans Serif"/>
              </a:rPr>
              <a:t>у</a:t>
            </a:r>
            <a:r>
              <a:rPr dirty="0" sz="1600" spc="-170">
                <a:latin typeface="Microsoft Sans Serif"/>
                <a:cs typeface="Microsoft Sans Serif"/>
              </a:rPr>
              <a:t>р</a:t>
            </a:r>
            <a:r>
              <a:rPr dirty="0" sz="1600" spc="-160">
                <a:latin typeface="Microsoft Sans Serif"/>
                <a:cs typeface="Microsoft Sans Serif"/>
              </a:rPr>
              <a:t>о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 spc="-75">
                <a:latin typeface="Microsoft Sans Serif"/>
                <a:cs typeface="Microsoft Sans Serif"/>
              </a:rPr>
              <a:t> </a:t>
            </a:r>
            <a:r>
              <a:rPr dirty="0" sz="1600" spc="-250">
                <a:latin typeface="Microsoft Sans Serif"/>
                <a:cs typeface="Microsoft Sans Serif"/>
              </a:rPr>
              <a:t>м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60">
                <a:latin typeface="Microsoft Sans Serif"/>
                <a:cs typeface="Microsoft Sans Serif"/>
              </a:rPr>
              <a:t>р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 spc="-65">
                <a:latin typeface="Microsoft Sans Serif"/>
                <a:cs typeface="Microsoft Sans Serif"/>
              </a:rPr>
              <a:t> </a:t>
            </a:r>
            <a:r>
              <a:rPr dirty="0" sz="1600" spc="-105">
                <a:latin typeface="Microsoft Sans Serif"/>
                <a:cs typeface="Microsoft Sans Serif"/>
              </a:rPr>
              <a:t>(</a:t>
            </a:r>
            <a:r>
              <a:rPr dirty="0" sz="1600" spc="-250">
                <a:latin typeface="Microsoft Sans Serif"/>
                <a:cs typeface="Microsoft Sans Serif"/>
              </a:rPr>
              <a:t>M</a:t>
            </a:r>
            <a:r>
              <a:rPr dirty="0" sz="1600" spc="-180">
                <a:latin typeface="Microsoft Sans Serif"/>
                <a:cs typeface="Microsoft Sans Serif"/>
              </a:rPr>
              <a:t>F</a:t>
            </a:r>
            <a:r>
              <a:rPr dirty="0" sz="1600" spc="-150">
                <a:latin typeface="Microsoft Sans Serif"/>
                <a:cs typeface="Microsoft Sans Serif"/>
              </a:rPr>
              <a:t>S)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0" y="152396"/>
            <a:ext cx="2501265" cy="3171825"/>
            <a:chOff x="0" y="152396"/>
            <a:chExt cx="2501265" cy="3171825"/>
          </a:xfrm>
        </p:grpSpPr>
        <p:sp>
          <p:nvSpPr>
            <p:cNvPr id="133" name="object 133"/>
            <p:cNvSpPr/>
            <p:nvPr/>
          </p:nvSpPr>
          <p:spPr>
            <a:xfrm>
              <a:off x="0" y="152396"/>
              <a:ext cx="1440180" cy="524510"/>
            </a:xfrm>
            <a:custGeom>
              <a:avLst/>
              <a:gdLst/>
              <a:ahLst/>
              <a:cxnLst/>
              <a:rect l="l" t="t" r="r" b="b"/>
              <a:pathLst>
                <a:path w="1440180" h="524510">
                  <a:moveTo>
                    <a:pt x="1440154" y="0"/>
                  </a:moveTo>
                  <a:lnTo>
                    <a:pt x="0" y="0"/>
                  </a:lnTo>
                  <a:lnTo>
                    <a:pt x="0" y="524272"/>
                  </a:lnTo>
                  <a:lnTo>
                    <a:pt x="1440154" y="524272"/>
                  </a:lnTo>
                  <a:lnTo>
                    <a:pt x="144015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/>
            <p:cNvSpPr/>
            <p:nvPr/>
          </p:nvSpPr>
          <p:spPr>
            <a:xfrm>
              <a:off x="990600" y="3048002"/>
              <a:ext cx="1510665" cy="276225"/>
            </a:xfrm>
            <a:custGeom>
              <a:avLst/>
              <a:gdLst/>
              <a:ahLst/>
              <a:cxnLst/>
              <a:rect l="l" t="t" r="r" b="b"/>
              <a:pathLst>
                <a:path w="1510664" h="276225">
                  <a:moveTo>
                    <a:pt x="1510309" y="0"/>
                  </a:moveTo>
                  <a:lnTo>
                    <a:pt x="0" y="0"/>
                  </a:lnTo>
                  <a:lnTo>
                    <a:pt x="0" y="275828"/>
                  </a:lnTo>
                  <a:lnTo>
                    <a:pt x="1510309" y="275828"/>
                  </a:lnTo>
                  <a:lnTo>
                    <a:pt x="15103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5" name="object 135"/>
          <p:cNvSpPr txBox="1"/>
          <p:nvPr/>
        </p:nvSpPr>
        <p:spPr>
          <a:xfrm>
            <a:off x="1069628" y="3078302"/>
            <a:ext cx="9074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35" b="1">
                <a:latin typeface="Arial"/>
                <a:cs typeface="Arial"/>
              </a:rPr>
              <a:t>У</a:t>
            </a:r>
            <a:r>
              <a:rPr dirty="0" sz="1200" spc="-140" b="1">
                <a:latin typeface="Arial"/>
                <a:cs typeface="Arial"/>
              </a:rPr>
              <a:t>р</a:t>
            </a:r>
            <a:r>
              <a:rPr dirty="0" sz="1200" spc="-135" b="1">
                <a:latin typeface="Arial"/>
                <a:cs typeface="Arial"/>
              </a:rPr>
              <a:t>о</a:t>
            </a:r>
            <a:r>
              <a:rPr dirty="0" sz="1200" spc="-145" b="1">
                <a:latin typeface="Arial"/>
                <a:cs typeface="Arial"/>
              </a:rPr>
              <a:t>в</a:t>
            </a:r>
            <a:r>
              <a:rPr dirty="0" sz="1200" spc="-120" b="1">
                <a:latin typeface="Arial"/>
                <a:cs typeface="Arial"/>
              </a:rPr>
              <a:t>е</a:t>
            </a:r>
            <a:r>
              <a:rPr dirty="0" sz="1200" spc="-135" b="1">
                <a:latin typeface="Arial"/>
                <a:cs typeface="Arial"/>
              </a:rPr>
              <a:t>нь</a:t>
            </a:r>
            <a:r>
              <a:rPr dirty="0" sz="1200" spc="-70" b="1">
                <a:latin typeface="Arial"/>
                <a:cs typeface="Arial"/>
              </a:rPr>
              <a:t> </a:t>
            </a:r>
            <a:r>
              <a:rPr dirty="0" sz="1200" spc="-160" b="1">
                <a:latin typeface="Arial"/>
                <a:cs typeface="Arial"/>
              </a:rPr>
              <a:t>м</a:t>
            </a:r>
            <a:r>
              <a:rPr dirty="0" sz="1200" spc="-135" b="1">
                <a:latin typeface="Arial"/>
                <a:cs typeface="Arial"/>
              </a:rPr>
              <a:t>о</a:t>
            </a:r>
            <a:r>
              <a:rPr dirty="0" sz="1200" spc="-140" b="1">
                <a:latin typeface="Arial"/>
                <a:cs typeface="Arial"/>
              </a:rPr>
              <a:t>р</a:t>
            </a:r>
            <a:r>
              <a:rPr dirty="0" sz="1200" spc="-130" b="1">
                <a:latin typeface="Arial"/>
                <a:cs typeface="Arial"/>
              </a:rPr>
              <a:t>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1066800" y="4267202"/>
            <a:ext cx="1510665" cy="276225"/>
          </a:xfrm>
          <a:custGeom>
            <a:avLst/>
            <a:gdLst/>
            <a:ahLst/>
            <a:cxnLst/>
            <a:rect l="l" t="t" r="r" b="b"/>
            <a:pathLst>
              <a:path w="1510664" h="276225">
                <a:moveTo>
                  <a:pt x="1510309" y="0"/>
                </a:moveTo>
                <a:lnTo>
                  <a:pt x="0" y="0"/>
                </a:lnTo>
                <a:lnTo>
                  <a:pt x="0" y="275828"/>
                </a:lnTo>
                <a:lnTo>
                  <a:pt x="1510309" y="275828"/>
                </a:lnTo>
                <a:lnTo>
                  <a:pt x="15103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1145828" y="4298060"/>
            <a:ext cx="907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35" b="1">
                <a:latin typeface="Arial"/>
                <a:cs typeface="Arial"/>
              </a:rPr>
              <a:t>У</a:t>
            </a:r>
            <a:r>
              <a:rPr dirty="0" sz="1200" spc="-135" b="1">
                <a:latin typeface="Arial"/>
                <a:cs typeface="Arial"/>
              </a:rPr>
              <a:t>ро</a:t>
            </a:r>
            <a:r>
              <a:rPr dirty="0" sz="1200" spc="-145" b="1">
                <a:latin typeface="Arial"/>
                <a:cs typeface="Arial"/>
              </a:rPr>
              <a:t>в</a:t>
            </a:r>
            <a:r>
              <a:rPr dirty="0" sz="1200" spc="-125" b="1">
                <a:latin typeface="Arial"/>
                <a:cs typeface="Arial"/>
              </a:rPr>
              <a:t>е</a:t>
            </a:r>
            <a:r>
              <a:rPr dirty="0" sz="1200" spc="-135" b="1">
                <a:latin typeface="Arial"/>
                <a:cs typeface="Arial"/>
              </a:rPr>
              <a:t>нь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60" b="1">
                <a:latin typeface="Arial"/>
                <a:cs typeface="Arial"/>
              </a:rPr>
              <a:t>м</a:t>
            </a:r>
            <a:r>
              <a:rPr dirty="0" sz="1200" spc="-135" b="1">
                <a:latin typeface="Arial"/>
                <a:cs typeface="Arial"/>
              </a:rPr>
              <a:t>оря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1219200" y="5333998"/>
            <a:ext cx="1510665" cy="276225"/>
          </a:xfrm>
          <a:custGeom>
            <a:avLst/>
            <a:gdLst/>
            <a:ahLst/>
            <a:cxnLst/>
            <a:rect l="l" t="t" r="r" b="b"/>
            <a:pathLst>
              <a:path w="1510664" h="276225">
                <a:moveTo>
                  <a:pt x="1510309" y="0"/>
                </a:moveTo>
                <a:lnTo>
                  <a:pt x="0" y="0"/>
                </a:lnTo>
                <a:lnTo>
                  <a:pt x="0" y="275828"/>
                </a:lnTo>
                <a:lnTo>
                  <a:pt x="1510309" y="275828"/>
                </a:lnTo>
                <a:lnTo>
                  <a:pt x="15103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 txBox="1"/>
          <p:nvPr/>
        </p:nvSpPr>
        <p:spPr>
          <a:xfrm>
            <a:off x="1298181" y="5365254"/>
            <a:ext cx="9074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35" b="1">
                <a:latin typeface="Arial"/>
                <a:cs typeface="Arial"/>
              </a:rPr>
              <a:t>У</a:t>
            </a:r>
            <a:r>
              <a:rPr dirty="0" sz="1200" spc="-135" b="1">
                <a:latin typeface="Arial"/>
                <a:cs typeface="Arial"/>
              </a:rPr>
              <a:t>ро</a:t>
            </a:r>
            <a:r>
              <a:rPr dirty="0" sz="1200" spc="-145" b="1">
                <a:latin typeface="Arial"/>
                <a:cs typeface="Arial"/>
              </a:rPr>
              <a:t>в</a:t>
            </a:r>
            <a:r>
              <a:rPr dirty="0" sz="1200" spc="-125" b="1">
                <a:latin typeface="Arial"/>
                <a:cs typeface="Arial"/>
              </a:rPr>
              <a:t>е</a:t>
            </a:r>
            <a:r>
              <a:rPr dirty="0" sz="1200" spc="-135" b="1">
                <a:latin typeface="Arial"/>
                <a:cs typeface="Arial"/>
              </a:rPr>
              <a:t>нь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60" b="1">
                <a:latin typeface="Arial"/>
                <a:cs typeface="Arial"/>
              </a:rPr>
              <a:t>м</a:t>
            </a:r>
            <a:r>
              <a:rPr dirty="0" sz="1200" spc="-135" b="1">
                <a:latin typeface="Arial"/>
                <a:cs typeface="Arial"/>
              </a:rPr>
              <a:t>оря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1066800" y="685802"/>
            <a:ext cx="1510665" cy="276225"/>
          </a:xfrm>
          <a:custGeom>
            <a:avLst/>
            <a:gdLst/>
            <a:ahLst/>
            <a:cxnLst/>
            <a:rect l="l" t="t" r="r" b="b"/>
            <a:pathLst>
              <a:path w="1510664" h="276225">
                <a:moveTo>
                  <a:pt x="1510309" y="0"/>
                </a:moveTo>
                <a:lnTo>
                  <a:pt x="0" y="0"/>
                </a:lnTo>
                <a:lnTo>
                  <a:pt x="0" y="275828"/>
                </a:lnTo>
                <a:lnTo>
                  <a:pt x="1510309" y="275828"/>
                </a:lnTo>
                <a:lnTo>
                  <a:pt x="15103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78730" y="180860"/>
            <a:ext cx="1974850" cy="743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5" b="1">
                <a:solidFill>
                  <a:srgbClr val="FFFFFF"/>
                </a:solidFill>
                <a:latin typeface="Arial"/>
                <a:cs typeface="Arial"/>
              </a:rPr>
              <a:t>Начало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50" b="1">
                <a:solidFill>
                  <a:srgbClr val="FFFFFF"/>
                </a:solidFill>
                <a:latin typeface="Arial"/>
                <a:cs typeface="Arial"/>
              </a:rPr>
              <a:t>седиментогенеза</a:t>
            </a:r>
            <a:endParaRPr sz="1400">
              <a:latin typeface="Arial"/>
              <a:cs typeface="Arial"/>
            </a:endParaRPr>
          </a:p>
          <a:p>
            <a:pPr marL="1079500">
              <a:lnSpc>
                <a:spcPct val="100000"/>
              </a:lnSpc>
              <a:spcBef>
                <a:spcPts val="850"/>
              </a:spcBef>
            </a:pPr>
            <a:r>
              <a:rPr dirty="0" sz="1200" spc="-135" b="1">
                <a:latin typeface="Arial"/>
                <a:cs typeface="Arial"/>
              </a:rPr>
              <a:t>У</a:t>
            </a:r>
            <a:r>
              <a:rPr dirty="0" sz="1200" spc="-135" b="1">
                <a:latin typeface="Arial"/>
                <a:cs typeface="Arial"/>
              </a:rPr>
              <a:t>ро</a:t>
            </a:r>
            <a:r>
              <a:rPr dirty="0" sz="1200" spc="-145" b="1">
                <a:latin typeface="Arial"/>
                <a:cs typeface="Arial"/>
              </a:rPr>
              <a:t>в</a:t>
            </a:r>
            <a:r>
              <a:rPr dirty="0" sz="1200" spc="-125" b="1">
                <a:latin typeface="Arial"/>
                <a:cs typeface="Arial"/>
              </a:rPr>
              <a:t>е</a:t>
            </a:r>
            <a:r>
              <a:rPr dirty="0" sz="1200" spc="-135" b="1">
                <a:latin typeface="Arial"/>
                <a:cs typeface="Arial"/>
              </a:rPr>
              <a:t>нь</a:t>
            </a:r>
            <a:r>
              <a:rPr dirty="0" sz="1200" spc="-65" b="1">
                <a:latin typeface="Arial"/>
                <a:cs typeface="Arial"/>
              </a:rPr>
              <a:t> </a:t>
            </a:r>
            <a:r>
              <a:rPr dirty="0" sz="1200" spc="-160" b="1">
                <a:latin typeface="Arial"/>
                <a:cs typeface="Arial"/>
              </a:rPr>
              <a:t>м</a:t>
            </a:r>
            <a:r>
              <a:rPr dirty="0" sz="1200" spc="-135" b="1">
                <a:latin typeface="Arial"/>
                <a:cs typeface="Arial"/>
              </a:rPr>
              <a:t>оря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44500" y="6518225"/>
            <a:ext cx="412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250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21.01.2023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8532368" y="6518225"/>
            <a:ext cx="170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0892" y="671575"/>
            <a:ext cx="6607809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0">
                <a:solidFill>
                  <a:srgbClr val="232852"/>
                </a:solidFill>
                <a:latin typeface="Times New Roman"/>
                <a:cs typeface="Times New Roman"/>
              </a:rPr>
              <a:t>Концепция</a:t>
            </a:r>
            <a:r>
              <a:rPr dirty="0" sz="2500" spc="-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500" spc="-10">
                <a:solidFill>
                  <a:srgbClr val="232852"/>
                </a:solidFill>
                <a:latin typeface="Times New Roman"/>
                <a:cs typeface="Times New Roman"/>
              </a:rPr>
              <a:t>сиквенс-стратиграфии</a:t>
            </a:r>
            <a:r>
              <a:rPr dirty="0" sz="2500" spc="5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500" spc="-10">
                <a:solidFill>
                  <a:srgbClr val="232852"/>
                </a:solidFill>
                <a:latin typeface="Times New Roman"/>
                <a:cs typeface="Times New Roman"/>
              </a:rPr>
              <a:t>позволяет: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7849" y="6556176"/>
            <a:ext cx="2298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1" y="1464577"/>
            <a:ext cx="8177530" cy="462851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90500" marR="37465" indent="-178435">
              <a:lnSpc>
                <a:spcPct val="104299"/>
              </a:lnSpc>
              <a:spcBef>
                <a:spcPts val="200"/>
              </a:spcBef>
              <a:buClr>
                <a:srgbClr val="232852"/>
              </a:buClr>
              <a:buSzPct val="118421"/>
              <a:buFont typeface="Wingdings"/>
              <a:buChar char=""/>
              <a:tabLst>
                <a:tab pos="267335" algn="l"/>
              </a:tabLst>
            </a:pPr>
            <a:r>
              <a:rPr dirty="0"/>
              <a:t>	</a:t>
            </a:r>
            <a:r>
              <a:rPr dirty="0" sz="1900" spc="-5">
                <a:latin typeface="Times New Roman"/>
                <a:cs typeface="Times New Roman"/>
              </a:rPr>
              <a:t>Осуществлять </a:t>
            </a:r>
            <a:r>
              <a:rPr dirty="0" sz="1900" spc="-10">
                <a:latin typeface="Times New Roman"/>
                <a:cs typeface="Times New Roman"/>
              </a:rPr>
              <a:t>увязку скважинных </a:t>
            </a:r>
            <a:r>
              <a:rPr dirty="0" sz="1900" spc="-5">
                <a:latin typeface="Times New Roman"/>
                <a:cs typeface="Times New Roman"/>
              </a:rPr>
              <a:t>и </a:t>
            </a:r>
            <a:r>
              <a:rPr dirty="0" sz="1900">
                <a:latin typeface="Times New Roman"/>
                <a:cs typeface="Times New Roman"/>
              </a:rPr>
              <a:t>сейсмических </a:t>
            </a:r>
            <a:r>
              <a:rPr dirty="0" sz="1900" spc="-5">
                <a:latin typeface="Times New Roman"/>
                <a:cs typeface="Times New Roman"/>
              </a:rPr>
              <a:t>данных &amp; </a:t>
            </a:r>
            <a:r>
              <a:rPr dirty="0" sz="1900" spc="-15">
                <a:latin typeface="Times New Roman"/>
                <a:cs typeface="Times New Roman"/>
              </a:rPr>
              <a:t>проводить 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корреляцию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трассирование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структурно-формационных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 spc="-25">
                <a:latin typeface="Times New Roman"/>
                <a:cs typeface="Times New Roman"/>
              </a:rPr>
              <a:t>комплексов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пород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в </a:t>
            </a:r>
            <a:r>
              <a:rPr dirty="0" sz="1900" spc="-459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осадочных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бассейнах.</a:t>
            </a:r>
            <a:endParaRPr sz="1900">
              <a:latin typeface="Times New Roman"/>
              <a:cs typeface="Times New Roman"/>
            </a:endParaRPr>
          </a:p>
          <a:p>
            <a:pPr marL="251460" indent="-239395">
              <a:lnSpc>
                <a:spcPct val="100000"/>
              </a:lnSpc>
              <a:spcBef>
                <a:spcPts val="1200"/>
              </a:spcBef>
              <a:buClr>
                <a:srgbClr val="232852"/>
              </a:buClr>
              <a:buSzPct val="94736"/>
              <a:buFont typeface="Wingdings"/>
              <a:buChar char=""/>
              <a:tabLst>
                <a:tab pos="251460" algn="l"/>
                <a:tab pos="252095" algn="l"/>
              </a:tabLst>
            </a:pPr>
            <a:r>
              <a:rPr dirty="0" sz="1900" spc="-5">
                <a:latin typeface="Times New Roman"/>
                <a:cs typeface="Times New Roman"/>
              </a:rPr>
              <a:t>Понять степень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непрерывности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горизонтов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коллекторов</a:t>
            </a:r>
            <a:r>
              <a:rPr dirty="0" sz="1900" spc="6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(как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терригенных,</a:t>
            </a:r>
            <a:endParaRPr sz="1900">
              <a:latin typeface="Times New Roman"/>
              <a:cs typeface="Times New Roman"/>
            </a:endParaRPr>
          </a:p>
          <a:p>
            <a:pPr marL="190500">
              <a:lnSpc>
                <a:spcPct val="100000"/>
              </a:lnSpc>
            </a:pPr>
            <a:r>
              <a:rPr dirty="0" sz="1900" spc="5">
                <a:latin typeface="Times New Roman"/>
                <a:cs typeface="Times New Roman"/>
              </a:rPr>
              <a:t>так</a:t>
            </a:r>
            <a:r>
              <a:rPr dirty="0" sz="1900" spc="-5">
                <a:latin typeface="Times New Roman"/>
                <a:cs typeface="Times New Roman"/>
              </a:rPr>
              <a:t> и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карбонатных</a:t>
            </a:r>
            <a:r>
              <a:rPr dirty="0" sz="1900" spc="-20">
                <a:latin typeface="Times New Roman"/>
                <a:cs typeface="Times New Roman"/>
              </a:rPr>
              <a:t> коллекторов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по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месторождению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бассейну).</a:t>
            </a:r>
            <a:endParaRPr sz="1900">
              <a:latin typeface="Times New Roman"/>
              <a:cs typeface="Times New Roman"/>
            </a:endParaRPr>
          </a:p>
          <a:p>
            <a:pPr marL="190500" marR="5080" indent="-178435">
              <a:lnSpc>
                <a:spcPct val="100000"/>
              </a:lnSpc>
              <a:spcBef>
                <a:spcPts val="1200"/>
              </a:spcBef>
              <a:buClr>
                <a:srgbClr val="232852"/>
              </a:buClr>
              <a:buSzPct val="94736"/>
              <a:buFont typeface="Wingdings"/>
              <a:buChar char=""/>
              <a:tabLst>
                <a:tab pos="251460" algn="l"/>
                <a:tab pos="252095" algn="l"/>
              </a:tabLst>
            </a:pPr>
            <a:r>
              <a:rPr dirty="0"/>
              <a:t>	</a:t>
            </a:r>
            <a:r>
              <a:rPr dirty="0" sz="1900" spc="-30">
                <a:latin typeface="Times New Roman"/>
                <a:cs typeface="Times New Roman"/>
              </a:rPr>
              <a:t>Начать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интерпретацию </a:t>
            </a:r>
            <a:r>
              <a:rPr dirty="0" sz="1900" spc="-10">
                <a:latin typeface="Times New Roman"/>
                <a:cs typeface="Times New Roman"/>
              </a:rPr>
              <a:t>литолого-стратиграфических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напластований, </a:t>
            </a:r>
            <a:r>
              <a:rPr dirty="0" sz="1900" spc="-15">
                <a:latin typeface="Times New Roman"/>
                <a:cs typeface="Times New Roman"/>
              </a:rPr>
              <a:t>даже</a:t>
            </a:r>
            <a:r>
              <a:rPr dirty="0" sz="1900" spc="2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до </a:t>
            </a:r>
            <a:r>
              <a:rPr dirty="0" sz="1900" spc="-459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бурения.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900" spc="-15" b="1">
                <a:solidFill>
                  <a:srgbClr val="CC3200"/>
                </a:solidFill>
                <a:latin typeface="Times New Roman"/>
                <a:cs typeface="Times New Roman"/>
              </a:rPr>
              <a:t>Ключевые</a:t>
            </a:r>
            <a:r>
              <a:rPr dirty="0" sz="1900" spc="5" b="1">
                <a:solidFill>
                  <a:srgbClr val="CC3200"/>
                </a:solidFill>
                <a:latin typeface="Times New Roman"/>
                <a:cs typeface="Times New Roman"/>
              </a:rPr>
              <a:t> </a:t>
            </a:r>
            <a:r>
              <a:rPr dirty="0" sz="1900" spc="-20" b="1">
                <a:solidFill>
                  <a:srgbClr val="CC3200"/>
                </a:solidFill>
                <a:latin typeface="Times New Roman"/>
                <a:cs typeface="Times New Roman"/>
              </a:rPr>
              <a:t>положения</a:t>
            </a:r>
            <a:r>
              <a:rPr dirty="0" sz="1900" spc="60" b="1">
                <a:solidFill>
                  <a:srgbClr val="CC3200"/>
                </a:solidFill>
                <a:latin typeface="Times New Roman"/>
                <a:cs typeface="Times New Roman"/>
              </a:rPr>
              <a:t> </a:t>
            </a:r>
            <a:r>
              <a:rPr dirty="0" sz="1900" spc="-10" b="1">
                <a:solidFill>
                  <a:srgbClr val="CC3200"/>
                </a:solidFill>
                <a:latin typeface="Times New Roman"/>
                <a:cs typeface="Times New Roman"/>
              </a:rPr>
              <a:t>“Сиквенс-Стратиграфии”:</a:t>
            </a:r>
            <a:endParaRPr sz="1900">
              <a:latin typeface="Times New Roman"/>
              <a:cs typeface="Times New Roman"/>
            </a:endParaRPr>
          </a:p>
          <a:p>
            <a:pPr lvl="1" marL="652780" indent="-247650">
              <a:lnSpc>
                <a:spcPct val="100000"/>
              </a:lnSpc>
              <a:spcBef>
                <a:spcPts val="805"/>
              </a:spcBef>
              <a:buSzPct val="121052"/>
              <a:buChar char="-"/>
              <a:tabLst>
                <a:tab pos="652145" algn="l"/>
                <a:tab pos="653415" algn="l"/>
              </a:tabLst>
            </a:pPr>
            <a:r>
              <a:rPr dirty="0" sz="1900" spc="-10">
                <a:latin typeface="Times New Roman"/>
                <a:cs typeface="Times New Roman"/>
              </a:rPr>
              <a:t>Количественный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 spc="-10">
                <a:latin typeface="Times New Roman"/>
                <a:cs typeface="Times New Roman"/>
              </a:rPr>
              <a:t> качественный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анализ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сейсмических</a:t>
            </a:r>
            <a:r>
              <a:rPr dirty="0" sz="1900" spc="-3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данных.</a:t>
            </a:r>
            <a:endParaRPr sz="1900">
              <a:latin typeface="Times New Roman"/>
              <a:cs typeface="Times New Roman"/>
            </a:endParaRPr>
          </a:p>
          <a:p>
            <a:pPr lvl="1" marL="652780" indent="-247650">
              <a:lnSpc>
                <a:spcPct val="100000"/>
              </a:lnSpc>
              <a:spcBef>
                <a:spcPts val="720"/>
              </a:spcBef>
              <a:buSzPct val="121052"/>
              <a:buChar char="-"/>
              <a:tabLst>
                <a:tab pos="652145" algn="l"/>
                <a:tab pos="653415" algn="l"/>
              </a:tabLst>
            </a:pPr>
            <a:r>
              <a:rPr dirty="0" sz="1900" spc="-15">
                <a:latin typeface="Times New Roman"/>
                <a:cs typeface="Times New Roman"/>
              </a:rPr>
              <a:t>Корреляция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разрезов</a:t>
            </a:r>
            <a:r>
              <a:rPr dirty="0" sz="1900" spc="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с данными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ГИС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25">
                <a:latin typeface="Times New Roman"/>
                <a:cs typeface="Times New Roman"/>
              </a:rPr>
              <a:t>высокого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разрешения.</a:t>
            </a:r>
            <a:endParaRPr sz="1900">
              <a:latin typeface="Times New Roman"/>
              <a:cs typeface="Times New Roman"/>
            </a:endParaRPr>
          </a:p>
          <a:p>
            <a:pPr lvl="1" marL="652780" indent="-247650">
              <a:lnSpc>
                <a:spcPct val="100000"/>
              </a:lnSpc>
              <a:spcBef>
                <a:spcPts val="720"/>
              </a:spcBef>
              <a:buSzPct val="121052"/>
              <a:buChar char="-"/>
              <a:tabLst>
                <a:tab pos="652145" algn="l"/>
                <a:tab pos="653415" algn="l"/>
              </a:tabLst>
            </a:pPr>
            <a:r>
              <a:rPr dirty="0" sz="1900" spc="-10">
                <a:latin typeface="Times New Roman"/>
                <a:cs typeface="Times New Roman"/>
              </a:rPr>
              <a:t>Привлечение</a:t>
            </a:r>
            <a:r>
              <a:rPr dirty="0" sz="1900" spc="-4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биостратиграфии.</a:t>
            </a:r>
            <a:endParaRPr sz="1900">
              <a:latin typeface="Times New Roman"/>
              <a:cs typeface="Times New Roman"/>
            </a:endParaRPr>
          </a:p>
          <a:p>
            <a:pPr lvl="1" marL="652780" indent="-247650">
              <a:lnSpc>
                <a:spcPct val="100000"/>
              </a:lnSpc>
              <a:spcBef>
                <a:spcPts val="720"/>
              </a:spcBef>
              <a:buSzPct val="121052"/>
              <a:buChar char="-"/>
              <a:tabLst>
                <a:tab pos="652145" algn="l"/>
                <a:tab pos="653415" algn="l"/>
              </a:tabLst>
            </a:pPr>
            <a:r>
              <a:rPr dirty="0" sz="1900">
                <a:latin typeface="Times New Roman"/>
                <a:cs typeface="Times New Roman"/>
              </a:rPr>
              <a:t>Описание</a:t>
            </a:r>
            <a:r>
              <a:rPr dirty="0" sz="1900" spc="-5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анализ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керна.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498" y="54356"/>
            <a:ext cx="7410450" cy="94106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Times New Roman"/>
                <a:cs typeface="Times New Roman"/>
              </a:rPr>
              <a:t>Схема </a:t>
            </a:r>
            <a:r>
              <a:rPr dirty="0" sz="2000" spc="-5">
                <a:latin typeface="Times New Roman"/>
                <a:cs typeface="Times New Roman"/>
              </a:rPr>
              <a:t>соотношения </a:t>
            </a:r>
            <a:r>
              <a:rPr dirty="0" sz="2000">
                <a:latin typeface="Times New Roman"/>
                <a:cs typeface="Times New Roman"/>
              </a:rPr>
              <a:t>био-, </a:t>
            </a:r>
            <a:r>
              <a:rPr dirty="0" sz="2000" spc="-10">
                <a:latin typeface="Times New Roman"/>
                <a:cs typeface="Times New Roman"/>
              </a:rPr>
              <a:t>лито-и </a:t>
            </a:r>
            <a:r>
              <a:rPr dirty="0" sz="2000" spc="-5">
                <a:latin typeface="Times New Roman"/>
                <a:cs typeface="Times New Roman"/>
              </a:rPr>
              <a:t>сейсмостратиграфических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подразделений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платформенного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чехла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Припятского</a:t>
            </a:r>
            <a:r>
              <a:rPr dirty="0" sz="2000">
                <a:latin typeface="Times New Roman"/>
                <a:cs typeface="Times New Roman"/>
              </a:rPr>
              <a:t> прогиба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(по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И.Д.Кудрявцеву;1993)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06174" y="1110983"/>
            <a:ext cx="6181725" cy="5474335"/>
            <a:chOff x="806174" y="1110983"/>
            <a:chExt cx="6181725" cy="5474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199" y="1142999"/>
              <a:ext cx="6117336" cy="2514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22176" y="1126985"/>
              <a:ext cx="6149975" cy="2546985"/>
            </a:xfrm>
            <a:custGeom>
              <a:avLst/>
              <a:gdLst/>
              <a:ahLst/>
              <a:cxnLst/>
              <a:rect l="l" t="t" r="r" b="b"/>
              <a:pathLst>
                <a:path w="6149975" h="2546985">
                  <a:moveTo>
                    <a:pt x="0" y="2546642"/>
                  </a:moveTo>
                  <a:lnTo>
                    <a:pt x="6149378" y="2546642"/>
                  </a:lnTo>
                  <a:lnTo>
                    <a:pt x="6149378" y="0"/>
                  </a:lnTo>
                  <a:lnTo>
                    <a:pt x="0" y="0"/>
                  </a:lnTo>
                  <a:lnTo>
                    <a:pt x="0" y="2546642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199" y="3657599"/>
              <a:ext cx="6096000" cy="2895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2176" y="3641581"/>
              <a:ext cx="6128385" cy="2927985"/>
            </a:xfrm>
            <a:custGeom>
              <a:avLst/>
              <a:gdLst/>
              <a:ahLst/>
              <a:cxnLst/>
              <a:rect l="l" t="t" r="r" b="b"/>
              <a:pathLst>
                <a:path w="6128384" h="2927984">
                  <a:moveTo>
                    <a:pt x="0" y="2927642"/>
                  </a:moveTo>
                  <a:lnTo>
                    <a:pt x="6128042" y="2927642"/>
                  </a:lnTo>
                  <a:lnTo>
                    <a:pt x="6128042" y="0"/>
                  </a:lnTo>
                  <a:lnTo>
                    <a:pt x="0" y="0"/>
                  </a:lnTo>
                  <a:lnTo>
                    <a:pt x="0" y="2927642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7849" y="6556176"/>
            <a:ext cx="2298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36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096" y="57099"/>
            <a:ext cx="7365365" cy="1036319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75"/>
              <a:t>Сейсмостратиграфия</a:t>
            </a:r>
            <a:r>
              <a:rPr dirty="0" sz="2500" spc="-140"/>
              <a:t> </a:t>
            </a:r>
            <a:r>
              <a:rPr dirty="0" sz="2500" spc="-155"/>
              <a:t>-</a:t>
            </a:r>
            <a:r>
              <a:rPr dirty="0" sz="2500" spc="-100"/>
              <a:t> </a:t>
            </a:r>
            <a:r>
              <a:rPr dirty="0" sz="2500" spc="-265"/>
              <a:t>инструмент</a:t>
            </a:r>
            <a:r>
              <a:rPr dirty="0" sz="2500" spc="-140"/>
              <a:t> </a:t>
            </a:r>
            <a:r>
              <a:rPr dirty="0" sz="2500" spc="-290"/>
              <a:t>для</a:t>
            </a:r>
            <a:r>
              <a:rPr dirty="0" sz="2500" spc="-100"/>
              <a:t> </a:t>
            </a:r>
            <a:r>
              <a:rPr dirty="0" sz="2500" spc="-265"/>
              <a:t>реконструкций</a:t>
            </a:r>
            <a:r>
              <a:rPr dirty="0" sz="2500" spc="-135"/>
              <a:t> </a:t>
            </a:r>
            <a:r>
              <a:rPr dirty="0" sz="2500" spc="-280"/>
              <a:t>и</a:t>
            </a:r>
            <a:endParaRPr sz="2500"/>
          </a:p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dirty="0" sz="2500" spc="-235"/>
              <a:t>к</a:t>
            </a:r>
            <a:r>
              <a:rPr dirty="0" sz="2500" spc="-280"/>
              <a:t>о</a:t>
            </a:r>
            <a:r>
              <a:rPr dirty="0" sz="2500" spc="-254"/>
              <a:t>нт</a:t>
            </a:r>
            <a:r>
              <a:rPr dirty="0" sz="2500" spc="-280"/>
              <a:t>ро</a:t>
            </a:r>
            <a:r>
              <a:rPr dirty="0" sz="2500" spc="-300"/>
              <a:t>л</a:t>
            </a:r>
            <a:r>
              <a:rPr dirty="0" sz="2500" spc="-270"/>
              <a:t>я</a:t>
            </a:r>
            <a:r>
              <a:rPr dirty="0" sz="2500" spc="345"/>
              <a:t> </a:t>
            </a:r>
            <a:r>
              <a:rPr dirty="0" sz="2500" spc="-285"/>
              <a:t>пр</a:t>
            </a:r>
            <a:r>
              <a:rPr dirty="0" sz="2500" spc="-280"/>
              <a:t>о</a:t>
            </a:r>
            <a:r>
              <a:rPr dirty="0" sz="2500" spc="-280"/>
              <a:t>ц</a:t>
            </a:r>
            <a:r>
              <a:rPr dirty="0" sz="2500" spc="-254"/>
              <a:t>есс</a:t>
            </a:r>
            <a:r>
              <a:rPr dirty="0" sz="2500" spc="-280"/>
              <a:t>о</a:t>
            </a:r>
            <a:r>
              <a:rPr dirty="0" sz="2500" spc="-280"/>
              <a:t>в</a:t>
            </a:r>
            <a:r>
              <a:rPr dirty="0" sz="2500" spc="-120"/>
              <a:t> </a:t>
            </a:r>
            <a:r>
              <a:rPr dirty="0" sz="2500" spc="-280"/>
              <a:t>о</a:t>
            </a:r>
            <a:r>
              <a:rPr dirty="0" sz="2500" spc="-254"/>
              <a:t>са</a:t>
            </a:r>
            <a:r>
              <a:rPr dirty="0" sz="2500" spc="-260"/>
              <a:t>дк</a:t>
            </a:r>
            <a:r>
              <a:rPr dirty="0" sz="2500" spc="-290"/>
              <a:t>о</a:t>
            </a:r>
            <a:r>
              <a:rPr dirty="0" sz="2500" spc="-270"/>
              <a:t>на</a:t>
            </a:r>
            <a:r>
              <a:rPr dirty="0" sz="2500" spc="-235"/>
              <a:t>к</a:t>
            </a:r>
            <a:r>
              <a:rPr dirty="0" sz="2500" spc="-280"/>
              <a:t>о</a:t>
            </a:r>
            <a:r>
              <a:rPr dirty="0" sz="2500" spc="-280"/>
              <a:t>пле</a:t>
            </a:r>
            <a:r>
              <a:rPr dirty="0" sz="2500" spc="-285"/>
              <a:t>ни</a:t>
            </a:r>
            <a:r>
              <a:rPr dirty="0" sz="2500" spc="-270"/>
              <a:t>я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7849" y="6556176"/>
            <a:ext cx="2298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4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pc="-229"/>
              <a:t>Не</a:t>
            </a:r>
            <a:r>
              <a:rPr dirty="0" spc="-185"/>
              <a:t>к</a:t>
            </a:r>
            <a:r>
              <a:rPr dirty="0" spc="-225"/>
              <a:t>о</a:t>
            </a:r>
            <a:r>
              <a:rPr dirty="0" spc="-175"/>
              <a:t>т</a:t>
            </a:r>
            <a:r>
              <a:rPr dirty="0" spc="-225"/>
              <a:t>ор</a:t>
            </a:r>
            <a:r>
              <a:rPr dirty="0" spc="-245"/>
              <a:t>ы</a:t>
            </a:r>
            <a:r>
              <a:rPr dirty="0" spc="-200"/>
              <a:t>е</a:t>
            </a:r>
            <a:r>
              <a:rPr dirty="0" spc="-130"/>
              <a:t> </a:t>
            </a:r>
            <a:r>
              <a:rPr dirty="0" spc="-225"/>
              <a:t>о</a:t>
            </a:r>
            <a:r>
              <a:rPr dirty="0" spc="-215"/>
              <a:t>б</a:t>
            </a:r>
            <a:r>
              <a:rPr dirty="0" spc="-265"/>
              <a:t>щи</a:t>
            </a:r>
            <a:r>
              <a:rPr dirty="0" spc="-200"/>
              <a:t>е</a:t>
            </a:r>
            <a:r>
              <a:rPr dirty="0" spc="-125"/>
              <a:t> </a:t>
            </a:r>
            <a:r>
              <a:rPr dirty="0" spc="-220"/>
              <a:t>в</a:t>
            </a:r>
            <a:r>
              <a:rPr dirty="0" spc="-245"/>
              <a:t>ы</a:t>
            </a:r>
            <a:r>
              <a:rPr dirty="0" spc="-229"/>
              <a:t>в</a:t>
            </a:r>
            <a:r>
              <a:rPr dirty="0" spc="-225"/>
              <a:t>о</a:t>
            </a:r>
            <a:r>
              <a:rPr dirty="0" spc="-229"/>
              <a:t>д</a:t>
            </a:r>
            <a:r>
              <a:rPr dirty="0" spc="-245"/>
              <a:t>ы</a:t>
            </a:r>
            <a:r>
              <a:rPr dirty="0" spc="-120"/>
              <a:t>:</a:t>
            </a:r>
          </a:p>
          <a:p>
            <a:pPr marL="287020" marR="5715" indent="-170815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pc="-210" b="0">
                <a:latin typeface="Microsoft Sans Serif"/>
                <a:cs typeface="Microsoft Sans Serif"/>
              </a:rPr>
              <a:t>Сейсмостратиграфия </a:t>
            </a:r>
            <a:r>
              <a:rPr dirty="0" spc="-120" b="0">
                <a:latin typeface="Microsoft Sans Serif"/>
                <a:cs typeface="Microsoft Sans Serif"/>
              </a:rPr>
              <a:t>-</a:t>
            </a:r>
            <a:r>
              <a:rPr dirty="0" spc="-120" b="0">
                <a:latin typeface="Microsoft Sans Serif"/>
                <a:cs typeface="Microsoft Sans Serif"/>
              </a:rPr>
              <a:t> </a:t>
            </a:r>
            <a:r>
              <a:rPr dirty="0" spc="-180" b="0">
                <a:latin typeface="Microsoft Sans Serif"/>
                <a:cs typeface="Microsoft Sans Serif"/>
              </a:rPr>
              <a:t>это </a:t>
            </a:r>
            <a:r>
              <a:rPr dirty="0" spc="-204" b="0">
                <a:latin typeface="Microsoft Sans Serif"/>
                <a:cs typeface="Microsoft Sans Serif"/>
              </a:rPr>
              <a:t>руководство</a:t>
            </a:r>
            <a:r>
              <a:rPr dirty="0" spc="-200" b="0">
                <a:latin typeface="Microsoft Sans Serif"/>
                <a:cs typeface="Microsoft Sans Serif"/>
              </a:rPr>
              <a:t> </a:t>
            </a:r>
            <a:r>
              <a:rPr dirty="0" spc="-215" b="0">
                <a:latin typeface="Microsoft Sans Serif"/>
                <a:cs typeface="Microsoft Sans Serif"/>
              </a:rPr>
              <a:t>по</a:t>
            </a:r>
            <a:r>
              <a:rPr dirty="0" spc="-210" b="0">
                <a:latin typeface="Microsoft Sans Serif"/>
                <a:cs typeface="Microsoft Sans Serif"/>
              </a:rPr>
              <a:t> </a:t>
            </a:r>
            <a:r>
              <a:rPr dirty="0" spc="-215" b="0">
                <a:latin typeface="Microsoft Sans Serif"/>
                <a:cs typeface="Microsoft Sans Serif"/>
              </a:rPr>
              <a:t>реконструкции</a:t>
            </a:r>
            <a:r>
              <a:rPr dirty="0" spc="-210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генезиса </a:t>
            </a:r>
            <a:r>
              <a:rPr dirty="0" spc="-200" b="0">
                <a:latin typeface="Microsoft Sans Serif"/>
                <a:cs typeface="Microsoft Sans Serif"/>
              </a:rPr>
              <a:t>и</a:t>
            </a:r>
            <a:r>
              <a:rPr dirty="0" spc="-195" b="0">
                <a:latin typeface="Microsoft Sans Serif"/>
                <a:cs typeface="Microsoft Sans Serif"/>
              </a:rPr>
              <a:t> истории </a:t>
            </a:r>
            <a:r>
              <a:rPr dirty="0" spc="-190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развития</a:t>
            </a:r>
            <a:r>
              <a:rPr dirty="0" spc="-110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осадочных</a:t>
            </a:r>
            <a:r>
              <a:rPr dirty="0" spc="-85" b="0">
                <a:latin typeface="Microsoft Sans Serif"/>
                <a:cs typeface="Microsoft Sans Serif"/>
              </a:rPr>
              <a:t> </a:t>
            </a:r>
            <a:r>
              <a:rPr dirty="0" spc="-195" b="0">
                <a:latin typeface="Microsoft Sans Serif"/>
                <a:cs typeface="Microsoft Sans Serif"/>
              </a:rPr>
              <a:t>пород,</a:t>
            </a:r>
            <a:r>
              <a:rPr dirty="0" spc="-95" b="0">
                <a:latin typeface="Microsoft Sans Serif"/>
                <a:cs typeface="Microsoft Sans Serif"/>
              </a:rPr>
              <a:t> </a:t>
            </a:r>
            <a:r>
              <a:rPr dirty="0" spc="-220" b="0">
                <a:latin typeface="Microsoft Sans Serif"/>
                <a:cs typeface="Microsoft Sans Serif"/>
              </a:rPr>
              <a:t>позволяющее</a:t>
            </a:r>
            <a:r>
              <a:rPr dirty="0" spc="-110" b="0">
                <a:latin typeface="Microsoft Sans Serif"/>
                <a:cs typeface="Microsoft Sans Serif"/>
              </a:rPr>
              <a:t> </a:t>
            </a:r>
            <a:r>
              <a:rPr dirty="0" spc="-195" b="0">
                <a:latin typeface="Microsoft Sans Serif"/>
                <a:cs typeface="Microsoft Sans Serif"/>
              </a:rPr>
              <a:t>интерпретировать</a:t>
            </a:r>
            <a:r>
              <a:rPr dirty="0" spc="15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и</a:t>
            </a:r>
            <a:r>
              <a:rPr dirty="0" spc="-85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в</a:t>
            </a:r>
            <a:r>
              <a:rPr dirty="0" spc="-80" b="0">
                <a:latin typeface="Microsoft Sans Serif"/>
                <a:cs typeface="Microsoft Sans Serif"/>
              </a:rPr>
              <a:t> </a:t>
            </a:r>
            <a:r>
              <a:rPr dirty="0" spc="-225" b="0">
                <a:latin typeface="Microsoft Sans Serif"/>
                <a:cs typeface="Microsoft Sans Serif"/>
              </a:rPr>
              <a:t>последующем </a:t>
            </a:r>
            <a:r>
              <a:rPr dirty="0" spc="-520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картировать и</a:t>
            </a:r>
            <a:r>
              <a:rPr dirty="0" spc="-195" b="0">
                <a:latin typeface="Microsoft Sans Serif"/>
                <a:cs typeface="Microsoft Sans Serif"/>
              </a:rPr>
              <a:t> </a:t>
            </a:r>
            <a:r>
              <a:rPr dirty="0" spc="-260" b="0">
                <a:latin typeface="Microsoft Sans Serif"/>
                <a:cs typeface="Microsoft Sans Serif"/>
              </a:rPr>
              <a:t>как</a:t>
            </a:r>
            <a:r>
              <a:rPr dirty="0" spc="-254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однократные, </a:t>
            </a:r>
            <a:r>
              <a:rPr dirty="0" spc="-220" b="0">
                <a:latin typeface="Microsoft Sans Serif"/>
                <a:cs typeface="Microsoft Sans Serif"/>
              </a:rPr>
              <a:t>так</a:t>
            </a:r>
            <a:r>
              <a:rPr dirty="0" spc="-215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и</a:t>
            </a:r>
            <a:r>
              <a:rPr dirty="0" spc="-195" b="0">
                <a:latin typeface="Microsoft Sans Serif"/>
                <a:cs typeface="Microsoft Sans Serif"/>
              </a:rPr>
              <a:t> </a:t>
            </a:r>
            <a:r>
              <a:rPr dirty="0" spc="-215" b="0">
                <a:latin typeface="Microsoft Sans Serif"/>
                <a:cs typeface="Microsoft Sans Serif"/>
              </a:rPr>
              <a:t>многократно </a:t>
            </a:r>
            <a:r>
              <a:rPr dirty="0" spc="-210" b="0">
                <a:latin typeface="Microsoft Sans Serif"/>
                <a:cs typeface="Microsoft Sans Serif"/>
              </a:rPr>
              <a:t>повторяющиеся</a:t>
            </a:r>
            <a:r>
              <a:rPr dirty="0" spc="-204" b="0">
                <a:latin typeface="Microsoft Sans Serif"/>
                <a:cs typeface="Microsoft Sans Serif"/>
              </a:rPr>
              <a:t> </a:t>
            </a:r>
            <a:r>
              <a:rPr dirty="0" spc="-220" b="0">
                <a:latin typeface="Microsoft Sans Serif"/>
                <a:cs typeface="Microsoft Sans Serif"/>
              </a:rPr>
              <a:t>циклы </a:t>
            </a:r>
            <a:r>
              <a:rPr dirty="0" spc="-215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седиментогенеза.</a:t>
            </a:r>
          </a:p>
          <a:p>
            <a:pPr marL="287020" marR="82550" indent="-170815">
              <a:lnSpc>
                <a:spcPct val="100000"/>
              </a:lnSpc>
              <a:spcBef>
                <a:spcPts val="1200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pc="-280" b="0">
                <a:latin typeface="Microsoft Sans Serif"/>
                <a:cs typeface="Microsoft Sans Serif"/>
              </a:rPr>
              <a:t>Ц</a:t>
            </a:r>
            <a:r>
              <a:rPr dirty="0" spc="-204" b="0">
                <a:latin typeface="Microsoft Sans Serif"/>
                <a:cs typeface="Microsoft Sans Serif"/>
              </a:rPr>
              <a:t>и</a:t>
            </a:r>
            <a:r>
              <a:rPr dirty="0" spc="-280" b="0">
                <a:latin typeface="Microsoft Sans Serif"/>
                <a:cs typeface="Microsoft Sans Serif"/>
              </a:rPr>
              <a:t>к</a:t>
            </a:r>
            <a:r>
              <a:rPr dirty="0" spc="-190" b="0">
                <a:latin typeface="Microsoft Sans Serif"/>
                <a:cs typeface="Microsoft Sans Serif"/>
              </a:rPr>
              <a:t>л</a:t>
            </a:r>
            <a:r>
              <a:rPr dirty="0" spc="-210" b="0">
                <a:latin typeface="Microsoft Sans Serif"/>
                <a:cs typeface="Microsoft Sans Serif"/>
              </a:rPr>
              <a:t>ы</a:t>
            </a:r>
            <a:r>
              <a:rPr dirty="0" spc="-114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с</a:t>
            </a:r>
            <a:r>
              <a:rPr dirty="0" spc="-210" b="0">
                <a:latin typeface="Microsoft Sans Serif"/>
                <a:cs typeface="Microsoft Sans Serif"/>
              </a:rPr>
              <a:t>еди</a:t>
            </a:r>
            <a:r>
              <a:rPr dirty="0" spc="-250" b="0">
                <a:latin typeface="Microsoft Sans Serif"/>
                <a:cs typeface="Microsoft Sans Serif"/>
              </a:rPr>
              <a:t>ме</a:t>
            </a:r>
            <a:r>
              <a:rPr dirty="0" spc="-170" b="0">
                <a:latin typeface="Microsoft Sans Serif"/>
                <a:cs typeface="Microsoft Sans Serif"/>
              </a:rPr>
              <a:t>т</a:t>
            </a:r>
            <a:r>
              <a:rPr dirty="0" spc="-204" b="0">
                <a:latin typeface="Microsoft Sans Serif"/>
                <a:cs typeface="Microsoft Sans Serif"/>
              </a:rPr>
              <a:t>о</a:t>
            </a:r>
            <a:r>
              <a:rPr dirty="0" spc="-175" b="0">
                <a:latin typeface="Microsoft Sans Serif"/>
                <a:cs typeface="Microsoft Sans Serif"/>
              </a:rPr>
              <a:t>г</a:t>
            </a:r>
            <a:r>
              <a:rPr dirty="0" spc="-204" b="0">
                <a:latin typeface="Microsoft Sans Serif"/>
                <a:cs typeface="Microsoft Sans Serif"/>
              </a:rPr>
              <a:t>е</a:t>
            </a:r>
            <a:r>
              <a:rPr dirty="0" spc="-204" b="0">
                <a:latin typeface="Microsoft Sans Serif"/>
                <a:cs typeface="Microsoft Sans Serif"/>
              </a:rPr>
              <a:t>н</a:t>
            </a:r>
            <a:r>
              <a:rPr dirty="0" spc="-204" b="0">
                <a:latin typeface="Microsoft Sans Serif"/>
                <a:cs typeface="Microsoft Sans Serif"/>
              </a:rPr>
              <a:t>е</a:t>
            </a:r>
            <a:r>
              <a:rPr dirty="0" spc="-254" b="0">
                <a:latin typeface="Microsoft Sans Serif"/>
                <a:cs typeface="Microsoft Sans Serif"/>
              </a:rPr>
              <a:t>з</a:t>
            </a:r>
            <a:r>
              <a:rPr dirty="0" spc="-200" b="0">
                <a:latin typeface="Microsoft Sans Serif"/>
                <a:cs typeface="Microsoft Sans Serif"/>
              </a:rPr>
              <a:t>а</a:t>
            </a:r>
            <a:r>
              <a:rPr dirty="0" spc="-114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н</a:t>
            </a:r>
            <a:r>
              <a:rPr dirty="0" spc="-204" b="0">
                <a:latin typeface="Microsoft Sans Serif"/>
                <a:cs typeface="Microsoft Sans Serif"/>
              </a:rPr>
              <a:t>а</a:t>
            </a:r>
            <a:r>
              <a:rPr dirty="0" spc="-190" b="0">
                <a:latin typeface="Microsoft Sans Serif"/>
                <a:cs typeface="Microsoft Sans Serif"/>
              </a:rPr>
              <a:t>х</a:t>
            </a:r>
            <a:r>
              <a:rPr dirty="0" spc="-210" b="0">
                <a:latin typeface="Microsoft Sans Serif"/>
                <a:cs typeface="Microsoft Sans Serif"/>
              </a:rPr>
              <a:t>од</a:t>
            </a:r>
            <a:r>
              <a:rPr dirty="0" spc="-185" b="0">
                <a:latin typeface="Microsoft Sans Serif"/>
                <a:cs typeface="Microsoft Sans Serif"/>
              </a:rPr>
              <a:t>ят</a:t>
            </a:r>
            <a:r>
              <a:rPr dirty="0" spc="-190" b="0">
                <a:latin typeface="Microsoft Sans Serif"/>
                <a:cs typeface="Microsoft Sans Serif"/>
              </a:rPr>
              <a:t>с</a:t>
            </a:r>
            <a:r>
              <a:rPr dirty="0" spc="-195" b="0">
                <a:latin typeface="Microsoft Sans Serif"/>
                <a:cs typeface="Microsoft Sans Serif"/>
              </a:rPr>
              <a:t>я</a:t>
            </a:r>
            <a:r>
              <a:rPr dirty="0" spc="-105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в</a:t>
            </a:r>
            <a:r>
              <a:rPr dirty="0" b="0">
                <a:latin typeface="Microsoft Sans Serif"/>
                <a:cs typeface="Microsoft Sans Serif"/>
              </a:rPr>
              <a:t> </a:t>
            </a:r>
            <a:r>
              <a:rPr dirty="0" spc="-165" b="0">
                <a:latin typeface="Microsoft Sans Serif"/>
                <a:cs typeface="Microsoft Sans Serif"/>
              </a:rPr>
              <a:t> </a:t>
            </a:r>
            <a:r>
              <a:rPr dirty="0" spc="-250" b="0">
                <a:latin typeface="Microsoft Sans Serif"/>
                <a:cs typeface="Microsoft Sans Serif"/>
              </a:rPr>
              <a:t>фо</a:t>
            </a:r>
            <a:r>
              <a:rPr dirty="0" spc="-204" b="0">
                <a:latin typeface="Microsoft Sans Serif"/>
                <a:cs typeface="Microsoft Sans Serif"/>
              </a:rPr>
              <a:t>р</a:t>
            </a:r>
            <a:r>
              <a:rPr dirty="0" spc="-310" b="0">
                <a:latin typeface="Microsoft Sans Serif"/>
                <a:cs typeface="Microsoft Sans Serif"/>
              </a:rPr>
              <a:t>м</a:t>
            </a:r>
            <a:r>
              <a:rPr dirty="0" spc="-200" b="0">
                <a:latin typeface="Microsoft Sans Serif"/>
                <a:cs typeface="Microsoft Sans Serif"/>
              </a:rPr>
              <a:t>е</a:t>
            </a:r>
            <a:r>
              <a:rPr dirty="0" spc="-90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о</a:t>
            </a:r>
            <a:r>
              <a:rPr dirty="0" spc="-229" b="0">
                <a:latin typeface="Microsoft Sans Serif"/>
                <a:cs typeface="Microsoft Sans Serif"/>
              </a:rPr>
              <a:t>п</a:t>
            </a:r>
            <a:r>
              <a:rPr dirty="0" spc="-210" b="0">
                <a:latin typeface="Microsoft Sans Serif"/>
                <a:cs typeface="Microsoft Sans Serif"/>
              </a:rPr>
              <a:t>р</a:t>
            </a:r>
            <a:r>
              <a:rPr dirty="0" spc="-210" b="0">
                <a:latin typeface="Microsoft Sans Serif"/>
                <a:cs typeface="Microsoft Sans Serif"/>
              </a:rPr>
              <a:t>еде</a:t>
            </a:r>
            <a:r>
              <a:rPr dirty="0" spc="-190" b="0">
                <a:latin typeface="Microsoft Sans Serif"/>
                <a:cs typeface="Microsoft Sans Serif"/>
              </a:rPr>
              <a:t>л</a:t>
            </a:r>
            <a:r>
              <a:rPr dirty="0" spc="-210" b="0">
                <a:latin typeface="Microsoft Sans Serif"/>
                <a:cs typeface="Microsoft Sans Serif"/>
              </a:rPr>
              <a:t>е</a:t>
            </a:r>
            <a:r>
              <a:rPr dirty="0" spc="-204" b="0">
                <a:latin typeface="Microsoft Sans Serif"/>
                <a:cs typeface="Microsoft Sans Serif"/>
              </a:rPr>
              <a:t>нн</a:t>
            </a:r>
            <a:r>
              <a:rPr dirty="0" spc="-200" b="0">
                <a:latin typeface="Microsoft Sans Serif"/>
                <a:cs typeface="Microsoft Sans Serif"/>
              </a:rPr>
              <a:t>о</a:t>
            </a:r>
            <a:r>
              <a:rPr dirty="0" spc="-130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с</a:t>
            </a:r>
            <a:r>
              <a:rPr dirty="0" spc="-190" b="0">
                <a:latin typeface="Microsoft Sans Serif"/>
                <a:cs typeface="Microsoft Sans Serif"/>
              </a:rPr>
              <a:t>в</a:t>
            </a:r>
            <a:r>
              <a:rPr dirty="0" spc="-200" b="0">
                <a:latin typeface="Microsoft Sans Serif"/>
                <a:cs typeface="Microsoft Sans Serif"/>
              </a:rPr>
              <a:t>я</a:t>
            </a:r>
            <a:r>
              <a:rPr dirty="0" spc="-254" b="0">
                <a:latin typeface="Microsoft Sans Serif"/>
                <a:cs typeface="Microsoft Sans Serif"/>
              </a:rPr>
              <a:t>з</a:t>
            </a:r>
            <a:r>
              <a:rPr dirty="0" spc="-204" b="0">
                <a:latin typeface="Microsoft Sans Serif"/>
                <a:cs typeface="Microsoft Sans Serif"/>
              </a:rPr>
              <a:t>а</a:t>
            </a:r>
            <a:r>
              <a:rPr dirty="0" spc="-204" b="0">
                <a:latin typeface="Microsoft Sans Serif"/>
                <a:cs typeface="Microsoft Sans Serif"/>
              </a:rPr>
              <a:t>нн</a:t>
            </a:r>
            <a:r>
              <a:rPr dirty="0" spc="-210" b="0">
                <a:latin typeface="Microsoft Sans Serif"/>
                <a:cs typeface="Microsoft Sans Serif"/>
              </a:rPr>
              <a:t>ы</a:t>
            </a:r>
            <a:r>
              <a:rPr dirty="0" spc="-125" b="0">
                <a:latin typeface="Microsoft Sans Serif"/>
                <a:cs typeface="Microsoft Sans Serif"/>
              </a:rPr>
              <a:t>х  </a:t>
            </a:r>
            <a:r>
              <a:rPr dirty="0" spc="-204" b="0">
                <a:latin typeface="Microsoft Sans Serif"/>
                <a:cs typeface="Microsoft Sans Serif"/>
              </a:rPr>
              <a:t>осадочных</a:t>
            </a:r>
            <a:r>
              <a:rPr dirty="0" spc="-200" b="0">
                <a:latin typeface="Microsoft Sans Serif"/>
                <a:cs typeface="Microsoft Sans Serif"/>
              </a:rPr>
              <a:t> литофаций, часто</a:t>
            </a:r>
            <a:r>
              <a:rPr dirty="0" spc="-195" b="0">
                <a:latin typeface="Microsoft Sans Serif"/>
                <a:cs typeface="Microsoft Sans Serif"/>
              </a:rPr>
              <a:t> </a:t>
            </a:r>
            <a:r>
              <a:rPr dirty="0" spc="-210" b="0">
                <a:latin typeface="Microsoft Sans Serif"/>
                <a:cs typeface="Microsoft Sans Serif"/>
              </a:rPr>
              <a:t>повторяющихся </a:t>
            </a:r>
            <a:r>
              <a:rPr dirty="0" spc="-215" b="0">
                <a:latin typeface="Microsoft Sans Serif"/>
                <a:cs typeface="Microsoft Sans Serif"/>
              </a:rPr>
              <a:t>по</a:t>
            </a:r>
            <a:r>
              <a:rPr dirty="0" spc="-210" b="0">
                <a:latin typeface="Microsoft Sans Serif"/>
                <a:cs typeface="Microsoft Sans Serif"/>
              </a:rPr>
              <a:t> </a:t>
            </a:r>
            <a:r>
              <a:rPr dirty="0" spc="-195" b="0">
                <a:latin typeface="Microsoft Sans Serif"/>
                <a:cs typeface="Microsoft Sans Serif"/>
              </a:rPr>
              <a:t>вертикали, со </a:t>
            </a:r>
            <a:r>
              <a:rPr dirty="0" spc="-220" b="0">
                <a:latin typeface="Microsoft Sans Serif"/>
                <a:cs typeface="Microsoft Sans Serif"/>
              </a:rPr>
              <a:t>схожей </a:t>
            </a:r>
            <a:r>
              <a:rPr dirty="0" spc="-215" b="0">
                <a:latin typeface="Microsoft Sans Serif"/>
                <a:cs typeface="Microsoft Sans Serif"/>
              </a:rPr>
              <a:t> </a:t>
            </a:r>
            <a:r>
              <a:rPr dirty="0" spc="-210" b="0">
                <a:latin typeface="Microsoft Sans Serif"/>
                <a:cs typeface="Microsoft Sans Serif"/>
              </a:rPr>
              <a:t>геометрической</a:t>
            </a:r>
            <a:r>
              <a:rPr dirty="0" spc="-105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и</a:t>
            </a:r>
            <a:r>
              <a:rPr dirty="0" spc="-85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структурированной</a:t>
            </a:r>
            <a:r>
              <a:rPr dirty="0" spc="15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организацией</a:t>
            </a:r>
            <a:r>
              <a:rPr dirty="0" spc="-120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слагающих</a:t>
            </a:r>
            <a:r>
              <a:rPr dirty="0" spc="-105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их</a:t>
            </a:r>
            <a:r>
              <a:rPr dirty="0" spc="-95" b="0">
                <a:latin typeface="Microsoft Sans Serif"/>
                <a:cs typeface="Microsoft Sans Serif"/>
              </a:rPr>
              <a:t> </a:t>
            </a:r>
            <a:r>
              <a:rPr dirty="0" spc="-229" b="0">
                <a:latin typeface="Microsoft Sans Serif"/>
                <a:cs typeface="Microsoft Sans Serif"/>
              </a:rPr>
              <a:t>комплексов </a:t>
            </a:r>
            <a:r>
              <a:rPr dirty="0" spc="-520" b="0">
                <a:latin typeface="Microsoft Sans Serif"/>
                <a:cs typeface="Microsoft Sans Serif"/>
              </a:rPr>
              <a:t> </a:t>
            </a:r>
            <a:r>
              <a:rPr dirty="0" spc="-195" b="0">
                <a:latin typeface="Microsoft Sans Serif"/>
                <a:cs typeface="Microsoft Sans Serif"/>
              </a:rPr>
              <a:t>пород.</a:t>
            </a:r>
          </a:p>
          <a:p>
            <a:pPr marL="287020" indent="-171450">
              <a:lnSpc>
                <a:spcPct val="100000"/>
              </a:lnSpc>
              <a:spcBef>
                <a:spcPts val="1205"/>
              </a:spcBef>
              <a:buClr>
                <a:srgbClr val="7F8EA8"/>
              </a:buClr>
              <a:buSzPct val="95000"/>
              <a:buFont typeface="Segoe UI Symbol"/>
              <a:buChar char="⚫"/>
              <a:tabLst>
                <a:tab pos="287655" algn="l"/>
              </a:tabLst>
            </a:pPr>
            <a:r>
              <a:rPr dirty="0" spc="-204" b="0">
                <a:latin typeface="Microsoft Sans Serif"/>
                <a:cs typeface="Microsoft Sans Serif"/>
              </a:rPr>
              <a:t>Методология</a:t>
            </a:r>
            <a:r>
              <a:rPr dirty="0" spc="-145" b="0">
                <a:latin typeface="Microsoft Sans Serif"/>
                <a:cs typeface="Microsoft Sans Serif"/>
              </a:rPr>
              <a:t> </a:t>
            </a:r>
            <a:r>
              <a:rPr dirty="0" spc="-210" b="0">
                <a:latin typeface="Microsoft Sans Serif"/>
                <a:cs typeface="Microsoft Sans Serif"/>
              </a:rPr>
              <a:t>сиквенс</a:t>
            </a:r>
            <a:r>
              <a:rPr dirty="0" spc="-95" b="0">
                <a:latin typeface="Microsoft Sans Serif"/>
                <a:cs typeface="Microsoft Sans Serif"/>
              </a:rPr>
              <a:t> </a:t>
            </a:r>
            <a:r>
              <a:rPr dirty="0" spc="-120" b="0">
                <a:latin typeface="Microsoft Sans Serif"/>
                <a:cs typeface="Microsoft Sans Serif"/>
              </a:rPr>
              <a:t>-</a:t>
            </a:r>
            <a:r>
              <a:rPr dirty="0" spc="-65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стратиграфии</a:t>
            </a:r>
            <a:r>
              <a:rPr dirty="0" spc="-114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описывает</a:t>
            </a:r>
            <a:r>
              <a:rPr dirty="0" spc="-85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порядок,</a:t>
            </a:r>
            <a:r>
              <a:rPr dirty="0" spc="-114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в</a:t>
            </a:r>
            <a:r>
              <a:rPr dirty="0" spc="-70" b="0">
                <a:latin typeface="Microsoft Sans Serif"/>
                <a:cs typeface="Microsoft Sans Serif"/>
              </a:rPr>
              <a:t> </a:t>
            </a:r>
            <a:r>
              <a:rPr dirty="0" spc="-225" b="0">
                <a:latin typeface="Microsoft Sans Serif"/>
                <a:cs typeface="Microsoft Sans Serif"/>
              </a:rPr>
              <a:t>котором</a:t>
            </a:r>
            <a:r>
              <a:rPr dirty="0" spc="-100" b="0">
                <a:latin typeface="Microsoft Sans Serif"/>
                <a:cs typeface="Microsoft Sans Serif"/>
              </a:rPr>
              <a:t> </a:t>
            </a:r>
            <a:r>
              <a:rPr dirty="0" spc="-210" b="0">
                <a:latin typeface="Microsoft Sans Serif"/>
                <a:cs typeface="Microsoft Sans Serif"/>
              </a:rPr>
              <a:t>осадочные</a:t>
            </a:r>
          </a:p>
          <a:p>
            <a:pPr marL="287020">
              <a:lnSpc>
                <a:spcPct val="100000"/>
              </a:lnSpc>
            </a:pPr>
            <a:r>
              <a:rPr dirty="0" spc="-190" b="0">
                <a:latin typeface="Microsoft Sans Serif"/>
                <a:cs typeface="Microsoft Sans Serif"/>
              </a:rPr>
              <a:t>тела</a:t>
            </a:r>
            <a:r>
              <a:rPr dirty="0" spc="-95" b="0">
                <a:latin typeface="Microsoft Sans Serif"/>
                <a:cs typeface="Microsoft Sans Serif"/>
              </a:rPr>
              <a:t> </a:t>
            </a:r>
            <a:r>
              <a:rPr dirty="0" spc="-204" b="0">
                <a:latin typeface="Microsoft Sans Serif"/>
                <a:cs typeface="Microsoft Sans Serif"/>
              </a:rPr>
              <a:t>были</a:t>
            </a:r>
            <a:r>
              <a:rPr dirty="0" spc="-90" b="0">
                <a:latin typeface="Microsoft Sans Serif"/>
                <a:cs typeface="Microsoft Sans Serif"/>
              </a:rPr>
              <a:t> </a:t>
            </a:r>
            <a:r>
              <a:rPr dirty="0" spc="-215" b="0">
                <a:latin typeface="Microsoft Sans Serif"/>
                <a:cs typeface="Microsoft Sans Serif"/>
              </a:rPr>
              <a:t>отложены</a:t>
            </a:r>
            <a:r>
              <a:rPr dirty="0" spc="-110" b="0">
                <a:latin typeface="Microsoft Sans Serif"/>
                <a:cs typeface="Microsoft Sans Serif"/>
              </a:rPr>
              <a:t> </a:t>
            </a:r>
            <a:r>
              <a:rPr dirty="0" spc="-200" b="0">
                <a:latin typeface="Microsoft Sans Serif"/>
                <a:cs typeface="Microsoft Sans Serif"/>
              </a:rPr>
              <a:t>и</a:t>
            </a:r>
            <a:r>
              <a:rPr dirty="0" spc="-85" b="0">
                <a:latin typeface="Microsoft Sans Serif"/>
                <a:cs typeface="Microsoft Sans Serif"/>
              </a:rPr>
              <a:t> </a:t>
            </a:r>
            <a:r>
              <a:rPr dirty="0" spc="-190" b="0">
                <a:latin typeface="Microsoft Sans Serif"/>
                <a:cs typeface="Microsoft Sans Serif"/>
              </a:rPr>
              <a:t>их</a:t>
            </a:r>
            <a:r>
              <a:rPr dirty="0" spc="-95" b="0">
                <a:latin typeface="Microsoft Sans Serif"/>
                <a:cs typeface="Microsoft Sans Serif"/>
              </a:rPr>
              <a:t> </a:t>
            </a:r>
            <a:r>
              <a:rPr dirty="0" spc="-210" b="0">
                <a:latin typeface="Microsoft Sans Serif"/>
                <a:cs typeface="Microsoft Sans Serif"/>
              </a:rPr>
              <a:t>геометрическое</a:t>
            </a:r>
            <a:r>
              <a:rPr dirty="0" spc="-100" b="0">
                <a:latin typeface="Microsoft Sans Serif"/>
                <a:cs typeface="Microsoft Sans Serif"/>
              </a:rPr>
              <a:t> </a:t>
            </a:r>
            <a:r>
              <a:rPr dirty="0" spc="-210" b="0">
                <a:latin typeface="Microsoft Sans Serif"/>
                <a:cs typeface="Microsoft Sans Serif"/>
              </a:rPr>
              <a:t>расположение</a:t>
            </a:r>
            <a:r>
              <a:rPr dirty="0" spc="-114" b="0">
                <a:latin typeface="Microsoft Sans Serif"/>
                <a:cs typeface="Microsoft Sans Serif"/>
              </a:rPr>
              <a:t> </a:t>
            </a:r>
            <a:r>
              <a:rPr dirty="0" spc="-195" b="0">
                <a:latin typeface="Microsoft Sans Serif"/>
                <a:cs typeface="Microsoft Sans Serif"/>
              </a:rPr>
              <a:t>друг</a:t>
            </a:r>
            <a:r>
              <a:rPr dirty="0" spc="-80" b="0">
                <a:latin typeface="Microsoft Sans Serif"/>
                <a:cs typeface="Microsoft Sans Serif"/>
              </a:rPr>
              <a:t> </a:t>
            </a:r>
            <a:r>
              <a:rPr dirty="0" spc="-175" b="0">
                <a:latin typeface="Microsoft Sans Serif"/>
                <a:cs typeface="Microsoft Sans Serif"/>
              </a:rPr>
              <a:t>другу.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0699" y="1290053"/>
            <a:ext cx="4594860" cy="19075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28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28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2800" b="1">
                <a:solidFill>
                  <a:srgbClr val="C00000"/>
                </a:solidFill>
                <a:latin typeface="Times New Roman"/>
                <a:cs typeface="Times New Roman"/>
              </a:rPr>
              <a:t> you</a:t>
            </a:r>
            <a:r>
              <a:rPr dirty="0" sz="28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2800" spc="-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your</a:t>
            </a:r>
            <a:r>
              <a:rPr dirty="0" sz="28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340"/>
              </a:spcBef>
            </a:pP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28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21.01.2023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97849" y="6556176"/>
            <a:ext cx="2298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36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2023-11-06T03:46:06Z</dcterms:created>
  <dcterms:modified xsi:type="dcterms:W3CDTF">2023-11-06T03:46:06Z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</Properties>
</file>